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48" r:id="rId3"/>
    <p:sldMasterId id="2147483785" r:id="rId4"/>
    <p:sldMasterId id="2147483797" r:id="rId5"/>
    <p:sldMasterId id="2147483809" r:id="rId6"/>
    <p:sldMasterId id="2147483817" r:id="rId7"/>
    <p:sldMasterId id="2147483823" r:id="rId8"/>
    <p:sldMasterId id="2147483850" r:id="rId9"/>
  </p:sldMasterIdLst>
  <p:notesMasterIdLst>
    <p:notesMasterId r:id="rId28"/>
  </p:notesMasterIdLst>
  <p:handoutMasterIdLst>
    <p:handoutMasterId r:id="rId29"/>
  </p:handoutMasterIdLst>
  <p:sldIdLst>
    <p:sldId id="461" r:id="rId10"/>
    <p:sldId id="658" r:id="rId11"/>
    <p:sldId id="622" r:id="rId12"/>
    <p:sldId id="566" r:id="rId13"/>
    <p:sldId id="663" r:id="rId14"/>
    <p:sldId id="625" r:id="rId15"/>
    <p:sldId id="599" r:id="rId16"/>
    <p:sldId id="653" r:id="rId17"/>
    <p:sldId id="643" r:id="rId18"/>
    <p:sldId id="600" r:id="rId19"/>
    <p:sldId id="609" r:id="rId20"/>
    <p:sldId id="644" r:id="rId21"/>
    <p:sldId id="645" r:id="rId22"/>
    <p:sldId id="602" r:id="rId23"/>
    <p:sldId id="664" r:id="rId24"/>
    <p:sldId id="601" r:id="rId25"/>
    <p:sldId id="655" r:id="rId26"/>
    <p:sldId id="460" r:id="rId2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FFFE"/>
    <a:srgbClr val="4FFFFF"/>
    <a:srgbClr val="33CCFF"/>
    <a:srgbClr val="00FFFF"/>
    <a:srgbClr val="FF9933"/>
    <a:srgbClr val="CD0303"/>
    <a:srgbClr val="66FF66"/>
    <a:srgbClr val="00CC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384" autoAdjust="0"/>
    <p:restoredTop sz="91398" autoAdjust="0"/>
  </p:normalViewPr>
  <p:slideViewPr>
    <p:cSldViewPr>
      <p:cViewPr>
        <p:scale>
          <a:sx n="66" d="100"/>
          <a:sy n="66" d="100"/>
        </p:scale>
        <p:origin x="-1142" y="-62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72FE3-4F18-42E9-B823-4B8BB58D16EF}" type="datetimeFigureOut">
              <a:rPr lang="en-US" smtClean="0"/>
              <a:t>8/8/2017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78107-2B1D-4B7D-A2D9-EE6142B49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A7BB1-FE4D-410A-91E8-D4976B727E06}" type="datetimeFigureOut">
              <a:rPr lang="en-US" smtClean="0"/>
              <a:t>8/8/2017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DFA81-5B5D-41C3-98CA-0F231A0D45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0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thing that is being earnestly pursued or sought after</a:t>
            </a: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Meta-analyses on aggregated large datasets</a:t>
            </a:r>
          </a:p>
          <a:p>
            <a:r>
              <a:rPr lang="en-US" altLang="en-US" dirty="0" smtClean="0"/>
              <a:t>Wide range in soil types, (textural classes) precipitation, distribution of precipitation, growing degree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445C71-31D0-4AFB-8DC2-7563CF9197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DFA81-5B5D-41C3-98CA-0F231A0D45B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68553-0870-474C-86DD-70E065E589D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17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Meta-analyses on aggregated large datasets</a:t>
            </a:r>
          </a:p>
          <a:p>
            <a:r>
              <a:rPr lang="en-US" altLang="en-US" dirty="0" smtClean="0"/>
              <a:t>Wide range in soil types, (textural classes) precipitation, distribution of precipitation, growing degree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445C71-31D0-4AFB-8DC2-7563CF9197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many new tools, to go along with some tools that have been in place for some time, for performing N fertilizer rate recommendations?  The question looms:  (slide)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DFA81-5B5D-41C3-98CA-0F231A0D45B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9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2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/>
              <a:t>8/8/2017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sz="460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6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8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4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85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2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92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5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7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055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3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6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1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blipFill dpi="0" rotWithShape="0">
          <a:blip r:embed="rId2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3-North America Comm\Photos\Pioneer_3475%20(1)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 userDrawn="1"/>
        </p:nvSpPr>
        <p:spPr>
          <a:xfrm>
            <a:off x="1823122" y="283028"/>
            <a:ext cx="3826564" cy="1502229"/>
          </a:xfrm>
          <a:prstGeom prst="rect">
            <a:avLst/>
          </a:prstGeom>
          <a:solidFill>
            <a:srgbClr val="E9EA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743199" y="1841209"/>
            <a:ext cx="5122863" cy="277917"/>
          </a:xfrm>
          <a:prstGeom prst="rect">
            <a:avLst/>
          </a:prstGeom>
          <a:noFill/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insert </a:t>
            </a:r>
            <a:r>
              <a:rPr lang="en-US" sz="1200" b="1" dirty="0"/>
              <a:t>Month, Day, Year</a:t>
            </a:r>
          </a:p>
          <a:p>
            <a:pPr lvl="0"/>
            <a:endParaRPr lang="en-US" dirty="0"/>
          </a:p>
        </p:txBody>
      </p:sp>
      <p:sp>
        <p:nvSpPr>
          <p:cNvPr id="21" name="AutoShape 4"/>
          <p:cNvSpPr>
            <a:spLocks/>
          </p:cNvSpPr>
          <p:nvPr userDrawn="1"/>
        </p:nvSpPr>
        <p:spPr bwMode="gray">
          <a:xfrm>
            <a:off x="-1809749" y="2362200"/>
            <a:ext cx="1719262" cy="9233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defTabSz="457200" fontAlgn="base">
              <a:spcAft>
                <a:spcPct val="0"/>
              </a:spcAft>
              <a:defRPr/>
            </a:pPr>
            <a:r>
              <a:rPr lang="en-US" sz="1000" b="1" dirty="0">
                <a:solidFill>
                  <a:prstClr val="white"/>
                </a:solidFill>
                <a:ea typeface="ＭＳ Ｐゴシック" pitchFamily="34" charset="-128"/>
              </a:rPr>
              <a:t>View drawing guides</a:t>
            </a:r>
          </a:p>
          <a:p>
            <a:pPr marL="180975" indent="-180975" algn="r" defTabSz="4572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000" dirty="0">
                <a:solidFill>
                  <a:prstClr val="white"/>
                </a:solidFill>
                <a:ea typeface="ＭＳ Ｐゴシック" pitchFamily="34" charset="-128"/>
              </a:rPr>
              <a:t>Right-click on slide and select ’Grid and Guides...’</a:t>
            </a:r>
          </a:p>
          <a:p>
            <a:pPr marL="180975" indent="-180975" algn="r" defTabSz="4572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000" dirty="0">
                <a:solidFill>
                  <a:prstClr val="white"/>
                </a:solidFill>
                <a:ea typeface="ＭＳ Ｐゴシック" pitchFamily="34" charset="-128"/>
              </a:rPr>
              <a:t>Check ’Display drawing guides on screen’</a:t>
            </a:r>
          </a:p>
          <a:p>
            <a:pPr marL="180975" indent="-180975" algn="r" defTabSz="457200" fontAlgn="base"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1000" dirty="0">
                <a:solidFill>
                  <a:prstClr val="white"/>
                </a:solidFill>
                <a:ea typeface="ＭＳ Ｐゴシック" pitchFamily="34" charset="-128"/>
              </a:rPr>
              <a:t>Select ’OK’</a:t>
            </a:r>
          </a:p>
        </p:txBody>
      </p:sp>
      <p:sp>
        <p:nvSpPr>
          <p:cNvPr id="24" name="Rectangle 23"/>
          <p:cNvSpPr/>
          <p:nvPr userDrawn="1"/>
        </p:nvSpPr>
        <p:spPr>
          <a:xfrm flipH="1">
            <a:off x="217714" y="283028"/>
            <a:ext cx="1103812" cy="1502229"/>
          </a:xfrm>
          <a:prstGeom prst="rect">
            <a:avLst/>
          </a:prstGeom>
          <a:gradFill flip="none" rotWithShape="1">
            <a:gsLst>
              <a:gs pos="51000">
                <a:srgbClr val="347C2A"/>
              </a:gs>
              <a:gs pos="100000">
                <a:srgbClr val="1A3F15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19260" y="283028"/>
            <a:ext cx="254554" cy="1502229"/>
          </a:xfrm>
          <a:prstGeom prst="rect">
            <a:avLst/>
          </a:prstGeom>
          <a:gradFill flip="none" rotWithShape="1">
            <a:gsLst>
              <a:gs pos="0">
                <a:srgbClr val="CA871F"/>
              </a:gs>
              <a:gs pos="100000">
                <a:srgbClr val="92631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1860550" y="860645"/>
            <a:ext cx="5475288" cy="88678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cap="all" baseline="0" smtClean="0">
                <a:latin typeface="Arial" charset="0"/>
                <a:ea typeface="ＭＳ Ｐゴシック" pitchFamily="34" charset="-128"/>
              </a:defRPr>
            </a:lvl1pPr>
          </a:lstStyle>
          <a:p>
            <a:r>
              <a:rPr lang="en-US" dirty="0"/>
              <a:t>Click to insert DESCRIPTOR</a:t>
            </a:r>
          </a:p>
          <a:p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43605" y="558335"/>
            <a:ext cx="1651712" cy="913423"/>
          </a:xfrm>
          <a:prstGeom prst="rect">
            <a:avLst/>
          </a:prstGeom>
          <a:gradFill flip="none" rotWithShape="1">
            <a:gsLst>
              <a:gs pos="49000">
                <a:srgbClr val="EBEBEB"/>
              </a:gs>
              <a:gs pos="100000">
                <a:schemeClr val="bg1">
                  <a:lumMod val="8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32" descr="PIONEER_Hero_Full_Color_SPO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137" y="690450"/>
            <a:ext cx="1395933" cy="661231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 flipH="1">
            <a:off x="7703229" y="558800"/>
            <a:ext cx="916005" cy="913145"/>
          </a:xfrm>
          <a:prstGeom prst="rect">
            <a:avLst/>
          </a:prstGeom>
          <a:gradFill flip="none" rotWithShape="1">
            <a:gsLst>
              <a:gs pos="51000">
                <a:srgbClr val="347C2A"/>
              </a:gs>
              <a:gs pos="100000">
                <a:srgbClr val="1A3F15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7633047" y="558800"/>
            <a:ext cx="71091" cy="909637"/>
          </a:xfrm>
          <a:prstGeom prst="rect">
            <a:avLst/>
          </a:prstGeom>
          <a:gradFill flip="none" rotWithShape="1">
            <a:gsLst>
              <a:gs pos="0">
                <a:srgbClr val="CA871F"/>
              </a:gs>
              <a:gs pos="100000">
                <a:srgbClr val="92631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2"/>
          </p:nvPr>
        </p:nvSpPr>
        <p:spPr>
          <a:xfrm>
            <a:off x="576000" y="8661400"/>
            <a:ext cx="2019300" cy="365125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3"/>
          </p:nvPr>
        </p:nvSpPr>
        <p:spPr>
          <a:xfrm>
            <a:off x="8104272" y="8662200"/>
            <a:ext cx="581025" cy="365125"/>
          </a:xfrm>
        </p:spPr>
        <p:txBody>
          <a:bodyPr/>
          <a:lstStyle/>
          <a:p>
            <a:fld id="{36C2335A-005F-4FB0-A35A-A30816DACC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4"/>
          </p:nvPr>
        </p:nvSpPr>
        <p:spPr>
          <a:xfrm>
            <a:off x="5248800" y="86622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Internal Use Only</a:t>
            </a:r>
          </a:p>
        </p:txBody>
      </p:sp>
      <p:sp>
        <p:nvSpPr>
          <p:cNvPr id="26" name="Rectangle 25"/>
          <p:cNvSpPr/>
          <p:nvPr userDrawn="1"/>
        </p:nvSpPr>
        <p:spPr>
          <a:xfrm flipH="1">
            <a:off x="1571626" y="283027"/>
            <a:ext cx="256032" cy="1502229"/>
          </a:xfrm>
          <a:prstGeom prst="rect">
            <a:avLst/>
          </a:prstGeom>
          <a:gradFill flip="none" rotWithShape="1">
            <a:gsLst>
              <a:gs pos="51000">
                <a:srgbClr val="347C2A"/>
              </a:gs>
              <a:gs pos="100000">
                <a:srgbClr val="1A3F15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 flipH="1">
            <a:off x="7596074" y="558800"/>
            <a:ext cx="36576" cy="913145"/>
          </a:xfrm>
          <a:prstGeom prst="rect">
            <a:avLst/>
          </a:prstGeom>
          <a:gradFill flip="none" rotWithShape="1">
            <a:gsLst>
              <a:gs pos="51000">
                <a:srgbClr val="347C2A"/>
              </a:gs>
              <a:gs pos="100000">
                <a:srgbClr val="1A3F15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40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590262" y="6299108"/>
            <a:ext cx="2019011" cy="365591"/>
          </a:xfrm>
          <a:prstGeom prst="rect">
            <a:avLst/>
          </a:prstGeom>
          <a:ln/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448012" y="6289302"/>
            <a:ext cx="2896465" cy="365592"/>
          </a:xfrm>
          <a:prstGeom prst="rect">
            <a:avLst/>
          </a:prstGeom>
          <a:ln/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344478" y="6289302"/>
            <a:ext cx="580159" cy="365592"/>
          </a:xfrm>
          <a:prstGeom prst="rect">
            <a:avLst/>
          </a:prstGeom>
          <a:ln/>
        </p:spPr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fld id="{203BF692-8328-4A6D-8623-A6E0D7B9B43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0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2335A-005F-4FB0-A35A-A30816DACC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866548" y="1087513"/>
            <a:ext cx="7291387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027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2335A-005F-4FB0-A35A-A30816DACC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576265" y="1030829"/>
            <a:ext cx="72913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6619386"/>
            <a:ext cx="2510146" cy="252417"/>
          </a:xfrm>
          <a:prstGeom prst="rect">
            <a:avLst/>
          </a:prstGeom>
          <a:solidFill>
            <a:schemeClr val="bg1"/>
          </a:solidFill>
        </p:spPr>
        <p:txBody>
          <a:bodyPr wrap="square" lIns="97576" tIns="48788" rIns="97576" bIns="48788" rtlCol="0">
            <a:spAutoFit/>
          </a:bodyPr>
          <a:lstStyle/>
          <a:p>
            <a:pPr defTabSz="45719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ea typeface="ＭＳ Ｐゴシック" pitchFamily="34" charset="-128"/>
              </a:rPr>
              <a:t>Business Confidential - Internal Use Only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150" y="6629400"/>
            <a:ext cx="2400300" cy="22860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err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38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45" y="48107"/>
            <a:ext cx="8229426" cy="1142725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2335A-005F-4FB0-A35A-A30816DACC3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66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9608-5E77-45B4-8014-D0BD4C21B6F5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582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195FE-E65A-4B88-91FB-469F19CD5C9F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5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69E2-2580-42DE-B4D2-0C6E07ECB99F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63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E3E6-745B-4F2E-B195-E18462D36D8B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7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C49C9-BB3D-4BBF-9CFD-815489D2F78E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44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0B047-0C09-46BD-9817-FC5E3ACAD9E0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46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7F4CF-09E7-4900-95F0-C6B7FC28540C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49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AD952-EE6B-4691-B02F-00293A28D9AD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05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1BE1-2C86-450E-8874-87B6BE77F21A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76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DD95-5CD3-425D-8028-18489A919686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169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2A55-91D8-42E4-A91C-AB403A3D95FE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83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DD997F56-80F3-41FD-92AE-0C72CAAE7E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9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862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55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329F-2F53-48DF-8A92-FC7487A71B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536A-93C5-479C-9B6E-A2E3F7E0DE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8522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3425CE7-E706-4B68-B41F-863F714C27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FEFAC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 dirty="0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4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816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90C9C-18C5-4262-AA64-6AAE59B72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D4659-5AB1-44DC-88DD-378267B53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8686800" cy="15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9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DE87D78-5FF4-4CF3-BF55-F256810851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EB02CCB-CE95-40D4-BE46-ABA96B178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8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E6F1A1D-F5FA-4B9D-8614-6A03A05FDF4B}" type="datetimeFigureOut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7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 userDrawn="1"/>
        </p:nvSpPr>
        <p:spPr>
          <a:xfrm>
            <a:off x="8098154" y="0"/>
            <a:ext cx="90000" cy="507143"/>
          </a:xfrm>
          <a:custGeom>
            <a:avLst/>
            <a:gdLst>
              <a:gd name="connsiteX0" fmla="*/ 0 w 90000"/>
              <a:gd name="connsiteY0" fmla="*/ 0 h 507143"/>
              <a:gd name="connsiteX1" fmla="*/ 90000 w 90000"/>
              <a:gd name="connsiteY1" fmla="*/ 0 h 507143"/>
              <a:gd name="connsiteX2" fmla="*/ 90000 w 90000"/>
              <a:gd name="connsiteY2" fmla="*/ 507143 h 507143"/>
              <a:gd name="connsiteX3" fmla="*/ 0 w 90000"/>
              <a:gd name="connsiteY3" fmla="*/ 507143 h 507143"/>
              <a:gd name="connsiteX4" fmla="*/ 0 w 90000"/>
              <a:gd name="connsiteY4" fmla="*/ 0 h 5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507143">
                <a:moveTo>
                  <a:pt x="0" y="0"/>
                </a:moveTo>
                <a:lnTo>
                  <a:pt x="90000" y="0"/>
                </a:lnTo>
                <a:lnTo>
                  <a:pt x="90000" y="507143"/>
                </a:lnTo>
                <a:lnTo>
                  <a:pt x="0" y="507143"/>
                </a:lnTo>
                <a:lnTo>
                  <a:pt x="0" y="0"/>
                </a:lnTo>
                <a:close/>
              </a:path>
            </a:pathLst>
          </a:custGeom>
          <a:solidFill>
            <a:srgbClr val="B3A8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299325" y="0"/>
            <a:ext cx="266700" cy="507143"/>
          </a:xfrm>
          <a:prstGeom prst="rect">
            <a:avLst/>
          </a:prstGeom>
          <a:solidFill>
            <a:srgbClr val="7239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7213600" y="0"/>
            <a:ext cx="85725" cy="507143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576263" y="576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 userDrawn="1">
            <p:ph type="body" idx="1"/>
          </p:nvPr>
        </p:nvSpPr>
        <p:spPr bwMode="auto">
          <a:xfrm>
            <a:off x="576263" y="1692275"/>
            <a:ext cx="72913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 userDrawn="1">
            <p:ph type="dt" sz="half" idx="2"/>
          </p:nvPr>
        </p:nvSpPr>
        <p:spPr>
          <a:xfrm>
            <a:off x="576000" y="6299200"/>
            <a:ext cx="2019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1" name="Footer Placeholder 10"/>
          <p:cNvSpPr>
            <a:spLocks noGrp="1"/>
          </p:cNvSpPr>
          <p:nvPr userDrawn="1">
            <p:ph type="ftr" sz="quarter" idx="3"/>
          </p:nvPr>
        </p:nvSpPr>
        <p:spPr>
          <a:xfrm>
            <a:off x="2746900" y="63000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cap="all" baseline="0">
                <a:cs typeface="Arial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2" name="Slide Number Placeholder 11"/>
          <p:cNvSpPr>
            <a:spLocks noGrp="1"/>
          </p:cNvSpPr>
          <p:nvPr userDrawn="1">
            <p:ph type="sldNum" sz="quarter" idx="4"/>
          </p:nvPr>
        </p:nvSpPr>
        <p:spPr>
          <a:xfrm>
            <a:off x="8104272" y="6300000"/>
            <a:ext cx="5810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cs typeface="Arial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6C2335A-005F-4FB0-A35A-A30816DACC3E}" type="slidenum">
              <a:rPr lang="en-US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7566025" y="0"/>
            <a:ext cx="107950" cy="507143"/>
          </a:xfrm>
          <a:prstGeom prst="rect">
            <a:avLst/>
          </a:prstGeom>
          <a:solidFill>
            <a:srgbClr val="427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  <p:sp>
        <p:nvSpPr>
          <p:cNvPr id="18" name="Freeform 17"/>
          <p:cNvSpPr/>
          <p:nvPr userDrawn="1"/>
        </p:nvSpPr>
        <p:spPr>
          <a:xfrm>
            <a:off x="7673975" y="0"/>
            <a:ext cx="36000" cy="507143"/>
          </a:xfrm>
          <a:custGeom>
            <a:avLst/>
            <a:gdLst>
              <a:gd name="connsiteX0" fmla="*/ 0 w 90000"/>
              <a:gd name="connsiteY0" fmla="*/ 0 h 507143"/>
              <a:gd name="connsiteX1" fmla="*/ 90000 w 90000"/>
              <a:gd name="connsiteY1" fmla="*/ 0 h 507143"/>
              <a:gd name="connsiteX2" fmla="*/ 90000 w 90000"/>
              <a:gd name="connsiteY2" fmla="*/ 507143 h 507143"/>
              <a:gd name="connsiteX3" fmla="*/ 0 w 90000"/>
              <a:gd name="connsiteY3" fmla="*/ 507143 h 507143"/>
              <a:gd name="connsiteX4" fmla="*/ 0 w 90000"/>
              <a:gd name="connsiteY4" fmla="*/ 0 h 5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507143">
                <a:moveTo>
                  <a:pt x="0" y="0"/>
                </a:moveTo>
                <a:lnTo>
                  <a:pt x="90000" y="0"/>
                </a:lnTo>
                <a:lnTo>
                  <a:pt x="90000" y="507143"/>
                </a:lnTo>
                <a:lnTo>
                  <a:pt x="0" y="507143"/>
                </a:lnTo>
                <a:lnTo>
                  <a:pt x="0" y="0"/>
                </a:lnTo>
                <a:close/>
              </a:path>
            </a:pathLst>
          </a:custGeom>
          <a:solidFill>
            <a:srgbClr val="B8AD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7709974" y="0"/>
            <a:ext cx="388179" cy="507143"/>
          </a:xfrm>
          <a:custGeom>
            <a:avLst/>
            <a:gdLst>
              <a:gd name="connsiteX0" fmla="*/ 0 w 90000"/>
              <a:gd name="connsiteY0" fmla="*/ 0 h 507143"/>
              <a:gd name="connsiteX1" fmla="*/ 90000 w 90000"/>
              <a:gd name="connsiteY1" fmla="*/ 0 h 507143"/>
              <a:gd name="connsiteX2" fmla="*/ 90000 w 90000"/>
              <a:gd name="connsiteY2" fmla="*/ 507143 h 507143"/>
              <a:gd name="connsiteX3" fmla="*/ 0 w 90000"/>
              <a:gd name="connsiteY3" fmla="*/ 507143 h 507143"/>
              <a:gd name="connsiteX4" fmla="*/ 0 w 90000"/>
              <a:gd name="connsiteY4" fmla="*/ 0 h 5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" h="507143">
                <a:moveTo>
                  <a:pt x="0" y="0"/>
                </a:moveTo>
                <a:lnTo>
                  <a:pt x="90000" y="0"/>
                </a:lnTo>
                <a:lnTo>
                  <a:pt x="90000" y="507143"/>
                </a:lnTo>
                <a:lnTo>
                  <a:pt x="0" y="507143"/>
                </a:lnTo>
                <a:lnTo>
                  <a:pt x="0" y="0"/>
                </a:lnTo>
                <a:close/>
              </a:path>
            </a:pathLst>
          </a:custGeom>
          <a:solidFill>
            <a:srgbClr val="FDCA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7213601" cy="507143"/>
          </a:xfrm>
          <a:prstGeom prst="rect">
            <a:avLst/>
          </a:prstGeom>
          <a:gradFill flip="none" rotWithShape="1">
            <a:gsLst>
              <a:gs pos="51000">
                <a:srgbClr val="427730"/>
              </a:gs>
              <a:gs pos="100000">
                <a:srgbClr val="42773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8184979" y="0"/>
            <a:ext cx="959021" cy="507143"/>
          </a:xfrm>
          <a:prstGeom prst="rect">
            <a:avLst/>
          </a:prstGeom>
          <a:solidFill>
            <a:srgbClr val="9BCD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0361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0" indent="0" algn="l" defTabSz="457200" rtl="0" eaLnBrk="1" fontAlgn="base" hangingPunct="1">
        <a:spcBef>
          <a:spcPts val="2400"/>
        </a:spcBef>
        <a:spcAft>
          <a:spcPct val="0"/>
        </a:spcAft>
        <a:defRPr sz="1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457200" indent="-457200" algn="l" defTabSz="457200" rtl="0" eaLnBrk="1" fontAlgn="base" hangingPunct="1">
        <a:spcBef>
          <a:spcPct val="20000"/>
        </a:spcBef>
        <a:spcAft>
          <a:spcPct val="0"/>
        </a:spcAft>
        <a:buSzPct val="40000"/>
        <a:buFontTx/>
        <a:buBlip>
          <a:blip r:embed="rId7"/>
        </a:buBlip>
        <a:defRPr sz="1600" kern="1200">
          <a:solidFill>
            <a:schemeClr val="tx1"/>
          </a:solidFill>
          <a:latin typeface="Arial" pitchFamily="34" charset="0"/>
          <a:ea typeface="ＭＳ Ｐゴシック" charset="-128"/>
          <a:cs typeface="+mn-cs"/>
        </a:defRPr>
      </a:lvl2pPr>
      <a:lvl3pPr marL="601200" indent="-1440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ＭＳ Ｐゴシック" charset="-128"/>
          <a:cs typeface="+mn-cs"/>
        </a:defRPr>
      </a:lvl3pPr>
      <a:lvl4pPr marL="745200" indent="-1440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ＭＳ Ｐゴシック" charset="-128"/>
          <a:cs typeface="+mn-cs"/>
        </a:defRPr>
      </a:lvl4pPr>
      <a:lvl5pPr marL="889200" indent="-1440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93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3425CE7-E706-4B68-B41F-863F714C27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6F759A8-2107-4FCD-B588-DA16848B385B}" type="datetime1">
              <a:rPr lang="en-US" smtClean="0">
                <a:solidFill>
                  <a:srgbClr val="FEFAC9"/>
                </a:solidFill>
              </a:rPr>
              <a:pPr/>
              <a:t>8/8/2017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3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rgbClr val="E8E3D8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hyperlink" Target="https://www.google.com/imgres?imgurl=http://www.ncseprojects.org/files/images/ndsuLogo.preview.png&amp;imgrefurl=http://www.ncseprojects.org/image/north-dakota-state-university-logo&amp;docid=kPU0Xe1645arRM&amp;tbnid=9S242HgEzyb71M:&amp;w=640&amp;h=468&amp;ei=reJzU8L7O-GT8AGtyYD4Cg&amp;ved=0CAIQxiAwAA&amp;iact=c" TargetMode="Externa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12125"/>
            <a:ext cx="8991600" cy="2895600"/>
          </a:xfrm>
          <a:prstGeom prst="rect">
            <a:avLst/>
          </a:prstGeom>
          <a:gradFill flip="none" rotWithShape="1">
            <a:gsLst>
              <a:gs pos="0">
                <a:srgbClr val="236B23"/>
              </a:gs>
              <a:gs pos="100000">
                <a:srgbClr val="37A73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993374"/>
            <a:ext cx="5710744" cy="1892826"/>
          </a:xfrm>
          <a:prstGeom prst="rect">
            <a:avLst/>
          </a:prstGeom>
          <a:solidFill>
            <a:schemeClr val="bg1">
              <a:alpha val="12000"/>
            </a:schemeClr>
          </a:solidFill>
          <a:effectLst>
            <a:glow rad="63500">
              <a:schemeClr val="bg1">
                <a:alpha val="40000"/>
              </a:schemeClr>
            </a:glow>
            <a:outerShdw dist="25400" dir="1800000" algn="tl" rotWithShape="0">
              <a:schemeClr val="bg1"/>
            </a:outerShdw>
          </a:effectLst>
        </p:spPr>
        <p:txBody>
          <a:bodyPr wrap="square" lIns="137160" tIns="91440" rIns="137160" bIns="91440" rtlCol="0">
            <a:spAutoFit/>
          </a:bodyPr>
          <a:lstStyle/>
          <a:p>
            <a:r>
              <a:rPr lang="en-US" sz="3400" b="1" dirty="0" smtClean="0">
                <a:solidFill>
                  <a:prstClr val="black"/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Finding the “Holy Grail” Reflectance Sensing Corn Nitrogen Algorithm</a:t>
            </a:r>
          </a:p>
          <a:p>
            <a:endParaRPr lang="en-US" sz="900" dirty="0" smtClean="0">
              <a:solidFill>
                <a:prstClr val="black"/>
              </a:solidFill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79" y="1512125"/>
            <a:ext cx="2592729" cy="289560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249" y="4407725"/>
            <a:ext cx="2604159" cy="2450275"/>
          </a:xfrm>
          <a:prstGeom prst="rect">
            <a:avLst/>
          </a:prstGeom>
          <a:blipFill dpi="0" rotWithShape="1">
            <a:blip r:embed="rId5">
              <a:alphaModFix amt="6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0165" y="4724400"/>
            <a:ext cx="5300435" cy="1815882"/>
          </a:xfrm>
          <a:prstGeom prst="rect">
            <a:avLst/>
          </a:prstGeom>
        </p:spPr>
        <p:txBody>
          <a:bodyPr wrap="square" lIns="137160" tIns="137160" rIns="137160" bIns="13716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Newell R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2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Kitchen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USDA-ARS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Cropping Systems and Water Quality 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Columbia, Missouri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722" y="-88530"/>
            <a:ext cx="2801083" cy="1600655"/>
          </a:xfrm>
          <a:prstGeom prst="rect">
            <a:avLst/>
          </a:prstGeom>
          <a:blipFill dpi="0" rotWithShape="1">
            <a:blip r:embed="rId6" cstate="print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9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34" y="1568375"/>
            <a:ext cx="8539781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32796"/>
            <a:ext cx="8991600" cy="75235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ambria" panose="02040503050406030204" pitchFamily="18" charset="0"/>
              </a:rPr>
              <a:t>Variation in Economic Optimal N Rate</a:t>
            </a:r>
            <a:endParaRPr lang="en-US" sz="4000" dirty="0">
              <a:latin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56400" y="871959"/>
            <a:ext cx="3819867" cy="473068"/>
            <a:chOff x="2991125" y="918259"/>
            <a:chExt cx="3819867" cy="473068"/>
          </a:xfrm>
        </p:grpSpPr>
        <p:sp>
          <p:nvSpPr>
            <p:cNvPr id="2" name="Rectangle 1"/>
            <p:cNvSpPr/>
            <p:nvPr/>
          </p:nvSpPr>
          <p:spPr>
            <a:xfrm>
              <a:off x="2991125" y="918259"/>
              <a:ext cx="533400" cy="457200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24625" y="930798"/>
              <a:ext cx="533400" cy="457200"/>
            </a:xfrm>
            <a:prstGeom prst="rect">
              <a:avLst/>
            </a:prstGeom>
            <a:solidFill>
              <a:srgbClr val="00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624849" y="934127"/>
              <a:ext cx="533400" cy="457200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24525" y="96219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2014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58025" y="97473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58249" y="97806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2016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953000" y="1550269"/>
            <a:ext cx="3923615" cy="460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69" y="520063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Curtis Ransom, PhD</a:t>
            </a:r>
            <a:r>
              <a:rPr lang="en-US" sz="3200" dirty="0">
                <a:latin typeface="Cambria" panose="02040503050406030204" pitchFamily="18" charset="0"/>
              </a:rPr>
              <a:t/>
            </a:r>
            <a:br>
              <a:rPr lang="en-US" sz="3200" dirty="0">
                <a:latin typeface="Cambria" panose="02040503050406030204" pitchFamily="18" charset="0"/>
              </a:rPr>
            </a:br>
            <a:r>
              <a:rPr lang="en-US" sz="3200" dirty="0" smtClean="0">
                <a:latin typeface="Cambria" panose="02040503050406030204" pitchFamily="18" charset="0"/>
              </a:rPr>
              <a:t>Project Operations Manager</a:t>
            </a:r>
            <a:br>
              <a:rPr lang="en-US" sz="3200" dirty="0" smtClean="0">
                <a:latin typeface="Cambria" panose="02040503050406030204" pitchFamily="18" charset="0"/>
              </a:rPr>
            </a:br>
            <a:r>
              <a:rPr lang="en-US" sz="2000" dirty="0" smtClean="0">
                <a:latin typeface="Cambria" panose="02040503050406030204" pitchFamily="18" charset="0"/>
              </a:rPr>
              <a:t>University of Missouri</a:t>
            </a:r>
            <a:r>
              <a:rPr lang="en-US" sz="3200" dirty="0" smtClean="0">
                <a:latin typeface="Cambria" panose="02040503050406030204" pitchFamily="18" charset="0"/>
              </a:rPr>
              <a:t/>
            </a:r>
            <a:br>
              <a:rPr lang="en-US" sz="3200" dirty="0" smtClean="0">
                <a:latin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19" y="1640840"/>
            <a:ext cx="5714999" cy="4800600"/>
          </a:xfrm>
        </p:spPr>
        <p:txBody>
          <a:bodyPr>
            <a:normAutofit/>
          </a:bodyPr>
          <a:lstStyle/>
          <a:p>
            <a:pPr marL="114300" lvl="0" indent="0">
              <a:spcBef>
                <a:spcPts val="400"/>
              </a:spcBef>
              <a:spcAft>
                <a:spcPts val="1200"/>
              </a:spcAft>
              <a:buNone/>
            </a:pPr>
            <a:r>
              <a:rPr lang="en-US" dirty="0" smtClean="0">
                <a:latin typeface="Cambria" panose="02040503050406030204" pitchFamily="18" charset="0"/>
              </a:rPr>
              <a:t>Which N </a:t>
            </a:r>
            <a:r>
              <a:rPr lang="en-US" dirty="0">
                <a:latin typeface="Cambria" panose="02040503050406030204" pitchFamily="18" charset="0"/>
              </a:rPr>
              <a:t>fertilization decision </a:t>
            </a:r>
            <a:r>
              <a:rPr lang="en-US" dirty="0" smtClean="0">
                <a:latin typeface="Cambria" panose="02040503050406030204" pitchFamily="18" charset="0"/>
              </a:rPr>
              <a:t>tool is the most accurate for N rate recommendations?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14" descr="https://encrypted-tbn2.gstatic.com/images?q=tbn:ANd9GcQWgi0LmprwcF61QWp68IBNjmiua2vJ2Bu_v6vdqo-Lgb62bjQ2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04800"/>
            <a:ext cx="1002643" cy="9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2"/>
          <a:stretch/>
        </p:blipFill>
        <p:spPr bwMode="auto">
          <a:xfrm>
            <a:off x="149809" y="3200400"/>
            <a:ext cx="7040563" cy="3022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663063"/>
            <a:ext cx="3679792" cy="234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06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50"/>
          <a:stretch/>
        </p:blipFill>
        <p:spPr bwMode="auto">
          <a:xfrm>
            <a:off x="2133600" y="1319359"/>
            <a:ext cx="5082380" cy="524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-95674"/>
            <a:ext cx="8229600" cy="93387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mbria" panose="02040503050406030204" pitchFamily="18" charset="0"/>
              </a:rPr>
              <a:t>Percent of Sites within 30 lbs/A of EONR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4680" y="843552"/>
            <a:ext cx="1981200" cy="461665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 Planting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080" y="845502"/>
            <a:ext cx="2286000" cy="461665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>
                <a:solidFill>
                  <a:prstClr val="black"/>
                </a:solidFill>
              </a:rPr>
              <a:t>Split</a:t>
            </a:r>
          </a:p>
        </p:txBody>
      </p:sp>
    </p:spTree>
    <p:extLst>
      <p:ext uri="{BB962C8B-B14F-4D97-AF65-F5344CB8AC3E}">
        <p14:creationId xmlns:p14="http://schemas.microsoft.com/office/powerpoint/2010/main" val="127291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0" y="257419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Gregory M. “Mac” Bean, MS</a:t>
            </a:r>
            <a:br>
              <a:rPr lang="en-US" sz="3200" dirty="0" smtClean="0">
                <a:latin typeface="Cambria" panose="02040503050406030204" pitchFamily="18" charset="0"/>
              </a:rPr>
            </a:br>
            <a:r>
              <a:rPr lang="en-US" sz="2000" dirty="0" smtClean="0">
                <a:latin typeface="Cambria" panose="02040503050406030204" pitchFamily="18" charset="0"/>
              </a:rPr>
              <a:t>University of Missouri</a:t>
            </a:r>
            <a:r>
              <a:rPr lang="en-US" sz="3200" dirty="0" smtClean="0">
                <a:latin typeface="Cambria" panose="02040503050406030204" pitchFamily="18" charset="0"/>
              </a:rPr>
              <a:t/>
            </a:r>
            <a:br>
              <a:rPr lang="en-US" sz="3200" dirty="0" smtClean="0">
                <a:latin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04" y="1447800"/>
            <a:ext cx="8497496" cy="4800600"/>
          </a:xfrm>
        </p:spPr>
        <p:txBody>
          <a:bodyPr>
            <a:normAutofit/>
          </a:bodyPr>
          <a:lstStyle/>
          <a:p>
            <a:pPr marL="114300" lvl="0" indent="0">
              <a:spcBef>
                <a:spcPts val="400"/>
              </a:spcBef>
              <a:spcAft>
                <a:spcPts val="1200"/>
              </a:spcAft>
              <a:buNone/>
            </a:pPr>
            <a:r>
              <a:rPr lang="en-US" dirty="0" smtClean="0">
                <a:latin typeface="Cambria" panose="02040503050406030204" pitchFamily="18" charset="0"/>
              </a:rPr>
              <a:t>Can crop canopy-sensing algorithms work across the corn-belt, and can these algorithms be improved?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14" descr="https://encrypted-tbn2.gstatic.com/images?q=tbn:ANd9GcQWgi0LmprwcF61QWp68IBNjmiua2vJ2Bu_v6vdqo-Lgb62bjQ2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197052"/>
            <a:ext cx="1002643" cy="9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406" y="3167727"/>
            <a:ext cx="4667794" cy="3501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6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889325"/>
            <a:ext cx="5715000" cy="548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16397"/>
            <a:ext cx="9067800" cy="9338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mbria" panose="02040503050406030204" pitchFamily="18" charset="0"/>
              </a:rPr>
              <a:t>University</a:t>
            </a:r>
            <a:r>
              <a:rPr lang="en-US" sz="3400" dirty="0" smtClean="0">
                <a:latin typeface="Cambria" panose="02040503050406030204" pitchFamily="18" charset="0"/>
              </a:rPr>
              <a:t> of Missouri Algorithm Performance</a:t>
            </a:r>
            <a:endParaRPr lang="en-US" sz="3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Users\tremblayna\Documents\~Data\Articles scientifiques\Soumis\NARCT (USA)\Soumission à Agronomy Journal\Version 1 - 23 mai 2012\Figures_51studies\Fig1_51studies.tif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7875" y="912475"/>
            <a:ext cx="89408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04800" y="69450"/>
            <a:ext cx="82296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A" sz="4400" dirty="0" smtClean="0"/>
              <a:t>National/International NUE Project</a:t>
            </a:r>
            <a:r>
              <a:rPr lang="fr-CA" sz="4400" dirty="0"/>
              <a:t/>
            </a:r>
            <a:br>
              <a:rPr lang="fr-CA" sz="4400" dirty="0"/>
            </a:br>
            <a:r>
              <a:rPr lang="fr-CA" sz="2200" dirty="0" smtClean="0"/>
              <a:t>(Tremblay et al., 2012)</a:t>
            </a:r>
            <a:endParaRPr lang="en-CA" sz="2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50" y="1143000"/>
            <a:ext cx="53848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6700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12784"/>
            <a:ext cx="6630119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21359" y="23223"/>
            <a:ext cx="3124200" cy="3281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67079" y="3259454"/>
            <a:ext cx="3124200" cy="3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5000" y="3259453"/>
            <a:ext cx="3476625" cy="3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7" t="50000"/>
          <a:stretch/>
        </p:blipFill>
        <p:spPr bwMode="auto">
          <a:xfrm>
            <a:off x="1946898" y="1266272"/>
            <a:ext cx="6587502" cy="503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97213"/>
          <a:stretch/>
        </p:blipFill>
        <p:spPr bwMode="auto">
          <a:xfrm>
            <a:off x="1350801" y="935862"/>
            <a:ext cx="609600" cy="592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34892"/>
            <a:ext cx="8686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EONR Related to Quick Carbon Mineralization (2016 ) 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9" y="600306"/>
            <a:ext cx="8864107" cy="5504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205802"/>
            <a:ext cx="8534201" cy="6499798"/>
            <a:chOff x="0" y="205802"/>
            <a:chExt cx="8534201" cy="649979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1610" y="1068560"/>
              <a:ext cx="2063097" cy="10650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20327" y="4694761"/>
              <a:ext cx="2599173" cy="892552"/>
            </a:xfrm>
            <a:prstGeom prst="rect">
              <a:avLst/>
            </a:prstGeom>
            <a:solidFill>
              <a:srgbClr val="92D050">
                <a:alpha val="71000"/>
              </a:srgbClr>
            </a:solidFill>
            <a:ln w="15875">
              <a:solidFill>
                <a:srgbClr val="33993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prstClr val="black"/>
                  </a:solidFill>
                </a:rPr>
                <a:t>PPNT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</a:rPr>
                <a:t>Pre-Plant Soil Nitrate Test</a:t>
              </a:r>
            </a:p>
            <a:p>
              <a:endParaRPr lang="en-US" sz="400" dirty="0" smtClean="0">
                <a:solidFill>
                  <a:prstClr val="black"/>
                </a:solidFill>
              </a:endParaRPr>
            </a:p>
            <a:p>
              <a:r>
                <a:rPr lang="en-US" sz="2400" b="1" dirty="0" smtClean="0">
                  <a:solidFill>
                    <a:prstClr val="black"/>
                  </a:solidFill>
                </a:rPr>
                <a:t>SDNT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</a:rPr>
                <a:t>Side-Dress Soil Nitrate Test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pic>
          <p:nvPicPr>
            <p:cNvPr id="20" name="Picture 15" descr="Fig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659593"/>
              <a:ext cx="1903904" cy="12571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78" y="4662703"/>
              <a:ext cx="1289032" cy="15726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35" y="5897016"/>
              <a:ext cx="1481826" cy="808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18905" y="205802"/>
              <a:ext cx="2664576" cy="430887"/>
            </a:xfrm>
            <a:prstGeom prst="rect">
              <a:avLst/>
            </a:prstGeom>
            <a:solidFill>
              <a:schemeClr val="accent3">
                <a:lumMod val="75000"/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latin typeface="Cambria"/>
                </a:rPr>
                <a:t>Crop Growth Models</a:t>
              </a:r>
              <a:endParaRPr lang="en-US" sz="2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8057" y="580780"/>
              <a:ext cx="3108543" cy="430887"/>
            </a:xfrm>
            <a:prstGeom prst="rect">
              <a:avLst/>
            </a:prstGeom>
            <a:solidFill>
              <a:schemeClr val="accent3">
                <a:lumMod val="75000"/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latin typeface="Cambria"/>
                </a:rPr>
                <a:t>Empirical-Based Models</a:t>
              </a:r>
              <a:endParaRPr lang="en-US" sz="2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4262" y="4228706"/>
              <a:ext cx="3221266" cy="430887"/>
            </a:xfrm>
            <a:prstGeom prst="rect">
              <a:avLst/>
            </a:prstGeom>
            <a:solidFill>
              <a:schemeClr val="accent3">
                <a:lumMod val="75000"/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latin typeface="Cambria"/>
                </a:rPr>
                <a:t>Proximal Canopy Sensing</a:t>
              </a:r>
              <a:endParaRPr lang="en-US" sz="2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8905" y="4228705"/>
              <a:ext cx="1312732" cy="430887"/>
            </a:xfrm>
            <a:prstGeom prst="rect">
              <a:avLst/>
            </a:prstGeom>
            <a:solidFill>
              <a:schemeClr val="accent3">
                <a:lumMod val="75000"/>
                <a:alpha val="4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prstClr val="black"/>
                  </a:solidFill>
                  <a:latin typeface="Cambria"/>
                </a:rPr>
                <a:t>Soil Tests</a:t>
              </a:r>
              <a:endParaRPr lang="en-US" sz="2200" dirty="0">
                <a:solidFill>
                  <a:prstClr val="black"/>
                </a:solidFill>
                <a:latin typeface="Cambri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43510" y="685800"/>
              <a:ext cx="2990691" cy="156966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87000"/>
              </a:schemeClr>
            </a:solidFill>
            <a:ln w="15875">
              <a:solidFill>
                <a:srgbClr val="33993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prstClr val="black"/>
                  </a:solidFill>
                </a:rPr>
                <a:t>Encirca</a:t>
              </a:r>
              <a:endParaRPr lang="en-US" sz="2400" b="1" dirty="0" smtClean="0">
                <a:solidFill>
                  <a:prstClr val="black"/>
                </a:solidFill>
              </a:endParaRPr>
            </a:p>
            <a:p>
              <a:r>
                <a:rPr lang="en-US" sz="2400" b="1" dirty="0" smtClean="0">
                  <a:solidFill>
                    <a:prstClr val="black"/>
                  </a:solidFill>
                </a:rPr>
                <a:t>Maize-N</a:t>
              </a:r>
            </a:p>
            <a:p>
              <a:r>
                <a:rPr lang="en-US" sz="2400" b="1" dirty="0" smtClean="0">
                  <a:solidFill>
                    <a:prstClr val="black"/>
                  </a:solidFill>
                </a:rPr>
                <a:t>Climate: </a:t>
              </a:r>
              <a:r>
                <a:rPr lang="en-US" b="1" dirty="0" smtClean="0">
                  <a:solidFill>
                    <a:prstClr val="black"/>
                  </a:solidFill>
                </a:rPr>
                <a:t>Nitrogen Advisor</a:t>
              </a:r>
            </a:p>
            <a:p>
              <a:r>
                <a:rPr lang="en-US" sz="2400" b="1" dirty="0" smtClean="0">
                  <a:solidFill>
                    <a:prstClr val="black"/>
                  </a:solidFill>
                </a:rPr>
                <a:t>Adapt-N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228600" y="2590800"/>
            <a:ext cx="86106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“To delineate the components needed within functional algorithms that employ active sensors.” </a:t>
            </a:r>
          </a:p>
        </p:txBody>
      </p:sp>
    </p:spTree>
    <p:extLst>
      <p:ext uri="{BB962C8B-B14F-4D97-AF65-F5344CB8AC3E}">
        <p14:creationId xmlns:p14="http://schemas.microsoft.com/office/powerpoint/2010/main" val="31595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Cornerstone of the</a:t>
            </a:r>
            <a:br>
              <a:rPr lang="en-US" dirty="0" smtClean="0"/>
            </a:br>
            <a:r>
              <a:rPr lang="en-US" dirty="0" smtClean="0"/>
              <a:t>NUE Workshop</a:t>
            </a:r>
            <a:endParaRPr lang="en-US" dirty="0"/>
          </a:p>
        </p:txBody>
      </p:sp>
      <p:pic>
        <p:nvPicPr>
          <p:cNvPr id="1026" name="Picture 2" descr="C:\Users\kitchenn\Desktop\Gro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6519"/>
            <a:ext cx="8610600" cy="44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7875"/>
            <a:ext cx="8610600" cy="1143000"/>
          </a:xfrm>
          <a:solidFill>
            <a:schemeClr val="accent6">
              <a:lumMod val="40000"/>
              <a:lumOff val="60000"/>
              <a:alpha val="7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“To </a:t>
            </a:r>
            <a:r>
              <a:rPr lang="en-US" dirty="0"/>
              <a:t>delineate the components needed within functional algorithms that employ active sensors</a:t>
            </a:r>
            <a:r>
              <a:rPr lang="en-US" dirty="0" smtClean="0"/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8956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53694"/>
            <a:ext cx="9144000" cy="51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6789" y="115750"/>
            <a:ext cx="8682487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ambria" panose="02040503050406030204" pitchFamily="18" charset="0"/>
              </a:rPr>
              <a:t>Maximum Return to Nitrogen (MRTN)</a:t>
            </a:r>
            <a:endParaRPr lang="en-US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C9879-7236-4981-A478-C99388C947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66" y="3450945"/>
            <a:ext cx="5124450" cy="3349905"/>
          </a:xfrm>
          <a:prstGeom prst="rect">
            <a:avLst/>
          </a:prstGeom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0" t="4955" r="5388" b="5642"/>
          <a:stretch/>
        </p:blipFill>
        <p:spPr bwMode="auto">
          <a:xfrm>
            <a:off x="76200" y="38100"/>
            <a:ext cx="5113116" cy="337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15" r="-15885" b="-12715"/>
          <a:stretch/>
        </p:blipFill>
        <p:spPr bwMode="auto">
          <a:xfrm>
            <a:off x="4895907" y="3574928"/>
            <a:ext cx="1974715" cy="314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15" b="-12715"/>
          <a:stretch/>
        </p:blipFill>
        <p:spPr bwMode="auto">
          <a:xfrm>
            <a:off x="4895907" y="38100"/>
            <a:ext cx="1765261" cy="312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100" t="-12715" b="-12715"/>
          <a:stretch/>
        </p:blipFill>
        <p:spPr bwMode="auto">
          <a:xfrm>
            <a:off x="6477000" y="1264180"/>
            <a:ext cx="2501978" cy="402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7241" y="3179739"/>
            <a:ext cx="20938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dirty="0"/>
              <a:t>C</a:t>
            </a:r>
            <a:r>
              <a:rPr lang="en-US" altLang="en-US" sz="1000" dirty="0" smtClean="0"/>
              <a:t>ourtesy </a:t>
            </a:r>
            <a:r>
              <a:rPr lang="en-US" altLang="en-US" sz="1000" dirty="0"/>
              <a:t>of </a:t>
            </a:r>
            <a:r>
              <a:rPr lang="en-US" altLang="en-US" sz="1000" dirty="0" smtClean="0"/>
              <a:t>Emerson Nafziger, UI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484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C:\Users\tremblayna\Documents\~Data\Articles scientifiques\Soumis\NARCT (USA)\Soumission à Agronomy Journal\Version 1 - 23 mai 2012\Figures_51studies\Fig1_51studies.tif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7875" y="912475"/>
            <a:ext cx="89408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304800" y="69450"/>
            <a:ext cx="82296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CA" sz="4400" dirty="0" smtClean="0"/>
              <a:t>National/International NUE Project</a:t>
            </a:r>
            <a:r>
              <a:rPr lang="fr-CA" sz="4400" dirty="0"/>
              <a:t/>
            </a:r>
            <a:br>
              <a:rPr lang="fr-CA" sz="4400" dirty="0"/>
            </a:br>
            <a:r>
              <a:rPr lang="fr-CA" sz="2200" dirty="0" smtClean="0"/>
              <a:t>(Tremblay et al., 2012)</a:t>
            </a:r>
            <a:endParaRPr lang="en-CA" sz="2200" dirty="0" smtClean="0"/>
          </a:p>
        </p:txBody>
      </p:sp>
    </p:spTree>
    <p:extLst>
      <p:ext uri="{BB962C8B-B14F-4D97-AF65-F5344CB8AC3E}">
        <p14:creationId xmlns:p14="http://schemas.microsoft.com/office/powerpoint/2010/main" val="24505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76600" y="5778956"/>
            <a:ext cx="1943100" cy="1031419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489" y="228600"/>
            <a:ext cx="8072096" cy="1676400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000" dirty="0"/>
              <a:t>Performance and Refinement of</a:t>
            </a:r>
            <a:br>
              <a:rPr lang="en-US" sz="4000" dirty="0"/>
            </a:br>
            <a:r>
              <a:rPr lang="en-US" sz="4000" dirty="0"/>
              <a:t>Nitrogen Fertilization Tools</a:t>
            </a:r>
            <a:br>
              <a:rPr lang="en-US" sz="4000" dirty="0"/>
            </a:br>
            <a:r>
              <a:rPr lang="en-US" sz="2800" dirty="0"/>
              <a:t>A Public-Private Collaboration</a:t>
            </a:r>
          </a:p>
        </p:txBody>
      </p:sp>
      <p:pic>
        <p:nvPicPr>
          <p:cNvPr id="7" name="Picture 4" descr="https://encrypted-tbn0.gstatic.com/images?q=tbn:ANd9GcTtLT2mDBwwbvBT7uwA1QPeukdahJLwXZK4ReALua03P8xPW5L3y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2817150"/>
            <a:ext cx="790575" cy="5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62" y="3731953"/>
            <a:ext cx="472052" cy="44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37" y="4521732"/>
            <a:ext cx="656475" cy="4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https://encrypted-tbn2.gstatic.com/images?q=tbn:ANd9GcQWgi0LmprwcF61QWp68IBNjmiua2vJ2Bu_v6vdqo-Lgb62bjQ2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71" y="5268141"/>
            <a:ext cx="564129" cy="5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34" y="3499290"/>
            <a:ext cx="588491" cy="42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https://encrypted-tbn3.gstatic.com/images?q=tbn:ANd9GcSpKQ2Z0WHwfby7ZKA8BaXELRn8gRoTMnL_QadK-uzA_8J3W6w-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1" y="2788058"/>
            <a:ext cx="720722" cy="5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09" y="4281173"/>
            <a:ext cx="531607" cy="55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43603" y="5274093"/>
            <a:ext cx="19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James </a:t>
            </a:r>
            <a:r>
              <a:rPr lang="en-US" dirty="0" err="1">
                <a:solidFill>
                  <a:prstClr val="black"/>
                </a:solidFill>
              </a:rPr>
              <a:t>Camberato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</a:rPr>
              <a:t>Purdue University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1812" y="4459902"/>
            <a:ext cx="202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Emerson </a:t>
            </a:r>
            <a:r>
              <a:rPr lang="en-US" dirty="0" err="1">
                <a:solidFill>
                  <a:prstClr val="black"/>
                </a:solidFill>
              </a:rPr>
              <a:t>Nafziger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University of Illinois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6493" y="3547599"/>
            <a:ext cx="2374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Carrie Laboski</a:t>
            </a:r>
          </a:p>
          <a:p>
            <a:r>
              <a:rPr lang="en-US" dirty="0">
                <a:solidFill>
                  <a:prstClr val="black"/>
                </a:solidFill>
              </a:rPr>
              <a:t>University of Wisconsin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7421" y="2237854"/>
            <a:ext cx="2427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Fabián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Fernández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University of Minnesota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7" y="5317291"/>
            <a:ext cx="800106" cy="43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28076" y="2227969"/>
            <a:ext cx="2729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David </a:t>
            </a:r>
            <a:r>
              <a:rPr lang="en-US" dirty="0" err="1">
                <a:solidFill>
                  <a:prstClr val="black"/>
                </a:solidFill>
              </a:rPr>
              <a:t>Franzen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North Dakota St. University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1717" y="3547599"/>
            <a:ext cx="2160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John Sawyer</a:t>
            </a:r>
          </a:p>
          <a:p>
            <a:r>
              <a:rPr lang="en-US" dirty="0">
                <a:solidFill>
                  <a:prstClr val="black"/>
                </a:solidFill>
              </a:rPr>
              <a:t>Iowa State University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006" y="4459903"/>
            <a:ext cx="2295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Richard Ferguson</a:t>
            </a:r>
          </a:p>
          <a:p>
            <a:r>
              <a:rPr lang="en-US" dirty="0">
                <a:solidFill>
                  <a:prstClr val="black"/>
                </a:solidFill>
              </a:rPr>
              <a:t>University of Nebraska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5025" y="5317291"/>
            <a:ext cx="2228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Newell Kitchen</a:t>
            </a:r>
          </a:p>
          <a:p>
            <a:r>
              <a:rPr lang="en-US" dirty="0">
                <a:solidFill>
                  <a:prstClr val="black"/>
                </a:solidFill>
              </a:rPr>
              <a:t>USDA-ARS</a:t>
            </a:r>
          </a:p>
          <a:p>
            <a:r>
              <a:rPr lang="en-US" dirty="0">
                <a:solidFill>
                  <a:prstClr val="black"/>
                </a:solidFill>
              </a:rPr>
              <a:t>University of Missouri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41" y="5961807"/>
            <a:ext cx="1561204" cy="70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183003" y="1981200"/>
            <a:ext cx="8216018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20271" r="61460" b="31869"/>
          <a:stretch/>
        </p:blipFill>
        <p:spPr bwMode="auto">
          <a:xfrm>
            <a:off x="3031191" y="3219505"/>
            <a:ext cx="2278542" cy="2105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5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9559" y="294640"/>
            <a:ext cx="6862883" cy="5105400"/>
            <a:chOff x="289559" y="294640"/>
            <a:chExt cx="6862883" cy="5105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59" y="294640"/>
              <a:ext cx="6862883" cy="510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397783" y="67564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86200" y="990600"/>
            <a:ext cx="220980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Soil Orders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48418"/>
            <a:ext cx="80010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4F67"/>
                </a:solidFill>
                <a:ea typeface="ＭＳ Ｐゴシック" pitchFamily="34" charset="-128"/>
              </a:defRPr>
            </a:lvl1pPr>
          </a:lstStyle>
          <a:p>
            <a:r>
              <a:rPr lang="en-US" sz="2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Research Locations    16 Locations/Year    Total 49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030" name="Picture 6" descr="C:\Users\Kitchenn\Documents\Projects &amp; Personnel\SSCM\Pioneer Rate Nitrogen Team\1 Overview Manuscript Jan 2017\submit 1\Fig 2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0682" y="916940"/>
            <a:ext cx="4120835" cy="391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19593" y="904240"/>
            <a:ext cx="6211887" cy="5310187"/>
            <a:chOff x="1417319" y="904240"/>
            <a:chExt cx="6211887" cy="5310187"/>
          </a:xfrm>
        </p:grpSpPr>
        <p:grpSp>
          <p:nvGrpSpPr>
            <p:cNvPr id="6" name="Group 5"/>
            <p:cNvGrpSpPr/>
            <p:nvPr/>
          </p:nvGrpSpPr>
          <p:grpSpPr>
            <a:xfrm>
              <a:off x="1417319" y="904240"/>
              <a:ext cx="6211887" cy="5310187"/>
              <a:chOff x="3810000" y="2971800"/>
              <a:chExt cx="6211887" cy="5310187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971800"/>
                <a:ext cx="6211887" cy="5310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9296400" y="3276600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167248" y="1571444"/>
              <a:ext cx="2680115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Temperature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52672" y="1575375"/>
            <a:ext cx="6297613" cy="4885627"/>
            <a:chOff x="2423160" y="1571444"/>
            <a:chExt cx="6297613" cy="4885627"/>
          </a:xfrm>
        </p:grpSpPr>
        <p:grpSp>
          <p:nvGrpSpPr>
            <p:cNvPr id="7" name="Group 6"/>
            <p:cNvGrpSpPr/>
            <p:nvPr/>
          </p:nvGrpSpPr>
          <p:grpSpPr>
            <a:xfrm>
              <a:off x="2423160" y="1571444"/>
              <a:ext cx="6297613" cy="4885627"/>
              <a:chOff x="1432398" y="950976"/>
              <a:chExt cx="6297613" cy="4885627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432398" y="950976"/>
                <a:ext cx="6297613" cy="4885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6988740" y="1132840"/>
                <a:ext cx="4572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057725" y="1752205"/>
              <a:ext cx="2680115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Precipitation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22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70" y="343679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Chris </a:t>
            </a:r>
            <a:r>
              <a:rPr lang="en-US" sz="3200" dirty="0">
                <a:latin typeface="Cambria" panose="02040503050406030204" pitchFamily="18" charset="0"/>
              </a:rPr>
              <a:t>Bandura</a:t>
            </a:r>
            <a:r>
              <a:rPr lang="en-US" sz="3200" dirty="0" smtClean="0">
                <a:latin typeface="Cambria" panose="02040503050406030204" pitchFamily="18" charset="0"/>
              </a:rPr>
              <a:t>, MS</a:t>
            </a:r>
            <a:br>
              <a:rPr lang="en-US" sz="3200" dirty="0" smtClean="0">
                <a:latin typeface="Cambria" panose="02040503050406030204" pitchFamily="18" charset="0"/>
              </a:rPr>
            </a:br>
            <a:r>
              <a:rPr lang="en-US" sz="2000" dirty="0" smtClean="0">
                <a:latin typeface="Cambria" panose="02040503050406030204" pitchFamily="18" charset="0"/>
              </a:rPr>
              <a:t>University of Wisconsin</a:t>
            </a:r>
            <a:r>
              <a:rPr lang="en-US" sz="3200" dirty="0" smtClean="0">
                <a:latin typeface="Cambria" panose="02040503050406030204" pitchFamily="18" charset="0"/>
              </a:rPr>
              <a:t/>
            </a:r>
            <a:br>
              <a:rPr lang="en-US" sz="3200" dirty="0" smtClean="0">
                <a:latin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85920"/>
            <a:ext cx="6096000" cy="1203186"/>
          </a:xfrm>
        </p:spPr>
        <p:txBody>
          <a:bodyPr>
            <a:normAutofit/>
          </a:bodyPr>
          <a:lstStyle/>
          <a:p>
            <a:pPr marL="114300" lvl="0" indent="0">
              <a:spcBef>
                <a:spcPts val="400"/>
              </a:spcBef>
              <a:spcAft>
                <a:spcPts val="1200"/>
              </a:spcAft>
              <a:buNone/>
            </a:pPr>
            <a:r>
              <a:rPr lang="en-US" dirty="0" smtClean="0">
                <a:latin typeface="Cambria" panose="02040503050406030204" pitchFamily="18" charset="0"/>
              </a:rPr>
              <a:t>How does N fertilization timing impact loss of N?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3361"/>
            <a:ext cx="975938" cy="91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0444"/>
            <a:ext cx="7136258" cy="2183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00" y="86959"/>
            <a:ext cx="2088544" cy="298776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056" y="3200400"/>
            <a:ext cx="6208215" cy="207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0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2202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Cambria" panose="02040503050406030204" pitchFamily="18" charset="0"/>
              </a:rPr>
              <a:t>How does N rate and timing affect </a:t>
            </a:r>
            <a:br>
              <a:rPr lang="en-US" sz="3600" dirty="0" smtClean="0">
                <a:latin typeface="Cambria" panose="02040503050406030204" pitchFamily="18" charset="0"/>
              </a:rPr>
            </a:br>
            <a:r>
              <a:rPr lang="en-US" sz="3600" dirty="0" smtClean="0">
                <a:latin typeface="Cambria" panose="02040503050406030204" pitchFamily="18" charset="0"/>
              </a:rPr>
              <a:t>end-of-season soil nitrate?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1371600"/>
            <a:ext cx="4572000" cy="5400964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dirty="0" smtClean="0"/>
              <a:t>Nitrate increased quickly once EONR was reached</a:t>
            </a:r>
          </a:p>
          <a:p>
            <a:pPr>
              <a:spcAft>
                <a:spcPts val="500"/>
              </a:spcAft>
            </a:pPr>
            <a:r>
              <a:rPr lang="en-US" dirty="0" smtClean="0"/>
              <a:t>Nitrate was greater with split applied N vs at-planting N (56 vs 37 </a:t>
            </a:r>
            <a:r>
              <a:rPr lang="en-US" dirty="0" err="1" smtClean="0"/>
              <a:t>lb</a:t>
            </a:r>
            <a:r>
              <a:rPr lang="en-US" dirty="0" smtClean="0"/>
              <a:t> N/a at EONR)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24000" y="1168334"/>
            <a:ext cx="5518150" cy="5395912"/>
            <a:chOff x="-1676400" y="1462088"/>
            <a:chExt cx="5518150" cy="539591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6400" y="1462088"/>
              <a:ext cx="5518150" cy="5395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838200" y="1859280"/>
              <a:ext cx="297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824700" y="2971800"/>
              <a:ext cx="2971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8600" y="6400800"/>
              <a:ext cx="23331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 Rate – EONR (</a:t>
              </a:r>
              <a:r>
                <a:rPr lang="en-US" dirty="0" err="1" smtClean="0"/>
                <a:t>lb</a:t>
              </a:r>
              <a:r>
                <a:rPr lang="en-US" dirty="0" smtClean="0"/>
                <a:t> N/a)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43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45000" decel="36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-0.2184 -0.05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-26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Adjacenc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imated_title_moves_behind_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djacenc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anisco Hero PowerPoint">
  <a:themeElements>
    <a:clrScheme name="1 Danisco Hero Brand">
      <a:dk1>
        <a:sysClr val="windowText" lastClr="000000"/>
      </a:dk1>
      <a:lt1>
        <a:sysClr val="window" lastClr="FFFFFF"/>
      </a:lt1>
      <a:dk2>
        <a:srgbClr val="3F6075"/>
      </a:dk2>
      <a:lt2>
        <a:srgbClr val="60AFDD"/>
      </a:lt2>
      <a:accent1>
        <a:srgbClr val="7FBA00"/>
      </a:accent1>
      <a:accent2>
        <a:srgbClr val="894FBF"/>
      </a:accent2>
      <a:accent3>
        <a:srgbClr val="919693"/>
      </a:accent3>
      <a:accent4>
        <a:srgbClr val="67909A"/>
      </a:accent4>
      <a:accent5>
        <a:srgbClr val="0F2736"/>
      </a:accent5>
      <a:accent6>
        <a:srgbClr val="60AFDD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  <a:effectLst/>
      </a:spPr>
      <a:bodyPr rtlCol="0" anchor="ctr"/>
      <a:lstStyle>
        <a:defPPr algn="ctr">
          <a:defRPr sz="1600" noProof="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Animated_title_moves_behind_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Adjacency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Animated_title_moves_behind_pictu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Elevatio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46971</TotalTime>
  <Words>389</Words>
  <Application>Microsoft Office PowerPoint</Application>
  <PresentationFormat>On-screen Show (4:3)</PresentationFormat>
  <Paragraphs>76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5_Adjacency</vt:lpstr>
      <vt:lpstr>Animated_title_moves_behind_picture</vt:lpstr>
      <vt:lpstr>Custom Design</vt:lpstr>
      <vt:lpstr>1_Office Theme</vt:lpstr>
      <vt:lpstr>1_Adjacency</vt:lpstr>
      <vt:lpstr>1_Danisco Hero PowerPoint</vt:lpstr>
      <vt:lpstr>1_Animated_title_moves_behind_picture</vt:lpstr>
      <vt:lpstr>2_Adjacency</vt:lpstr>
      <vt:lpstr>2_Animated_title_moves_behind_picture</vt:lpstr>
      <vt:lpstr>PowerPoint Presentation</vt:lpstr>
      <vt:lpstr>Cornerstone of the NUE Workshop</vt:lpstr>
      <vt:lpstr>PowerPoint Presentation</vt:lpstr>
      <vt:lpstr>PowerPoint Presentation</vt:lpstr>
      <vt:lpstr>National/International NUE Project (Tremblay et al., 2012)</vt:lpstr>
      <vt:lpstr>Performance and Refinement of Nitrogen Fertilization Tools A Public-Private Collaboration</vt:lpstr>
      <vt:lpstr>PowerPoint Presentation</vt:lpstr>
      <vt:lpstr>Chris Bandura, MS University of Wisconsin </vt:lpstr>
      <vt:lpstr>How does N rate and timing affect  end-of-season soil nitrate?</vt:lpstr>
      <vt:lpstr>PowerPoint Presentation</vt:lpstr>
      <vt:lpstr>Curtis Ransom, PhD Project Operations Manager University of Missouri </vt:lpstr>
      <vt:lpstr>Percent of Sites within 30 lbs/A of EONR</vt:lpstr>
      <vt:lpstr>Gregory M. “Mac” Bean, MS University of Missouri </vt:lpstr>
      <vt:lpstr>PowerPoint Presentation</vt:lpstr>
      <vt:lpstr>National/International NUE Project (Tremblay et al., 2012)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NRK</dc:creator>
  <cp:lastModifiedBy>NRK</cp:lastModifiedBy>
  <cp:revision>332</cp:revision>
  <cp:lastPrinted>2017-02-14T15:45:54Z</cp:lastPrinted>
  <dcterms:created xsi:type="dcterms:W3CDTF">2014-01-07T20:17:51Z</dcterms:created>
  <dcterms:modified xsi:type="dcterms:W3CDTF">2017-08-08T12:09:52Z</dcterms:modified>
</cp:coreProperties>
</file>