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3" r:id="rId3"/>
    <p:sldMasterId id="2147483750" r:id="rId4"/>
  </p:sldMasterIdLst>
  <p:notesMasterIdLst>
    <p:notesMasterId r:id="rId26"/>
  </p:notesMasterIdLst>
  <p:sldIdLst>
    <p:sldId id="341" r:id="rId5"/>
    <p:sldId id="377" r:id="rId6"/>
    <p:sldId id="348" r:id="rId7"/>
    <p:sldId id="349" r:id="rId8"/>
    <p:sldId id="350" r:id="rId9"/>
    <p:sldId id="411" r:id="rId10"/>
    <p:sldId id="379" r:id="rId11"/>
    <p:sldId id="385" r:id="rId12"/>
    <p:sldId id="412" r:id="rId13"/>
    <p:sldId id="409" r:id="rId14"/>
    <p:sldId id="389" r:id="rId15"/>
    <p:sldId id="378" r:id="rId16"/>
    <p:sldId id="390" r:id="rId17"/>
    <p:sldId id="391" r:id="rId18"/>
    <p:sldId id="396" r:id="rId19"/>
    <p:sldId id="397" r:id="rId20"/>
    <p:sldId id="398" r:id="rId21"/>
    <p:sldId id="410" r:id="rId22"/>
    <p:sldId id="405" r:id="rId23"/>
    <p:sldId id="407" r:id="rId24"/>
    <p:sldId id="408" r:id="rId2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28" autoAdjust="0"/>
  </p:normalViewPr>
  <p:slideViewPr>
    <p:cSldViewPr>
      <p:cViewPr varScale="1">
        <p:scale>
          <a:sx n="93" d="100"/>
          <a:sy n="93" d="100"/>
        </p:scale>
        <p:origin x="-103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05796150481191"/>
          <c:y val="4.214129483814523E-2"/>
          <c:w val="0.78926159230096238"/>
          <c:h val="0.73444808982210552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Graph!$D$3</c:f>
              <c:strCache>
                <c:ptCount val="1"/>
                <c:pt idx="0">
                  <c:v>Preplant 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trendlineType val="log"/>
            <c:dispRSqr val="0"/>
            <c:dispEq val="0"/>
          </c:trendline>
          <c:trendline>
            <c:trendlineType val="log"/>
            <c:dispRSqr val="1"/>
            <c:dispEq val="1"/>
            <c:trendlineLbl>
              <c:layout/>
              <c:numFmt formatCode="General" sourceLinked="0"/>
            </c:trendlineLbl>
          </c:trendline>
          <c:trendline>
            <c:trendlineType val="log"/>
            <c:dispRSqr val="1"/>
            <c:dispEq val="1"/>
            <c:trendlineLbl>
              <c:layout/>
              <c:numFmt formatCode="General" sourceLinked="0"/>
            </c:trendlineLbl>
          </c:trendline>
          <c:trendline>
            <c:spPr>
              <a:ln w="15875">
                <a:solidFill>
                  <a:srgbClr val="FF0000"/>
                </a:solidFill>
                <a:prstDash val="sysDash"/>
              </a:ln>
            </c:spPr>
            <c:trendlineType val="poly"/>
            <c:order val="2"/>
            <c:dispRSqr val="0"/>
            <c:dispEq val="0"/>
          </c:trendline>
          <c:xVal>
            <c:numRef>
              <c:f>Graph!$C$4:$C$8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Graph!$D$4:$D$8</c:f>
              <c:numCache>
                <c:formatCode>0</c:formatCode>
                <c:ptCount val="5"/>
                <c:pt idx="0">
                  <c:v>1694.64</c:v>
                </c:pt>
                <c:pt idx="1">
                  <c:v>2268.5</c:v>
                </c:pt>
                <c:pt idx="2">
                  <c:v>2795.82</c:v>
                </c:pt>
                <c:pt idx="3">
                  <c:v>3077.08</c:v>
                </c:pt>
                <c:pt idx="4">
                  <c:v>3168.4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Graph!$E$3</c:f>
              <c:strCache>
                <c:ptCount val="1"/>
                <c:pt idx="0">
                  <c:v>Sidedressed 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5875"/>
            </c:spPr>
            <c:trendlineType val="poly"/>
            <c:order val="2"/>
            <c:dispRSqr val="0"/>
            <c:dispEq val="0"/>
          </c:trendline>
          <c:xVal>
            <c:numRef>
              <c:f>Graph!$C$4:$C$8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Graph!$E$4:$E$8</c:f>
              <c:numCache>
                <c:formatCode>General</c:formatCode>
                <c:ptCount val="5"/>
                <c:pt idx="0" formatCode="0">
                  <c:v>1694.64</c:v>
                </c:pt>
                <c:pt idx="2" formatCode="0">
                  <c:v>2936.18</c:v>
                </c:pt>
                <c:pt idx="3" formatCode="0">
                  <c:v>3204.65</c:v>
                </c:pt>
                <c:pt idx="4" formatCode="0">
                  <c:v>3303.09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562240"/>
        <c:axId val="121564160"/>
      </c:scatterChart>
      <c:valAx>
        <c:axId val="121562240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Fertilizer application</a:t>
                </a:r>
                <a:r>
                  <a:rPr lang="en-US" sz="1600" baseline="0"/>
                  <a:t> </a:t>
                </a:r>
                <a:r>
                  <a:rPr lang="en-US" sz="1600"/>
                  <a:t>(kg N ha</a:t>
                </a:r>
                <a:r>
                  <a:rPr lang="en-US" sz="1600" baseline="30000"/>
                  <a:t>-1</a:t>
                </a:r>
                <a:r>
                  <a:rPr lang="en-US" sz="160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121564160"/>
        <c:crosses val="autoZero"/>
        <c:crossBetween val="midCat"/>
        <c:minorUnit val="10"/>
      </c:valAx>
      <c:valAx>
        <c:axId val="121564160"/>
        <c:scaling>
          <c:orientation val="minMax"/>
          <c:max val="3500"/>
          <c:min val="16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Canola</a:t>
                </a:r>
                <a:r>
                  <a:rPr lang="en-US" sz="1600" baseline="0"/>
                  <a:t> seed y</a:t>
                </a:r>
                <a:r>
                  <a:rPr lang="en-US" sz="1600"/>
                  <a:t>ield (kg ha</a:t>
                </a:r>
                <a:r>
                  <a:rPr lang="en-US" sz="1600" baseline="30000"/>
                  <a:t>-1</a:t>
                </a:r>
                <a:r>
                  <a:rPr lang="en-US" sz="1600"/>
                  <a:t>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out"/>
        <c:tickLblPos val="nextTo"/>
        <c:crossAx val="121562240"/>
        <c:crosses val="autoZero"/>
        <c:crossBetween val="midCat"/>
        <c:minorUnit val="40"/>
      </c:valAx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0.14954151510075372"/>
                  <c:y val="0.29329305352178037"/>
                </c:manualLayout>
              </c:layout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en-US" b="0"/>
                      <a:t>y = -271645x2 + 419870x - 159005
R² = 0.92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NDVI!$AS$49:$AS$56</c:f>
              <c:numCache>
                <c:formatCode>General</c:formatCode>
                <c:ptCount val="8"/>
                <c:pt idx="0">
                  <c:v>0.71868624999999997</c:v>
                </c:pt>
                <c:pt idx="1">
                  <c:v>0.77821499999999999</c:v>
                </c:pt>
                <c:pt idx="2">
                  <c:v>0.77931499999999998</c:v>
                </c:pt>
                <c:pt idx="3">
                  <c:v>0.77630749999999993</c:v>
                </c:pt>
                <c:pt idx="4">
                  <c:v>0.75424000000000002</c:v>
                </c:pt>
                <c:pt idx="5">
                  <c:v>0.77845375000000006</c:v>
                </c:pt>
                <c:pt idx="6">
                  <c:v>0.78895625000000003</c:v>
                </c:pt>
                <c:pt idx="7">
                  <c:v>0.79196250000000001</c:v>
                </c:pt>
              </c:numCache>
            </c:numRef>
          </c:xVal>
          <c:yVal>
            <c:numRef>
              <c:f>NDVI!$AQ$49:$AQ$56</c:f>
              <c:numCache>
                <c:formatCode>General</c:formatCode>
                <c:ptCount val="8"/>
                <c:pt idx="0">
                  <c:v>2444.4</c:v>
                </c:pt>
                <c:pt idx="1">
                  <c:v>3079.9</c:v>
                </c:pt>
                <c:pt idx="2">
                  <c:v>3279.1</c:v>
                </c:pt>
                <c:pt idx="3">
                  <c:v>3221</c:v>
                </c:pt>
                <c:pt idx="4">
                  <c:v>3134.1</c:v>
                </c:pt>
                <c:pt idx="5">
                  <c:v>3360.4</c:v>
                </c:pt>
                <c:pt idx="6">
                  <c:v>3182.4</c:v>
                </c:pt>
                <c:pt idx="7">
                  <c:v>3112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961536"/>
        <c:axId val="124963456"/>
      </c:scatterChart>
      <c:valAx>
        <c:axId val="124961536"/>
        <c:scaling>
          <c:orientation val="minMax"/>
          <c:max val="0.82000000000000006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NDVI at GS17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124963456"/>
        <c:crosses val="autoZero"/>
        <c:crossBetween val="midCat"/>
      </c:valAx>
      <c:valAx>
        <c:axId val="124963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Yield (kg ha</a:t>
                </a:r>
                <a:r>
                  <a:rPr lang="en-US" sz="1600" baseline="30000" dirty="0"/>
                  <a:t>-1</a:t>
                </a:r>
                <a:r>
                  <a:rPr lang="en-US" sz="1600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1249615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100" b="1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NDVI!$AC$82</c:f>
              <c:strCache>
                <c:ptCount val="1"/>
                <c:pt idx="0">
                  <c:v>25-Jun</c:v>
                </c:pt>
              </c:strCache>
            </c:strRef>
          </c:tx>
          <c:spPr>
            <a:ln w="12700">
              <a:noFill/>
              <a:prstDash val="sysDash"/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Pt>
            <c:idx val="1"/>
            <c:bubble3D val="0"/>
            <c:spPr>
              <a:ln w="0">
                <a:noFill/>
                <a:prstDash val="sysDash"/>
              </a:ln>
            </c:spPr>
          </c:dPt>
          <c:trendline>
            <c:spPr>
              <a:ln w="12700">
                <a:prstDash val="sysDash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5.6444298629338002E-2"/>
                  <c:y val="0.270467698711781"/>
                </c:manualLayout>
              </c:layout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en-US" b="0"/>
                      <a:t>y = -303083x2 + 466895x - 176596
R² = 0.91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NDVI!$AC$83:$AC$90</c:f>
              <c:numCache>
                <c:formatCode>General</c:formatCode>
                <c:ptCount val="8"/>
                <c:pt idx="0">
                  <c:v>0.71973125000000004</c:v>
                </c:pt>
                <c:pt idx="1">
                  <c:v>0.76798624999999998</c:v>
                </c:pt>
                <c:pt idx="2">
                  <c:v>0.77430749999999993</c:v>
                </c:pt>
                <c:pt idx="3">
                  <c:v>0.77294874999999996</c:v>
                </c:pt>
                <c:pt idx="4">
                  <c:v>0.78735250000000012</c:v>
                </c:pt>
                <c:pt idx="5">
                  <c:v>0.77140374999999994</c:v>
                </c:pt>
                <c:pt idx="6">
                  <c:v>0.77190249999999994</c:v>
                </c:pt>
                <c:pt idx="7">
                  <c:v>0.78156999999999999</c:v>
                </c:pt>
              </c:numCache>
            </c:numRef>
          </c:xVal>
          <c:yVal>
            <c:numRef>
              <c:f>NDVI!$AA$83:$AA$90</c:f>
              <c:numCache>
                <c:formatCode>General</c:formatCode>
                <c:ptCount val="8"/>
                <c:pt idx="0">
                  <c:v>2444.4</c:v>
                </c:pt>
                <c:pt idx="1">
                  <c:v>3079.9</c:v>
                </c:pt>
                <c:pt idx="2">
                  <c:v>3279.1</c:v>
                </c:pt>
                <c:pt idx="3">
                  <c:v>3221</c:v>
                </c:pt>
                <c:pt idx="4">
                  <c:v>3134.1</c:v>
                </c:pt>
                <c:pt idx="5">
                  <c:v>3360.4</c:v>
                </c:pt>
                <c:pt idx="6">
                  <c:v>3182.4</c:v>
                </c:pt>
                <c:pt idx="7">
                  <c:v>3112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735296"/>
        <c:axId val="125737216"/>
      </c:scatterChart>
      <c:valAx>
        <c:axId val="125735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NDVI at </a:t>
                </a:r>
                <a:r>
                  <a:rPr lang="en-US" sz="1800" dirty="0" smtClean="0"/>
                  <a:t>flowering</a:t>
                </a:r>
                <a:endParaRPr lang="en-US" sz="1800" dirty="0"/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125737216"/>
        <c:crosses val="autoZero"/>
        <c:crossBetween val="midCat"/>
      </c:valAx>
      <c:valAx>
        <c:axId val="125737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Yield (kg ha</a:t>
                </a:r>
                <a:r>
                  <a:rPr lang="en-US" sz="1800" baseline="30000" dirty="0"/>
                  <a:t>-1</a:t>
                </a:r>
                <a:r>
                  <a:rPr lang="en-US" sz="1800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1257352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100" b="1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'By N - all'!$E$64</c:f>
              <c:strCache>
                <c:ptCount val="1"/>
                <c:pt idx="0">
                  <c:v>GS16 (June 12)</c:v>
                </c:pt>
              </c:strCache>
            </c:strRef>
          </c:tx>
          <c:spPr>
            <a:ln w="28575">
              <a:noFill/>
            </a:ln>
          </c:spPr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0.13067424443238446"/>
                  <c:y val="0.35673880638215644"/>
                </c:manualLayout>
              </c:layout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en-US" b="0"/>
                      <a:t>y = -311593x2 + 489040x - 188289
R² = 0.74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'By N - all'!$E$65:$E$72</c:f>
              <c:numCache>
                <c:formatCode>0.0000</c:formatCode>
                <c:ptCount val="8"/>
                <c:pt idx="0">
                  <c:v>0.71922874999999997</c:v>
                </c:pt>
                <c:pt idx="1">
                  <c:v>0.77616999999999992</c:v>
                </c:pt>
                <c:pt idx="2">
                  <c:v>0.78948874999999996</c:v>
                </c:pt>
                <c:pt idx="3">
                  <c:v>0.78908124999999996</c:v>
                </c:pt>
                <c:pt idx="4">
                  <c:v>0.78851749999999998</c:v>
                </c:pt>
                <c:pt idx="5">
                  <c:v>0.76912999999999998</c:v>
                </c:pt>
                <c:pt idx="6">
                  <c:v>0.78443249999999998</c:v>
                </c:pt>
                <c:pt idx="7">
                  <c:v>0.77477499999999999</c:v>
                </c:pt>
              </c:numCache>
            </c:numRef>
          </c:xVal>
          <c:yVal>
            <c:numRef>
              <c:f>'By N - all'!$C$65:$C$72</c:f>
              <c:numCache>
                <c:formatCode>General</c:formatCode>
                <c:ptCount val="8"/>
                <c:pt idx="0" formatCode="0">
                  <c:v>2254</c:v>
                </c:pt>
                <c:pt idx="1">
                  <c:v>2973</c:v>
                </c:pt>
                <c:pt idx="2">
                  <c:v>3535.4</c:v>
                </c:pt>
                <c:pt idx="3">
                  <c:v>3489.6</c:v>
                </c:pt>
                <c:pt idx="4">
                  <c:v>3733</c:v>
                </c:pt>
                <c:pt idx="5">
                  <c:v>3632.8</c:v>
                </c:pt>
                <c:pt idx="6">
                  <c:v>3751.4</c:v>
                </c:pt>
                <c:pt idx="7">
                  <c:v>3908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'By N - all'!$G$64</c:f>
              <c:strCache>
                <c:ptCount val="1"/>
                <c:pt idx="0">
                  <c:v>Flowering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ln>
                <a:solidFill>
                  <a:schemeClr val="tx1"/>
                </a:solidFill>
              </a:ln>
            </c:spPr>
          </c:marker>
          <c:trendline>
            <c:spPr>
              <a:ln w="12700">
                <a:prstDash val="sysDash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5.6277150138841339E-2"/>
                  <c:y val="8.3296705723846232E-2"/>
                </c:manualLayout>
              </c:layout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en-US" b="0"/>
                      <a:t>y = -119160x2 + 185491x - 68503
R² = 0.77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'By N - all'!$G$65:$G$72</c:f>
              <c:numCache>
                <c:formatCode>0.0000</c:formatCode>
                <c:ptCount val="8"/>
                <c:pt idx="0">
                  <c:v>0.66864499999999993</c:v>
                </c:pt>
                <c:pt idx="1">
                  <c:v>0.73531124999999997</c:v>
                </c:pt>
                <c:pt idx="2">
                  <c:v>0.76101625000000006</c:v>
                </c:pt>
                <c:pt idx="3">
                  <c:v>0.75912124999999997</c:v>
                </c:pt>
                <c:pt idx="4">
                  <c:v>0.77734875000000003</c:v>
                </c:pt>
                <c:pt idx="5">
                  <c:v>0.73768500000000004</c:v>
                </c:pt>
                <c:pt idx="6">
                  <c:v>0.75244374999999997</c:v>
                </c:pt>
                <c:pt idx="7">
                  <c:v>0.73965124999999998</c:v>
                </c:pt>
              </c:numCache>
            </c:numRef>
          </c:xVal>
          <c:yVal>
            <c:numRef>
              <c:f>'By N - all'!$C$65:$C$72</c:f>
              <c:numCache>
                <c:formatCode>General</c:formatCode>
                <c:ptCount val="8"/>
                <c:pt idx="0" formatCode="0">
                  <c:v>2254</c:v>
                </c:pt>
                <c:pt idx="1">
                  <c:v>2973</c:v>
                </c:pt>
                <c:pt idx="2">
                  <c:v>3535.4</c:v>
                </c:pt>
                <c:pt idx="3">
                  <c:v>3489.6</c:v>
                </c:pt>
                <c:pt idx="4">
                  <c:v>3733</c:v>
                </c:pt>
                <c:pt idx="5">
                  <c:v>3632.8</c:v>
                </c:pt>
                <c:pt idx="6">
                  <c:v>3751.4</c:v>
                </c:pt>
                <c:pt idx="7">
                  <c:v>3908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821504"/>
        <c:axId val="126823424"/>
      </c:scatterChart>
      <c:valAx>
        <c:axId val="126821504"/>
        <c:scaling>
          <c:orientation val="minMax"/>
          <c:max val="0.8"/>
          <c:min val="0.60000000000000009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Canopy Reflectance (NDVI)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126823424"/>
        <c:crosses val="autoZero"/>
        <c:crossBetween val="midCat"/>
      </c:valAx>
      <c:valAx>
        <c:axId val="12682342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Yield (kg ha</a:t>
                </a:r>
                <a:r>
                  <a:rPr lang="en-US" sz="1800" baseline="30000" dirty="0"/>
                  <a:t>-1</a:t>
                </a:r>
                <a:r>
                  <a:rPr lang="en-US" sz="1800" dirty="0"/>
                  <a:t>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1268215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400964518681597"/>
          <c:y val="5.1400554097404488E-2"/>
          <c:w val="0.73498154400077997"/>
          <c:h val="0.73444808982210552"/>
        </c:manualLayout>
      </c:layout>
      <c:scatterChart>
        <c:scatterStyle val="lineMarker"/>
        <c:varyColors val="0"/>
        <c:ser>
          <c:idx val="1"/>
          <c:order val="0"/>
          <c:tx>
            <c:strRef>
              <c:f>Grapsh!$Y$22</c:f>
              <c:strCache>
                <c:ptCount val="1"/>
                <c:pt idx="0">
                  <c:v>GS17(June 13)</c:v>
                </c:pt>
              </c:strCache>
            </c:strRef>
          </c:tx>
          <c:spPr>
            <a:ln w="28575">
              <a:noFill/>
            </a:ln>
          </c:spPr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0.12157059061739928"/>
                  <c:y val="0.3312148270225728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y = 5654x2 + 1819x - 736
R² = 0.97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Grapsh!$Y$23:$Y$30</c:f>
              <c:numCache>
                <c:formatCode>General</c:formatCode>
                <c:ptCount val="8"/>
                <c:pt idx="0">
                  <c:v>0.48</c:v>
                </c:pt>
                <c:pt idx="1">
                  <c:v>0.6</c:v>
                </c:pt>
                <c:pt idx="2">
                  <c:v>0.6</c:v>
                </c:pt>
                <c:pt idx="3">
                  <c:v>0.65</c:v>
                </c:pt>
                <c:pt idx="4">
                  <c:v>0.66</c:v>
                </c:pt>
              </c:numCache>
            </c:numRef>
          </c:xVal>
          <c:yVal>
            <c:numRef>
              <c:f>Grapsh!$V$23:$V$30</c:f>
              <c:numCache>
                <c:formatCode>0</c:formatCode>
                <c:ptCount val="8"/>
                <c:pt idx="0">
                  <c:v>1437.9124999999999</c:v>
                </c:pt>
                <c:pt idx="1">
                  <c:v>2271.3000000000002</c:v>
                </c:pt>
                <c:pt idx="2">
                  <c:v>2529.15</c:v>
                </c:pt>
                <c:pt idx="3">
                  <c:v>2755.4375</c:v>
                </c:pt>
                <c:pt idx="4">
                  <c:v>2990.1374999999998</c:v>
                </c:pt>
                <c:pt idx="5">
                  <c:v>2585.15</c:v>
                </c:pt>
                <c:pt idx="6">
                  <c:v>2923.35</c:v>
                </c:pt>
                <c:pt idx="7">
                  <c:v>2826.2249999999999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Grapsh!$AC$22</c:f>
              <c:strCache>
                <c:ptCount val="1"/>
                <c:pt idx="0">
                  <c:v>Flowering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3.8486260410169865E-2"/>
                  <c:y val="0.4524661845083641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y = -36502x2 + 41930x - 9146
R² = 0.80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Grapsh!$AC$23:$AC$30</c:f>
              <c:numCache>
                <c:formatCode>0.000</c:formatCode>
                <c:ptCount val="8"/>
                <c:pt idx="0">
                  <c:v>0.37627500000000003</c:v>
                </c:pt>
                <c:pt idx="1">
                  <c:v>0.49059124999999998</c:v>
                </c:pt>
                <c:pt idx="2">
                  <c:v>0.51165875000000005</c:v>
                </c:pt>
                <c:pt idx="3">
                  <c:v>0.52624375000000001</c:v>
                </c:pt>
                <c:pt idx="4">
                  <c:v>0.55771875000000004</c:v>
                </c:pt>
                <c:pt idx="5">
                  <c:v>0.47938999999999998</c:v>
                </c:pt>
                <c:pt idx="6">
                  <c:v>0.48771750000000003</c:v>
                </c:pt>
                <c:pt idx="7">
                  <c:v>0.4816725</c:v>
                </c:pt>
              </c:numCache>
            </c:numRef>
          </c:xVal>
          <c:yVal>
            <c:numRef>
              <c:f>Grapsh!$V$23:$V$30</c:f>
              <c:numCache>
                <c:formatCode>0</c:formatCode>
                <c:ptCount val="8"/>
                <c:pt idx="0">
                  <c:v>1437.9124999999999</c:v>
                </c:pt>
                <c:pt idx="1">
                  <c:v>2271.3000000000002</c:v>
                </c:pt>
                <c:pt idx="2">
                  <c:v>2529.15</c:v>
                </c:pt>
                <c:pt idx="3">
                  <c:v>2755.4375</c:v>
                </c:pt>
                <c:pt idx="4">
                  <c:v>2990.1374999999998</c:v>
                </c:pt>
                <c:pt idx="5">
                  <c:v>2585.15</c:v>
                </c:pt>
                <c:pt idx="6">
                  <c:v>2923.35</c:v>
                </c:pt>
                <c:pt idx="7">
                  <c:v>2826.2249999999999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177856"/>
        <c:axId val="129184128"/>
      </c:scatterChart>
      <c:valAx>
        <c:axId val="129177856"/>
        <c:scaling>
          <c:orientation val="minMax"/>
          <c:max val="0.70000000000000007"/>
          <c:min val="0.30000000000000004"/>
        </c:scaling>
        <c:delete val="0"/>
        <c:axPos val="b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CA" sz="1800" b="1"/>
                  <a:t>Canopy Reflectance (NDVI)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129184128"/>
        <c:crosses val="autoZero"/>
        <c:crossBetween val="midCat"/>
      </c:valAx>
      <c:valAx>
        <c:axId val="129184128"/>
        <c:scaling>
          <c:orientation val="minMax"/>
          <c:max val="35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 dirty="0"/>
                  <a:t>Yield (kg ha</a:t>
                </a:r>
                <a:r>
                  <a:rPr lang="en-US" sz="1800" b="1" baseline="30000" dirty="0"/>
                  <a:t>-1</a:t>
                </a:r>
                <a:r>
                  <a:rPr lang="en-US" sz="1800" b="1" dirty="0"/>
                  <a:t>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291778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100" b="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0.225</cdr:x>
      <cdr:y>0.37674</cdr:y>
    </cdr:from>
    <cdr:to>
      <cdr:x>0.425</cdr:x>
      <cdr:y>0.46701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28700" y="1033463"/>
          <a:ext cx="9144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0.93042</cdr:x>
      <cdr:y>0.17166</cdr:y>
    </cdr:from>
    <cdr:to>
      <cdr:x>0.93204</cdr:x>
      <cdr:y>0.77844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4381500" y="655320"/>
          <a:ext cx="7620" cy="23164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0.16019</cdr:x>
      <cdr:y>0.1018</cdr:y>
    </cdr:from>
    <cdr:to>
      <cdr:x>0.8835</cdr:x>
      <cdr:y>0.11976</cdr:y>
    </cdr:to>
    <cdr:cxnSp macro="">
      <cdr:nvCxnSpPr>
        <cdr:cNvPr id="9" name="Straight Connector 8"/>
        <cdr:cNvCxnSpPr/>
      </cdr:nvCxnSpPr>
      <cdr:spPr>
        <a:xfrm xmlns:a="http://schemas.openxmlformats.org/drawingml/2006/main" flipH="1" flipV="1">
          <a:off x="754380" y="388620"/>
          <a:ext cx="3406140" cy="6858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00206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0.87702</cdr:x>
      <cdr:y>0.12176</cdr:y>
    </cdr:from>
    <cdr:to>
      <cdr:x>0.88026</cdr:x>
      <cdr:y>0.77844</cdr:y>
    </cdr:to>
    <cdr:cxnSp macro="">
      <cdr:nvCxnSpPr>
        <cdr:cNvPr id="12" name="Straight Connector 11"/>
        <cdr:cNvCxnSpPr/>
      </cdr:nvCxnSpPr>
      <cdr:spPr>
        <a:xfrm xmlns:a="http://schemas.openxmlformats.org/drawingml/2006/main" flipV="1">
          <a:off x="4130040" y="464820"/>
          <a:ext cx="15240" cy="25069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0.15858</cdr:x>
      <cdr:y>0.16367</cdr:y>
    </cdr:from>
    <cdr:to>
      <cdr:x>0.9288</cdr:x>
      <cdr:y>0.16567</cdr:y>
    </cdr:to>
    <cdr:cxnSp macro="">
      <cdr:nvCxnSpPr>
        <cdr:cNvPr id="14" name="Straight Connector 13"/>
        <cdr:cNvCxnSpPr/>
      </cdr:nvCxnSpPr>
      <cdr:spPr>
        <a:xfrm xmlns:a="http://schemas.openxmlformats.org/drawingml/2006/main" flipH="1" flipV="1">
          <a:off x="746760" y="624840"/>
          <a:ext cx="3627120" cy="76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0.61003</cdr:x>
      <cdr:y>0.49102</cdr:y>
    </cdr:from>
    <cdr:to>
      <cdr:x>0.87217</cdr:x>
      <cdr:y>0.62675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872740" y="1874520"/>
          <a:ext cx="1234440" cy="51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0.81861</cdr:x>
      <cdr:y>0.51163</cdr:y>
    </cdr:from>
    <cdr:to>
      <cdr:x>0.93103</cdr:x>
      <cdr:y>0.65461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3418908" y="1584176"/>
          <a:ext cx="469524" cy="44272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0.81861</cdr:x>
      <cdr:y>0.25581</cdr:y>
    </cdr:from>
    <cdr:to>
      <cdr:x>0.87931</cdr:x>
      <cdr:y>0.4186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3418908" y="792088"/>
          <a:ext cx="253500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0.625</cdr:x>
      <cdr:y>0.49479</cdr:y>
    </cdr:from>
    <cdr:to>
      <cdr:x>0.825</cdr:x>
      <cdr:y>0.65451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500" y="1357313"/>
          <a:ext cx="9144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0.26415</cdr:x>
      <cdr:y>0.11765</cdr:y>
    </cdr:from>
    <cdr:to>
      <cdr:x>0.43396</cdr:x>
      <cdr:y>0.20588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2" y="28803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100" b="1" dirty="0" smtClean="0"/>
            <a:t>2013</a:t>
          </a:r>
          <a:endParaRPr lang="en-CA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0.25208</cdr:x>
      <cdr:y>0.34549</cdr:y>
    </cdr:from>
    <cdr:to>
      <cdr:x>0.45208</cdr:x>
      <cdr:y>0.43576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525" y="947738"/>
          <a:ext cx="9144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0.26607</cdr:x>
      <cdr:y>0.06832</cdr:y>
    </cdr:from>
    <cdr:to>
      <cdr:x>0.44524</cdr:x>
      <cdr:y>0.18471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0566" y="118128"/>
          <a:ext cx="491954" cy="201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100" b="1" u="none" dirty="0"/>
            <a:t>2013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0.24009</cdr:x>
      <cdr:y>0.0429</cdr:y>
    </cdr:from>
    <cdr:to>
      <cdr:x>0.38942</cdr:x>
      <cdr:y>0.14638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1185" y="77688"/>
          <a:ext cx="392557" cy="187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100" b="1" dirty="0"/>
            <a:t>2015</a:t>
          </a:r>
        </a:p>
      </cdr:txBody>
    </cdr:sp>
  </cdr:relSizeAnchor>
  <cdr:relSizeAnchor xmlns:cdr="http://schemas.openxmlformats.org/drawingml/2006/chartDrawing">
    <cdr:from>
      <cdr:x>0.71545</cdr:x>
      <cdr:y>0.36435</cdr:y>
    </cdr:from>
    <cdr:to>
      <cdr:x>0.87582</cdr:x>
      <cdr:y>0.48241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8816" y="654056"/>
          <a:ext cx="517511" cy="211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100" b="1" u="none" dirty="0"/>
            <a:t>GS16</a:t>
          </a:r>
        </a:p>
      </cdr:txBody>
    </cdr:sp>
  </cdr:relSizeAnchor>
  <cdr:relSizeAnchor xmlns:cdr="http://schemas.openxmlformats.org/drawingml/2006/chartDrawing">
    <cdr:from>
      <cdr:x>0.44963</cdr:x>
      <cdr:y>0.0273</cdr:y>
    </cdr:from>
    <cdr:to>
      <cdr:x>0.67255</cdr:x>
      <cdr:y>0.15352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82022" y="49446"/>
          <a:ext cx="586034" cy="228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100" b="1" u="none" dirty="0"/>
            <a:t>Flowering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</cdr:x>
      <cdr:y>0.03646</cdr:y>
    </cdr:from>
    <cdr:to>
      <cdr:x>0.35625</cdr:x>
      <cdr:y>0.44965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100013"/>
          <a:ext cx="942975" cy="113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0.22449</cdr:x>
      <cdr:y>0.24242</cdr:y>
    </cdr:from>
    <cdr:to>
      <cdr:x>0.41102</cdr:x>
      <cdr:y>0.35777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92088" y="576064"/>
          <a:ext cx="658151" cy="274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100" b="1" u="none" dirty="0"/>
            <a:t>Flowering</a:t>
          </a:r>
        </a:p>
      </cdr:txBody>
    </cdr:sp>
  </cdr:relSizeAnchor>
  <cdr:relSizeAnchor xmlns:cdr="http://schemas.openxmlformats.org/drawingml/2006/chartDrawing">
    <cdr:from>
      <cdr:x>0.62083</cdr:x>
      <cdr:y>0.01215</cdr:y>
    </cdr:from>
    <cdr:to>
      <cdr:x>0.82083</cdr:x>
      <cdr:y>0.38021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38450" y="33338"/>
          <a:ext cx="914400" cy="1009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0.8045</cdr:x>
      <cdr:y>0.29805</cdr:y>
    </cdr:from>
    <cdr:to>
      <cdr:x>0.94408</cdr:x>
      <cdr:y>0.39527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92107" y="551692"/>
          <a:ext cx="449725" cy="179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100" b="1" u="none" dirty="0"/>
            <a:t>GS 17</a:t>
          </a:r>
        </a:p>
      </cdr:txBody>
    </cdr:sp>
  </cdr:relSizeAnchor>
  <cdr:relSizeAnchor xmlns:cdr="http://schemas.openxmlformats.org/drawingml/2006/chartDrawing">
    <cdr:from>
      <cdr:x>0.64375</cdr:x>
      <cdr:y>0.01563</cdr:y>
    </cdr:from>
    <cdr:to>
      <cdr:x>0.84375</cdr:x>
      <cdr:y>0.40451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43225" y="42863"/>
          <a:ext cx="9144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0.20408</cdr:x>
      <cdr:y>0.06061</cdr:y>
    </cdr:from>
    <cdr:to>
      <cdr:x>0.40816</cdr:x>
      <cdr:y>0.21212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0" y="144016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100" b="1" dirty="0" smtClean="0"/>
            <a:t>2016</a:t>
          </a:r>
          <a:endParaRPr lang="en-CA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3E792D2-B83A-45B8-A93D-A53263B92BC9}" type="datetimeFigureOut">
              <a:rPr lang="en-US" altLang="en-US"/>
              <a:pPr/>
              <a:t>8/4/2017</a:t>
            </a:fld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8E945B8-EABD-4ECA-9718-BD9B06536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51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27562" cy="34702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21275" cy="417671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E9DB36-6ECB-4B20-A094-B6EA4EB2FBF1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19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05068" indent="-194256" defTabSz="92919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77027" indent="-155406" defTabSz="92919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087838" indent="-155406" defTabSz="92919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398648" indent="-155406" defTabSz="92919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709459" indent="-155406" defTabSz="929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020270" indent="-155406" defTabSz="929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331080" indent="-155406" defTabSz="929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641891" indent="-155406" defTabSz="929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9D5734-69F1-40D5-A9AC-5B20603D7601}" type="slidenum">
              <a:rPr lang="en-CA" altLang="en-US"/>
              <a:pPr eaLnBrk="1" hangingPunct="1"/>
              <a:t>20</a:t>
            </a:fld>
            <a:endParaRPr lang="en-CA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742" y="4409357"/>
            <a:ext cx="5587520" cy="4177866"/>
          </a:xfrm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4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6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07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3456ED-2C9A-4D2F-B850-79C66BE9666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B7BF07-DF73-4233-BEF0-E9BFC818EEC3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77CACA-9942-4B10-A0C8-FA16E2CDB099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C9CD21-5CA2-4C2A-9126-A3E90CDFEFF0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A: most of the circles are placed in the </a:t>
            </a:r>
            <a:r>
              <a:rPr lang="en-CA" dirty="0" err="1" smtClean="0"/>
              <a:t>biplot</a:t>
            </a:r>
            <a:r>
              <a:rPr lang="en-CA" dirty="0" smtClean="0"/>
              <a:t> sector in which the 150 kg N ha-1 rate is at the vertex, meaning that most genotype-environment combinations had their highest grain yield at this N rate. A few circles are placed in the 0 or 50 kg N ha-1 sector, indicating N rate and genotype or N rate and environment interactions</a:t>
            </a:r>
          </a:p>
          <a:p>
            <a:r>
              <a:rPr lang="en-CA" dirty="0" smtClean="0"/>
              <a:t>B: C x N interaction _ most genotypes had their highest yield at the 150 kg N ha-1 rate; CDC Minstrel reached its highest yield under the 100 kg N ha-1 rate</a:t>
            </a:r>
          </a:p>
          <a:p>
            <a:r>
              <a:rPr lang="en-CA" dirty="0" smtClean="0"/>
              <a:t>C: N x E differences in grain yield among the 50, 100, and 150 kg N ha-1 rates were quite small in </a:t>
            </a:r>
            <a:r>
              <a:rPr lang="en-CA" dirty="0" err="1" smtClean="0"/>
              <a:t>Melfort</a:t>
            </a:r>
            <a:r>
              <a:rPr lang="en-CA" dirty="0" smtClean="0"/>
              <a:t> in 2014 and Ottawa in 2013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945B8-EABD-4ECA-9718-BD9B065368B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56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A: </a:t>
            </a:r>
            <a:r>
              <a:rPr lang="en-US" sz="1200" dirty="0" smtClean="0">
                <a:effectLst/>
                <a:latin typeface="Calibri"/>
                <a:ea typeface="SimSun"/>
                <a:cs typeface="Times New Roman"/>
              </a:rPr>
              <a:t>increased N fertilizer from 0 to 150 kg ha</a:t>
            </a:r>
            <a:r>
              <a:rPr lang="en-US" sz="1200" baseline="30000" dirty="0" smtClean="0">
                <a:effectLst/>
                <a:latin typeface="Calibri"/>
                <a:ea typeface="SimSun"/>
                <a:cs typeface="Times New Roman"/>
              </a:rPr>
              <a:t>-1</a:t>
            </a:r>
            <a:r>
              <a:rPr lang="en-US" sz="1200" dirty="0" smtClean="0">
                <a:effectLst/>
                <a:latin typeface="Calibri"/>
                <a:ea typeface="SimSun"/>
                <a:cs typeface="Times New Roman"/>
              </a:rPr>
              <a:t> led to significantly higher levels of grain yield (38.1% ), </a:t>
            </a:r>
            <a:r>
              <a:rPr lang="en-US" sz="1200" dirty="0" err="1" smtClean="0">
                <a:effectLst/>
                <a:latin typeface="Calibri"/>
                <a:ea typeface="SimSun"/>
                <a:cs typeface="Times New Roman"/>
              </a:rPr>
              <a:t>groat</a:t>
            </a:r>
            <a:r>
              <a:rPr lang="en-US" sz="1200" dirty="0" smtClean="0">
                <a:effectLst/>
                <a:latin typeface="Calibri"/>
                <a:ea typeface="SimSun"/>
                <a:cs typeface="Times New Roman"/>
              </a:rPr>
              <a:t> (1.8%), </a:t>
            </a:r>
            <a:r>
              <a:rPr lang="en-CA" sz="1200" dirty="0" smtClean="0">
                <a:effectLst/>
                <a:latin typeface="Symbol"/>
                <a:ea typeface="SimSun"/>
                <a:cs typeface="Times New Roman"/>
              </a:rPr>
              <a:t>b</a:t>
            </a:r>
            <a:r>
              <a:rPr lang="en-US" sz="1200" dirty="0" smtClean="0">
                <a:effectLst/>
                <a:latin typeface="Calibri"/>
                <a:ea typeface="SimSun"/>
                <a:cs typeface="Times New Roman"/>
              </a:rPr>
              <a:t>-glucan (3%), and protein (13.5%and significantly lower levels of oil (4.4%) and </a:t>
            </a:r>
            <a:r>
              <a:rPr lang="en-US" sz="1200" dirty="0" err="1" smtClean="0">
                <a:effectLst/>
                <a:latin typeface="Calibri"/>
                <a:ea typeface="SimSun"/>
                <a:cs typeface="Times New Roman"/>
              </a:rPr>
              <a:t>undehulled</a:t>
            </a:r>
            <a:r>
              <a:rPr lang="en-US" sz="1200" dirty="0" smtClean="0">
                <a:effectLst/>
                <a:latin typeface="Calibri"/>
                <a:ea typeface="SimSun"/>
                <a:cs typeface="Times New Roman"/>
              </a:rPr>
              <a:t> kernels (71%). All these effects are favorable for milling oat</a:t>
            </a:r>
            <a:endParaRPr lang="en-CA" dirty="0" smtClean="0"/>
          </a:p>
          <a:p>
            <a:r>
              <a:rPr lang="en-CA" dirty="0" smtClean="0"/>
              <a:t>B: </a:t>
            </a:r>
            <a:r>
              <a:rPr lang="en-US" sz="1200" dirty="0" smtClean="0">
                <a:effectLst/>
                <a:latin typeface="Calibri"/>
                <a:ea typeface="SimSun"/>
                <a:cs typeface="Times New Roman"/>
              </a:rPr>
              <a:t>unfavorable correlations across genotypes (the positive correlation between </a:t>
            </a:r>
            <a:r>
              <a:rPr lang="en-CA" sz="1200" dirty="0" smtClean="0">
                <a:effectLst/>
                <a:latin typeface="Symbol"/>
                <a:ea typeface="SimSun"/>
                <a:cs typeface="Times New Roman"/>
              </a:rPr>
              <a:t>b</a:t>
            </a:r>
            <a:r>
              <a:rPr lang="en-US" sz="1200" dirty="0" smtClean="0">
                <a:effectLst/>
                <a:latin typeface="Calibri"/>
                <a:ea typeface="SimSun"/>
                <a:cs typeface="Times New Roman"/>
              </a:rPr>
              <a:t>-glucan and </a:t>
            </a:r>
            <a:r>
              <a:rPr lang="en-US" sz="1200" dirty="0" err="1" smtClean="0">
                <a:effectLst/>
                <a:latin typeface="Calibri"/>
                <a:ea typeface="SimSun"/>
                <a:cs typeface="Times New Roman"/>
              </a:rPr>
              <a:t>undehulled</a:t>
            </a:r>
            <a:r>
              <a:rPr lang="en-US" sz="1200" dirty="0" smtClean="0">
                <a:effectLst/>
                <a:latin typeface="Calibri"/>
                <a:ea typeface="SimSun"/>
                <a:cs typeface="Times New Roman"/>
              </a:rPr>
              <a:t> kernels, the negative correlation between </a:t>
            </a:r>
            <a:r>
              <a:rPr lang="en-CA" sz="1200" dirty="0" smtClean="0">
                <a:effectLst/>
                <a:latin typeface="Symbol"/>
                <a:ea typeface="SimSun"/>
                <a:cs typeface="Times New Roman"/>
              </a:rPr>
              <a:t>b</a:t>
            </a:r>
            <a:r>
              <a:rPr lang="en-US" sz="1200" dirty="0" smtClean="0">
                <a:effectLst/>
                <a:latin typeface="Calibri"/>
                <a:ea typeface="SimSun"/>
                <a:cs typeface="Times New Roman"/>
              </a:rPr>
              <a:t>-glucan and protein on one hand and yield and </a:t>
            </a:r>
            <a:r>
              <a:rPr lang="en-US" sz="1200" dirty="0" err="1" smtClean="0">
                <a:effectLst/>
                <a:latin typeface="Calibri"/>
                <a:ea typeface="SimSun"/>
                <a:cs typeface="Times New Roman"/>
              </a:rPr>
              <a:t>groat</a:t>
            </a:r>
            <a:r>
              <a:rPr lang="en-US" sz="1200" dirty="0" smtClean="0">
                <a:effectLst/>
                <a:latin typeface="Calibri"/>
                <a:ea typeface="SimSun"/>
                <a:cs typeface="Times New Roman"/>
              </a:rPr>
              <a:t> on the other),</a:t>
            </a:r>
            <a:r>
              <a:rPr lang="en-US" sz="1200" baseline="0" dirty="0" smtClean="0">
                <a:effectLst/>
                <a:latin typeface="Calibri"/>
                <a:ea typeface="SimSun"/>
                <a:cs typeface="Times New Roman"/>
              </a:rPr>
              <a:t> e.g. Morrison good for b-glucan, low yield; </a:t>
            </a:r>
            <a:r>
              <a:rPr lang="en-US" sz="1200" baseline="0" dirty="0" err="1" smtClean="0">
                <a:effectLst/>
                <a:latin typeface="Calibri"/>
                <a:ea typeface="SimSun"/>
                <a:cs typeface="Times New Roman"/>
              </a:rPr>
              <a:t>Bolina</a:t>
            </a:r>
            <a:r>
              <a:rPr lang="en-US" sz="1200" baseline="0" dirty="0" smtClean="0">
                <a:effectLst/>
                <a:latin typeface="Calibri"/>
                <a:ea typeface="SimSun"/>
                <a:cs typeface="Times New Roman"/>
              </a:rPr>
              <a:t> the opposite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945B8-EABD-4ECA-9718-BD9B065368B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59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Lodging: main constraint for increasing oat yield and quality under favorable weather; limits the effectiveness of fertilizer N in maximizing grain yield;</a:t>
            </a:r>
            <a:r>
              <a:rPr lang="en-CA" baseline="0" dirty="0" smtClean="0"/>
              <a:t> due reduced light penetration through the canopy, reduced </a:t>
            </a:r>
            <a:r>
              <a:rPr lang="en-CA" baseline="0" dirty="0" err="1" smtClean="0"/>
              <a:t>Pn</a:t>
            </a:r>
            <a:r>
              <a:rPr lang="en-CA" baseline="0" dirty="0" smtClean="0"/>
              <a:t>, and DM translocation to filling the grain, causing diseases and making harvest unduly difficult.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46563-0DA0-4294-B099-7FA930D81A21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3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 smtClean="0"/>
              <a:t>Dry matter accumulation, yield and plant N and P uptake were positively responsive to fertilizer N rates. </a:t>
            </a:r>
          </a:p>
          <a:p>
            <a:r>
              <a:rPr lang="en-CA" altLang="en-US" dirty="0" smtClean="0"/>
              <a:t>However, crop lodging was the key trait limiting oat grain yield response to N application, and lodging was site- and cultivar-specific. </a:t>
            </a:r>
          </a:p>
          <a:p>
            <a:r>
              <a:rPr lang="en-CA" altLang="en-US" dirty="0" smtClean="0"/>
              <a:t>Straw P content, stimulated by high N supply, was likely associated with crop lodging, and lodging occurred only when straw P was &gt; 13.6 kg P ha-1.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229C7E-2B4C-4E8E-889F-53A5D564C52C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33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858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05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303934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379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0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25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871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886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728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876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08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377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270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11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24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194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2531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273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2964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9274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01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742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060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479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751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745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149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292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203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712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630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76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758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580-B512-483F-9AA3-0E0341A4CFF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2017-08-04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909-9079-4AD8-A2A4-6FD9A4D5C4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12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580-B512-483F-9AA3-0E0341A4CFF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2017-08-04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909-9079-4AD8-A2A4-6FD9A4D5C4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4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580-B512-483F-9AA3-0E0341A4CFF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2017-08-04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909-9079-4AD8-A2A4-6FD9A4D5C4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54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580-B512-483F-9AA3-0E0341A4CFF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2017-08-04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909-9079-4AD8-A2A4-6FD9A4D5C4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85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580-B512-483F-9AA3-0E0341A4CFF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2017-08-04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909-9079-4AD8-A2A4-6FD9A4D5C4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1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580-B512-483F-9AA3-0E0341A4CFF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2017-08-04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909-9079-4AD8-A2A4-6FD9A4D5C4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9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580-B512-483F-9AA3-0E0341A4CFF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2017-08-04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909-9079-4AD8-A2A4-6FD9A4D5C4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83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580-B512-483F-9AA3-0E0341A4CFF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2017-08-04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909-9079-4AD8-A2A4-6FD9A4D5C4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51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580-B512-483F-9AA3-0E0341A4CFF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2017-08-04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909-9079-4AD8-A2A4-6FD9A4D5C4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570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580-B512-483F-9AA3-0E0341A4CFF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2017-08-04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909-9079-4AD8-A2A4-6FD9A4D5C4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59497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580-B512-483F-9AA3-0E0341A4CFF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2017-08-04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909-9079-4AD8-A2A4-6FD9A4D5C4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375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3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86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51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0" y="6721475"/>
            <a:ext cx="6854825" cy="144463"/>
            <a:chOff x="0" y="3723"/>
            <a:chExt cx="4318" cy="52"/>
          </a:xfrm>
        </p:grpSpPr>
        <p:sp>
          <p:nvSpPr>
            <p:cNvPr id="2053" name="Rectangle 17"/>
            <p:cNvSpPr>
              <a:spLocks noChangeArrowheads="1"/>
            </p:cNvSpPr>
            <p:nvPr/>
          </p:nvSpPr>
          <p:spPr bwMode="auto">
            <a:xfrm>
              <a:off x="721" y="3723"/>
              <a:ext cx="721" cy="52"/>
            </a:xfrm>
            <a:prstGeom prst="rect">
              <a:avLst/>
            </a:prstGeom>
            <a:solidFill>
              <a:srgbClr val="008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54" name="Rectangle 18"/>
            <p:cNvSpPr>
              <a:spLocks noChangeArrowheads="1"/>
            </p:cNvSpPr>
            <p:nvPr/>
          </p:nvSpPr>
          <p:spPr bwMode="auto">
            <a:xfrm>
              <a:off x="0" y="3723"/>
              <a:ext cx="721" cy="52"/>
            </a:xfrm>
            <a:prstGeom prst="rect">
              <a:avLst/>
            </a:prstGeom>
            <a:solidFill>
              <a:srgbClr val="BF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55" name="Rectangle 19"/>
            <p:cNvSpPr>
              <a:spLocks noChangeArrowheads="1"/>
            </p:cNvSpPr>
            <p:nvPr/>
          </p:nvSpPr>
          <p:spPr bwMode="auto">
            <a:xfrm>
              <a:off x="3597" y="3723"/>
              <a:ext cx="721" cy="52"/>
            </a:xfrm>
            <a:prstGeom prst="rect">
              <a:avLst/>
            </a:prstGeom>
            <a:solidFill>
              <a:srgbClr val="FEC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56" name="Rectangle 20"/>
            <p:cNvSpPr>
              <a:spLocks noChangeArrowheads="1"/>
            </p:cNvSpPr>
            <p:nvPr/>
          </p:nvSpPr>
          <p:spPr bwMode="auto">
            <a:xfrm>
              <a:off x="2884" y="3723"/>
              <a:ext cx="721" cy="52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57" name="Rectangle 21"/>
            <p:cNvSpPr>
              <a:spLocks noChangeArrowheads="1"/>
            </p:cNvSpPr>
            <p:nvPr/>
          </p:nvSpPr>
          <p:spPr bwMode="auto">
            <a:xfrm>
              <a:off x="2163" y="3723"/>
              <a:ext cx="721" cy="52"/>
            </a:xfrm>
            <a:prstGeom prst="rect">
              <a:avLst/>
            </a:prstGeom>
            <a:solidFill>
              <a:srgbClr val="B45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58" name="Rectangle 22"/>
            <p:cNvSpPr>
              <a:spLocks noChangeArrowheads="1"/>
            </p:cNvSpPr>
            <p:nvPr/>
          </p:nvSpPr>
          <p:spPr bwMode="auto">
            <a:xfrm>
              <a:off x="1442" y="3723"/>
              <a:ext cx="721" cy="52"/>
            </a:xfrm>
            <a:prstGeom prst="rect">
              <a:avLst/>
            </a:prstGeom>
            <a:solidFill>
              <a:srgbClr val="599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C9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0" y="6721475"/>
            <a:ext cx="6854825" cy="144463"/>
            <a:chOff x="0" y="3723"/>
            <a:chExt cx="4318" cy="52"/>
          </a:xfrm>
        </p:grpSpPr>
        <p:sp>
          <p:nvSpPr>
            <p:cNvPr id="3077" name="Rectangle 17"/>
            <p:cNvSpPr>
              <a:spLocks noChangeArrowheads="1"/>
            </p:cNvSpPr>
            <p:nvPr/>
          </p:nvSpPr>
          <p:spPr bwMode="auto">
            <a:xfrm>
              <a:off x="721" y="3723"/>
              <a:ext cx="721" cy="52"/>
            </a:xfrm>
            <a:prstGeom prst="rect">
              <a:avLst/>
            </a:prstGeom>
            <a:solidFill>
              <a:srgbClr val="008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000000"/>
                </a:solidFill>
              </a:endParaRPr>
            </a:p>
          </p:txBody>
        </p:sp>
        <p:sp>
          <p:nvSpPr>
            <p:cNvPr id="3078" name="Rectangle 18"/>
            <p:cNvSpPr>
              <a:spLocks noChangeArrowheads="1"/>
            </p:cNvSpPr>
            <p:nvPr/>
          </p:nvSpPr>
          <p:spPr bwMode="auto">
            <a:xfrm>
              <a:off x="0" y="3723"/>
              <a:ext cx="721" cy="52"/>
            </a:xfrm>
            <a:prstGeom prst="rect">
              <a:avLst/>
            </a:prstGeom>
            <a:solidFill>
              <a:srgbClr val="BF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000000"/>
                </a:solidFill>
              </a:endParaRPr>
            </a:p>
          </p:txBody>
        </p:sp>
        <p:sp>
          <p:nvSpPr>
            <p:cNvPr id="3079" name="Rectangle 19"/>
            <p:cNvSpPr>
              <a:spLocks noChangeArrowheads="1"/>
            </p:cNvSpPr>
            <p:nvPr/>
          </p:nvSpPr>
          <p:spPr bwMode="auto">
            <a:xfrm>
              <a:off x="3597" y="3723"/>
              <a:ext cx="721" cy="52"/>
            </a:xfrm>
            <a:prstGeom prst="rect">
              <a:avLst/>
            </a:prstGeom>
            <a:solidFill>
              <a:srgbClr val="FEC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000000"/>
                </a:solidFill>
              </a:endParaRPr>
            </a:p>
          </p:txBody>
        </p:sp>
        <p:sp>
          <p:nvSpPr>
            <p:cNvPr id="3080" name="Rectangle 20"/>
            <p:cNvSpPr>
              <a:spLocks noChangeArrowheads="1"/>
            </p:cNvSpPr>
            <p:nvPr/>
          </p:nvSpPr>
          <p:spPr bwMode="auto">
            <a:xfrm>
              <a:off x="2884" y="3723"/>
              <a:ext cx="721" cy="52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000000"/>
                </a:solidFill>
              </a:endParaRPr>
            </a:p>
          </p:txBody>
        </p:sp>
        <p:sp>
          <p:nvSpPr>
            <p:cNvPr id="3081" name="Rectangle 21"/>
            <p:cNvSpPr>
              <a:spLocks noChangeArrowheads="1"/>
            </p:cNvSpPr>
            <p:nvPr/>
          </p:nvSpPr>
          <p:spPr bwMode="auto">
            <a:xfrm>
              <a:off x="2163" y="3723"/>
              <a:ext cx="721" cy="52"/>
            </a:xfrm>
            <a:prstGeom prst="rect">
              <a:avLst/>
            </a:prstGeom>
            <a:solidFill>
              <a:srgbClr val="B45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000000"/>
                </a:solidFill>
              </a:endParaRPr>
            </a:p>
          </p:txBody>
        </p:sp>
        <p:sp>
          <p:nvSpPr>
            <p:cNvPr id="3082" name="Rectangle 22"/>
            <p:cNvSpPr>
              <a:spLocks noChangeArrowheads="1"/>
            </p:cNvSpPr>
            <p:nvPr/>
          </p:nvSpPr>
          <p:spPr bwMode="auto">
            <a:xfrm>
              <a:off x="1442" y="3723"/>
              <a:ext cx="721" cy="52"/>
            </a:xfrm>
            <a:prstGeom prst="rect">
              <a:avLst/>
            </a:prstGeom>
            <a:solidFill>
              <a:srgbClr val="599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5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C9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2052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0" y="6721475"/>
            <a:ext cx="6854825" cy="144463"/>
            <a:chOff x="0" y="3723"/>
            <a:chExt cx="4318" cy="52"/>
          </a:xfrm>
        </p:grpSpPr>
        <p:sp>
          <p:nvSpPr>
            <p:cNvPr id="3077" name="Rectangle 17"/>
            <p:cNvSpPr>
              <a:spLocks noChangeArrowheads="1"/>
            </p:cNvSpPr>
            <p:nvPr/>
          </p:nvSpPr>
          <p:spPr bwMode="auto">
            <a:xfrm>
              <a:off x="721" y="3723"/>
              <a:ext cx="721" cy="52"/>
            </a:xfrm>
            <a:prstGeom prst="rect">
              <a:avLst/>
            </a:prstGeom>
            <a:solidFill>
              <a:srgbClr val="008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CA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78" name="Rectangle 18"/>
            <p:cNvSpPr>
              <a:spLocks noChangeArrowheads="1"/>
            </p:cNvSpPr>
            <p:nvPr/>
          </p:nvSpPr>
          <p:spPr bwMode="auto">
            <a:xfrm>
              <a:off x="0" y="3723"/>
              <a:ext cx="721" cy="52"/>
            </a:xfrm>
            <a:prstGeom prst="rect">
              <a:avLst/>
            </a:prstGeom>
            <a:solidFill>
              <a:srgbClr val="BF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CA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79" name="Rectangle 19"/>
            <p:cNvSpPr>
              <a:spLocks noChangeArrowheads="1"/>
            </p:cNvSpPr>
            <p:nvPr/>
          </p:nvSpPr>
          <p:spPr bwMode="auto">
            <a:xfrm>
              <a:off x="3597" y="3723"/>
              <a:ext cx="721" cy="52"/>
            </a:xfrm>
            <a:prstGeom prst="rect">
              <a:avLst/>
            </a:prstGeom>
            <a:solidFill>
              <a:srgbClr val="FEC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CA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0" name="Rectangle 20"/>
            <p:cNvSpPr>
              <a:spLocks noChangeArrowheads="1"/>
            </p:cNvSpPr>
            <p:nvPr/>
          </p:nvSpPr>
          <p:spPr bwMode="auto">
            <a:xfrm>
              <a:off x="2884" y="3723"/>
              <a:ext cx="721" cy="52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CA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1" name="Rectangle 21"/>
            <p:cNvSpPr>
              <a:spLocks noChangeArrowheads="1"/>
            </p:cNvSpPr>
            <p:nvPr/>
          </p:nvSpPr>
          <p:spPr bwMode="auto">
            <a:xfrm>
              <a:off x="2163" y="3723"/>
              <a:ext cx="721" cy="52"/>
            </a:xfrm>
            <a:prstGeom prst="rect">
              <a:avLst/>
            </a:prstGeom>
            <a:solidFill>
              <a:srgbClr val="B45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CA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Rectangle 22"/>
            <p:cNvSpPr>
              <a:spLocks noChangeArrowheads="1"/>
            </p:cNvSpPr>
            <p:nvPr/>
          </p:nvSpPr>
          <p:spPr bwMode="auto">
            <a:xfrm>
              <a:off x="1442" y="3723"/>
              <a:ext cx="721" cy="52"/>
            </a:xfrm>
            <a:prstGeom prst="rect">
              <a:avLst/>
            </a:prstGeom>
            <a:solidFill>
              <a:srgbClr val="599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CA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5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C9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2052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129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3941E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3941E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829580-B512-483F-9AA3-0E0341A4CFF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2017-08-04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B6A909-9079-4AD8-A2A4-6FD9A4D5C4C1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09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Oat head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8361"/>
            <a:ext cx="7848871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/>
          </p:cNvSpPr>
          <p:nvPr>
            <p:ph type="ctrTitle"/>
          </p:nvPr>
        </p:nvSpPr>
        <p:spPr>
          <a:xfrm>
            <a:off x="572293" y="692150"/>
            <a:ext cx="8176171" cy="165735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>
                <a:solidFill>
                  <a:srgbClr val="FF0000"/>
                </a:solidFill>
                <a:cs typeface="Arial" pitchFamily="34" charset="0"/>
              </a:rPr>
              <a:t>Recent Work on Oat and Canola N Management Projects in ON, Canada</a:t>
            </a:r>
          </a:p>
        </p:txBody>
      </p:sp>
      <p:sp>
        <p:nvSpPr>
          <p:cNvPr id="3076" name="Rectangle 4"/>
          <p:cNvSpPr>
            <a:spLocks noGrp="1"/>
          </p:cNvSpPr>
          <p:nvPr>
            <p:ph type="subTitle" idx="1"/>
          </p:nvPr>
        </p:nvSpPr>
        <p:spPr>
          <a:xfrm>
            <a:off x="467544" y="3212306"/>
            <a:ext cx="7843698" cy="2087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altLang="en-US" sz="2800" b="1" dirty="0" smtClean="0">
                <a:solidFill>
                  <a:schemeClr val="accent1"/>
                </a:solidFill>
              </a:rPr>
              <a:t>Dr. Bao-Luo Ma</a:t>
            </a:r>
            <a:endParaRPr lang="en-CA" altLang="en-US" sz="2800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altLang="en-US" sz="2800" b="1" dirty="0">
                <a:solidFill>
                  <a:schemeClr val="accent1"/>
                </a:solidFill>
              </a:rPr>
              <a:t>Senior Research Scientist, Crop </a:t>
            </a:r>
            <a:r>
              <a:rPr lang="en-CA" altLang="en-US" sz="2800" b="1" dirty="0" smtClean="0">
                <a:solidFill>
                  <a:schemeClr val="accent1"/>
                </a:solidFill>
              </a:rPr>
              <a:t>Physiology</a:t>
            </a:r>
          </a:p>
          <a:p>
            <a:pPr eaLnBrk="1" hangingPunct="1">
              <a:lnSpc>
                <a:spcPct val="80000"/>
              </a:lnSpc>
            </a:pPr>
            <a:endParaRPr lang="en-CA" altLang="en-US" sz="28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altLang="en-US" sz="2800" b="1" dirty="0">
                <a:solidFill>
                  <a:schemeClr val="accent1"/>
                </a:solidFill>
              </a:rPr>
              <a:t>Ottawa Research and Development Centre, Ottawa, </a:t>
            </a:r>
            <a:r>
              <a:rPr lang="en-CA" altLang="en-US" sz="2800" b="1" dirty="0" smtClean="0">
                <a:solidFill>
                  <a:schemeClr val="accent1"/>
                </a:solidFill>
              </a:rPr>
              <a:t>ON</a:t>
            </a:r>
          </a:p>
          <a:p>
            <a:pPr eaLnBrk="1" hangingPunct="1">
              <a:lnSpc>
                <a:spcPct val="80000"/>
              </a:lnSpc>
            </a:pPr>
            <a:endParaRPr lang="en-CA" altLang="en-US" sz="2800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altLang="en-US" sz="2800" b="1" dirty="0" smtClean="0">
                <a:solidFill>
                  <a:schemeClr val="accent1"/>
                </a:solidFill>
              </a:rPr>
              <a:t>613-759-1521  </a:t>
            </a:r>
            <a:r>
              <a:rPr lang="en-CA" altLang="en-US" sz="2800" b="1" dirty="0">
                <a:solidFill>
                  <a:srgbClr val="FFC000"/>
                </a:solidFill>
              </a:rPr>
              <a:t>baoluo.ma@agr.gc.ca</a:t>
            </a:r>
            <a:r>
              <a:rPr lang="en-CA" altLang="en-US" sz="2800" b="1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CA" alt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158038" y="6196013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3941E"/>
              </a:buClr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</a:rPr>
              <a:t>Canada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420100" y="6283325"/>
            <a:ext cx="44450" cy="95250"/>
          </a:xfrm>
          <a:prstGeom prst="rect">
            <a:avLst/>
          </a:prstGeom>
          <a:solidFill>
            <a:srgbClr val="DC2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3941E"/>
              </a:buClr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altLang="en-US" sz="180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586788" y="6283325"/>
            <a:ext cx="47625" cy="95250"/>
          </a:xfrm>
          <a:prstGeom prst="rect">
            <a:avLst/>
          </a:prstGeom>
          <a:solidFill>
            <a:srgbClr val="DC2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3941E"/>
              </a:buClr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altLang="en-US" sz="180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482013" y="6296025"/>
            <a:ext cx="96837" cy="68263"/>
          </a:xfrm>
          <a:custGeom>
            <a:avLst/>
            <a:gdLst>
              <a:gd name="T0" fmla="*/ 2147483647 w 33"/>
              <a:gd name="T1" fmla="*/ 2147483647 h 27"/>
              <a:gd name="T2" fmla="*/ 2147483647 w 33"/>
              <a:gd name="T3" fmla="*/ 2147483647 h 27"/>
              <a:gd name="T4" fmla="*/ 2147483647 w 33"/>
              <a:gd name="T5" fmla="*/ 2147483647 h 27"/>
              <a:gd name="T6" fmla="*/ 2147483647 w 33"/>
              <a:gd name="T7" fmla="*/ 2147483647 h 27"/>
              <a:gd name="T8" fmla="*/ 2147483647 w 33"/>
              <a:gd name="T9" fmla="*/ 2147483647 h 27"/>
              <a:gd name="T10" fmla="*/ 2147483647 w 33"/>
              <a:gd name="T11" fmla="*/ 2147483647 h 27"/>
              <a:gd name="T12" fmla="*/ 0 w 33"/>
              <a:gd name="T13" fmla="*/ 2147483647 h 27"/>
              <a:gd name="T14" fmla="*/ 2147483647 w 33"/>
              <a:gd name="T15" fmla="*/ 2147483647 h 27"/>
              <a:gd name="T16" fmla="*/ 2147483647 w 33"/>
              <a:gd name="T17" fmla="*/ 2147483647 h 27"/>
              <a:gd name="T18" fmla="*/ 2147483647 w 33"/>
              <a:gd name="T19" fmla="*/ 2147483647 h 27"/>
              <a:gd name="T20" fmla="*/ 2147483647 w 33"/>
              <a:gd name="T21" fmla="*/ 2147483647 h 27"/>
              <a:gd name="T22" fmla="*/ 2147483647 w 33"/>
              <a:gd name="T23" fmla="*/ 2147483647 h 27"/>
              <a:gd name="T24" fmla="*/ 2147483647 w 33"/>
              <a:gd name="T25" fmla="*/ 2147483647 h 27"/>
              <a:gd name="T26" fmla="*/ 2147483647 w 33"/>
              <a:gd name="T27" fmla="*/ 2147483647 h 27"/>
              <a:gd name="T28" fmla="*/ 2147483647 w 33"/>
              <a:gd name="T29" fmla="*/ 2147483647 h 27"/>
              <a:gd name="T30" fmla="*/ 2147483647 w 33"/>
              <a:gd name="T31" fmla="*/ 2147483647 h 27"/>
              <a:gd name="T32" fmla="*/ 2147483647 w 33"/>
              <a:gd name="T33" fmla="*/ 2147483647 h 27"/>
              <a:gd name="T34" fmla="*/ 2147483647 w 33"/>
              <a:gd name="T35" fmla="*/ 2147483647 h 27"/>
              <a:gd name="T36" fmla="*/ 2147483647 w 33"/>
              <a:gd name="T37" fmla="*/ 2147483647 h 27"/>
              <a:gd name="T38" fmla="*/ 2147483647 w 33"/>
              <a:gd name="T39" fmla="*/ 2147483647 h 27"/>
              <a:gd name="T40" fmla="*/ 2147483647 w 33"/>
              <a:gd name="T41" fmla="*/ 2147483647 h 27"/>
              <a:gd name="T42" fmla="*/ 2147483647 w 33"/>
              <a:gd name="T43" fmla="*/ 2147483647 h 27"/>
              <a:gd name="T44" fmla="*/ 2147483647 w 33"/>
              <a:gd name="T45" fmla="*/ 2147483647 h 27"/>
              <a:gd name="T46" fmla="*/ 2147483647 w 33"/>
              <a:gd name="T47" fmla="*/ 2147483647 h 27"/>
              <a:gd name="T48" fmla="*/ 2147483647 w 33"/>
              <a:gd name="T49" fmla="*/ 2147483647 h 27"/>
              <a:gd name="T50" fmla="*/ 2147483647 w 33"/>
              <a:gd name="T51" fmla="*/ 2147483647 h 27"/>
              <a:gd name="T52" fmla="*/ 2147483647 w 33"/>
              <a:gd name="T53" fmla="*/ 0 h 27"/>
              <a:gd name="T54" fmla="*/ 2147483647 w 33"/>
              <a:gd name="T55" fmla="*/ 2147483647 h 27"/>
              <a:gd name="T56" fmla="*/ 2147483647 w 33"/>
              <a:gd name="T57" fmla="*/ 2147483647 h 27"/>
              <a:gd name="T58" fmla="*/ 2147483647 w 33"/>
              <a:gd name="T59" fmla="*/ 2147483647 h 27"/>
              <a:gd name="T60" fmla="*/ 2147483647 w 33"/>
              <a:gd name="T61" fmla="*/ 2147483647 h 27"/>
              <a:gd name="T62" fmla="*/ 2147483647 w 33"/>
              <a:gd name="T63" fmla="*/ 2147483647 h 27"/>
              <a:gd name="T64" fmla="*/ 2147483647 w 33"/>
              <a:gd name="T65" fmla="*/ 2147483647 h 27"/>
              <a:gd name="T66" fmla="*/ 2147483647 w 33"/>
              <a:gd name="T67" fmla="*/ 2147483647 h 27"/>
              <a:gd name="T68" fmla="*/ 2147483647 w 33"/>
              <a:gd name="T69" fmla="*/ 2147483647 h 27"/>
              <a:gd name="T70" fmla="*/ 2147483647 w 33"/>
              <a:gd name="T71" fmla="*/ 2147483647 h 27"/>
              <a:gd name="T72" fmla="*/ 2147483647 w 33"/>
              <a:gd name="T73" fmla="*/ 2147483647 h 27"/>
              <a:gd name="T74" fmla="*/ 2147483647 w 33"/>
              <a:gd name="T75" fmla="*/ 2147483647 h 27"/>
              <a:gd name="T76" fmla="*/ 2147483647 w 33"/>
              <a:gd name="T77" fmla="*/ 2147483647 h 27"/>
              <a:gd name="T78" fmla="*/ 2147483647 w 33"/>
              <a:gd name="T79" fmla="*/ 2147483647 h 27"/>
              <a:gd name="T80" fmla="*/ 2147483647 w 33"/>
              <a:gd name="T81" fmla="*/ 2147483647 h 27"/>
              <a:gd name="T82" fmla="*/ 2147483647 w 33"/>
              <a:gd name="T83" fmla="*/ 2147483647 h 27"/>
              <a:gd name="T84" fmla="*/ 2147483647 w 33"/>
              <a:gd name="T85" fmla="*/ 2147483647 h 27"/>
              <a:gd name="T86" fmla="*/ 2147483647 w 33"/>
              <a:gd name="T87" fmla="*/ 2147483647 h 27"/>
              <a:gd name="T88" fmla="*/ 2147483647 w 33"/>
              <a:gd name="T89" fmla="*/ 2147483647 h 27"/>
              <a:gd name="T90" fmla="*/ 2147483647 w 33"/>
              <a:gd name="T91" fmla="*/ 2147483647 h 27"/>
              <a:gd name="T92" fmla="*/ 2147483647 w 33"/>
              <a:gd name="T93" fmla="*/ 2147483647 h 27"/>
              <a:gd name="T94" fmla="*/ 2147483647 w 33"/>
              <a:gd name="T95" fmla="*/ 2147483647 h 27"/>
              <a:gd name="T96" fmla="*/ 2147483647 w 33"/>
              <a:gd name="T97" fmla="*/ 2147483647 h 27"/>
              <a:gd name="T98" fmla="*/ 2147483647 w 33"/>
              <a:gd name="T99" fmla="*/ 2147483647 h 27"/>
              <a:gd name="T100" fmla="*/ 2147483647 w 33"/>
              <a:gd name="T101" fmla="*/ 2147483647 h 27"/>
              <a:gd name="T102" fmla="*/ 2147483647 w 33"/>
              <a:gd name="T103" fmla="*/ 2147483647 h 27"/>
              <a:gd name="T104" fmla="*/ 2147483647 w 33"/>
              <a:gd name="T105" fmla="*/ 2147483647 h 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3" h="27">
                <a:moveTo>
                  <a:pt x="17" y="27"/>
                </a:moveTo>
                <a:lnTo>
                  <a:pt x="15" y="27"/>
                </a:lnTo>
                <a:lnTo>
                  <a:pt x="15" y="22"/>
                </a:lnTo>
                <a:lnTo>
                  <a:pt x="6" y="22"/>
                </a:lnTo>
                <a:lnTo>
                  <a:pt x="8" y="20"/>
                </a:lnTo>
                <a:lnTo>
                  <a:pt x="0" y="14"/>
                </a:lnTo>
                <a:lnTo>
                  <a:pt x="2" y="14"/>
                </a:lnTo>
                <a:lnTo>
                  <a:pt x="2" y="10"/>
                </a:lnTo>
                <a:lnTo>
                  <a:pt x="6" y="12"/>
                </a:lnTo>
                <a:lnTo>
                  <a:pt x="6" y="10"/>
                </a:lnTo>
                <a:lnTo>
                  <a:pt x="6" y="8"/>
                </a:lnTo>
                <a:lnTo>
                  <a:pt x="11" y="14"/>
                </a:lnTo>
                <a:lnTo>
                  <a:pt x="11" y="12"/>
                </a:lnTo>
                <a:lnTo>
                  <a:pt x="9" y="4"/>
                </a:lnTo>
                <a:lnTo>
                  <a:pt x="13" y="4"/>
                </a:lnTo>
                <a:lnTo>
                  <a:pt x="13" y="6"/>
                </a:lnTo>
                <a:lnTo>
                  <a:pt x="13" y="4"/>
                </a:lnTo>
                <a:lnTo>
                  <a:pt x="15" y="0"/>
                </a:lnTo>
                <a:lnTo>
                  <a:pt x="17" y="4"/>
                </a:lnTo>
                <a:lnTo>
                  <a:pt x="17" y="6"/>
                </a:lnTo>
                <a:lnTo>
                  <a:pt x="19" y="4"/>
                </a:lnTo>
                <a:lnTo>
                  <a:pt x="23" y="4"/>
                </a:lnTo>
                <a:lnTo>
                  <a:pt x="19" y="12"/>
                </a:lnTo>
                <a:lnTo>
                  <a:pt x="19" y="14"/>
                </a:lnTo>
                <a:lnTo>
                  <a:pt x="21" y="14"/>
                </a:lnTo>
                <a:lnTo>
                  <a:pt x="25" y="8"/>
                </a:lnTo>
                <a:lnTo>
                  <a:pt x="25" y="10"/>
                </a:lnTo>
                <a:lnTo>
                  <a:pt x="25" y="12"/>
                </a:lnTo>
                <a:lnTo>
                  <a:pt x="27" y="12"/>
                </a:lnTo>
                <a:lnTo>
                  <a:pt x="31" y="10"/>
                </a:lnTo>
                <a:lnTo>
                  <a:pt x="29" y="14"/>
                </a:lnTo>
                <a:lnTo>
                  <a:pt x="33" y="14"/>
                </a:lnTo>
                <a:lnTo>
                  <a:pt x="23" y="20"/>
                </a:lnTo>
                <a:lnTo>
                  <a:pt x="25" y="22"/>
                </a:lnTo>
                <a:lnTo>
                  <a:pt x="17" y="22"/>
                </a:lnTo>
                <a:lnTo>
                  <a:pt x="17" y="27"/>
                </a:lnTo>
                <a:close/>
              </a:path>
            </a:pathLst>
          </a:custGeom>
          <a:solidFill>
            <a:srgbClr val="DC2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0" y="6713538"/>
            <a:ext cx="6854825" cy="144462"/>
            <a:chOff x="0" y="3723"/>
            <a:chExt cx="4318" cy="52"/>
          </a:xfrm>
        </p:grpSpPr>
        <p:sp>
          <p:nvSpPr>
            <p:cNvPr id="3084" name="Rectangle 10"/>
            <p:cNvSpPr>
              <a:spLocks noChangeArrowheads="1"/>
            </p:cNvSpPr>
            <p:nvPr/>
          </p:nvSpPr>
          <p:spPr bwMode="auto">
            <a:xfrm>
              <a:off x="721" y="3723"/>
              <a:ext cx="721" cy="52"/>
            </a:xfrm>
            <a:prstGeom prst="rect">
              <a:avLst/>
            </a:prstGeom>
            <a:solidFill>
              <a:srgbClr val="008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3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CA" altLang="en-US" sz="1800"/>
            </a:p>
          </p:txBody>
        </p:sp>
        <p:sp>
          <p:nvSpPr>
            <p:cNvPr id="3085" name="Rectangle 11"/>
            <p:cNvSpPr>
              <a:spLocks noChangeArrowheads="1"/>
            </p:cNvSpPr>
            <p:nvPr/>
          </p:nvSpPr>
          <p:spPr bwMode="auto">
            <a:xfrm>
              <a:off x="0" y="3723"/>
              <a:ext cx="721" cy="52"/>
            </a:xfrm>
            <a:prstGeom prst="rect">
              <a:avLst/>
            </a:prstGeom>
            <a:solidFill>
              <a:srgbClr val="BF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3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CA" altLang="en-US" sz="1800"/>
            </a:p>
          </p:txBody>
        </p:sp>
        <p:sp>
          <p:nvSpPr>
            <p:cNvPr id="3086" name="Rectangle 12"/>
            <p:cNvSpPr>
              <a:spLocks noChangeArrowheads="1"/>
            </p:cNvSpPr>
            <p:nvPr/>
          </p:nvSpPr>
          <p:spPr bwMode="auto">
            <a:xfrm>
              <a:off x="3597" y="3723"/>
              <a:ext cx="721" cy="52"/>
            </a:xfrm>
            <a:prstGeom prst="rect">
              <a:avLst/>
            </a:prstGeom>
            <a:solidFill>
              <a:srgbClr val="FEC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3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CA" altLang="en-US" sz="1800"/>
            </a:p>
          </p:txBody>
        </p:sp>
        <p:sp>
          <p:nvSpPr>
            <p:cNvPr id="3087" name="Rectangle 13"/>
            <p:cNvSpPr>
              <a:spLocks noChangeArrowheads="1"/>
            </p:cNvSpPr>
            <p:nvPr/>
          </p:nvSpPr>
          <p:spPr bwMode="auto">
            <a:xfrm>
              <a:off x="2884" y="3723"/>
              <a:ext cx="721" cy="52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3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CA" altLang="en-US" sz="1800"/>
            </a:p>
          </p:txBody>
        </p:sp>
        <p:sp>
          <p:nvSpPr>
            <p:cNvPr id="3088" name="Rectangle 14"/>
            <p:cNvSpPr>
              <a:spLocks noChangeArrowheads="1"/>
            </p:cNvSpPr>
            <p:nvPr/>
          </p:nvSpPr>
          <p:spPr bwMode="auto">
            <a:xfrm>
              <a:off x="2163" y="3723"/>
              <a:ext cx="721" cy="52"/>
            </a:xfrm>
            <a:prstGeom prst="rect">
              <a:avLst/>
            </a:prstGeom>
            <a:solidFill>
              <a:srgbClr val="B45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3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CA" altLang="en-US" sz="1800"/>
            </a:p>
          </p:txBody>
        </p:sp>
        <p:sp>
          <p:nvSpPr>
            <p:cNvPr id="3089" name="Rectangle 15"/>
            <p:cNvSpPr>
              <a:spLocks noChangeArrowheads="1"/>
            </p:cNvSpPr>
            <p:nvPr/>
          </p:nvSpPr>
          <p:spPr bwMode="auto">
            <a:xfrm>
              <a:off x="1442" y="3723"/>
              <a:ext cx="721" cy="52"/>
            </a:xfrm>
            <a:prstGeom prst="rect">
              <a:avLst/>
            </a:prstGeom>
            <a:solidFill>
              <a:srgbClr val="599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3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3941E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CA" altLang="en-US" sz="1800"/>
            </a:p>
          </p:txBody>
        </p:sp>
      </p:grpSp>
      <p:pic>
        <p:nvPicPr>
          <p:cNvPr id="3082" name="Picture 16" descr="AAC_couleur_e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2725"/>
            <a:ext cx="33528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2273981" y="5188626"/>
            <a:ext cx="5040312" cy="3698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3941E"/>
              </a:buClr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1E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sz="1800" b="1" dirty="0"/>
              <a:t>Belgian Lodging Index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877272"/>
            <a:ext cx="8568952" cy="830997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49263" indent="-449263"/>
            <a:r>
              <a:rPr lang="en-CA" sz="1600" dirty="0"/>
              <a:t>Ma, B.L</a:t>
            </a:r>
            <a:r>
              <a:rPr lang="en-CA" sz="1600" dirty="0" smtClean="0"/>
              <a:t>., </a:t>
            </a:r>
            <a:r>
              <a:rPr lang="en-CA" sz="1600" dirty="0"/>
              <a:t>Z.M. Zheng, D. Pageau, C. Vera, J. Fregeau-Reid, A. Xue, and W. Yan. 2017. Nitrogen and phosphorus uptake, yield and agronomic traits of oat cultivars as affected by fertilizer N rates under diverse environments. </a:t>
            </a:r>
            <a:r>
              <a:rPr lang="en-CA" sz="1600" dirty="0" err="1"/>
              <a:t>Nutr</a:t>
            </a:r>
            <a:r>
              <a:rPr lang="en-CA" sz="1600" dirty="0"/>
              <a:t>. </a:t>
            </a:r>
            <a:r>
              <a:rPr lang="en-CA" sz="1600" dirty="0" err="1"/>
              <a:t>Cycl</a:t>
            </a:r>
            <a:r>
              <a:rPr lang="en-CA" sz="1600" dirty="0"/>
              <a:t>. </a:t>
            </a:r>
            <a:r>
              <a:rPr lang="en-CA" sz="1600" dirty="0" err="1"/>
              <a:t>Agroecosyst</a:t>
            </a:r>
            <a:r>
              <a:rPr lang="en-CA" sz="1600" dirty="0"/>
              <a:t>. </a:t>
            </a:r>
            <a:r>
              <a:rPr lang="en-CA" sz="1600" dirty="0" smtClean="0"/>
              <a:t>108:245-265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86605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Autofit/>
          </a:bodyPr>
          <a:lstStyle/>
          <a:p>
            <a:r>
              <a:rPr lang="en-CA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High rates of N simultaneously increased grain yield, milling quality (high </a:t>
            </a:r>
            <a:r>
              <a:rPr lang="en-CA" sz="3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groat</a:t>
            </a:r>
            <a:r>
              <a:rPr lang="en-CA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 content, low </a:t>
            </a:r>
            <a:r>
              <a:rPr lang="en-CA" sz="3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undehulled</a:t>
            </a:r>
            <a:r>
              <a:rPr lang="en-CA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 kernels), and compositional quality (high </a:t>
            </a:r>
            <a:r>
              <a:rPr lang="en-US" altLang="en-US" sz="3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Symbol" pitchFamily="18" charset="2"/>
              </a:rPr>
              <a:t></a:t>
            </a:r>
            <a:r>
              <a:rPr lang="en-CA" sz="30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-glucan, high</a:t>
            </a:r>
            <a:r>
              <a:rPr lang="en-CA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 protein, and low oil content).</a:t>
            </a:r>
          </a:p>
          <a:p>
            <a:r>
              <a:rPr lang="en-CA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High N rates also induced crop lodging. Crop </a:t>
            </a:r>
            <a:r>
              <a:rPr lang="en-CA" sz="3000" dirty="0">
                <a:latin typeface="Calibri" panose="020F0502020204030204" pitchFamily="34" charset="0"/>
                <a:cs typeface="Arial" panose="020B0604020202020204" pitchFamily="34" charset="0"/>
              </a:rPr>
              <a:t>lodging is associated with nutrient uptake; a changing point is identified for </a:t>
            </a:r>
            <a:r>
              <a:rPr lang="en-CA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straw P.</a:t>
            </a:r>
            <a:endParaRPr lang="en-CA" sz="3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Multi-site-year study (2018-22) is </a:t>
            </a:r>
            <a:r>
              <a:rPr lang="en-CA" sz="3000" dirty="0">
                <a:latin typeface="Calibri" panose="020F0502020204030204" pitchFamily="34" charset="0"/>
                <a:cs typeface="Arial" panose="020B0604020202020204" pitchFamily="34" charset="0"/>
              </a:rPr>
              <a:t>planned to </a:t>
            </a:r>
            <a:r>
              <a:rPr lang="en-CA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identify </a:t>
            </a:r>
            <a:r>
              <a:rPr lang="en-CA" sz="3000" dirty="0">
                <a:latin typeface="Calibri" panose="020F0502020204030204" pitchFamily="34" charset="0"/>
                <a:cs typeface="Arial" panose="020B0604020202020204" pitchFamily="34" charset="0"/>
              </a:rPr>
              <a:t>optimal </a:t>
            </a:r>
            <a:r>
              <a:rPr lang="en-CA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en-CA" sz="3000" dirty="0">
                <a:latin typeface="Calibri" panose="020F0502020204030204" pitchFamily="34" charset="0"/>
                <a:cs typeface="Arial" panose="020B0604020202020204" pitchFamily="34" charset="0"/>
              </a:rPr>
              <a:t>application </a:t>
            </a:r>
            <a:r>
              <a:rPr lang="en-CA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rate </a:t>
            </a:r>
            <a:r>
              <a:rPr lang="en-CA" sz="3000" dirty="0">
                <a:latin typeface="Calibri" panose="020F0502020204030204" pitchFamily="34" charset="0"/>
                <a:cs typeface="Arial" panose="020B0604020202020204" pitchFamily="34" charset="0"/>
              </a:rPr>
              <a:t>and method </a:t>
            </a:r>
            <a:r>
              <a:rPr lang="en-CA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(PP vs. SP) to </a:t>
            </a:r>
            <a:r>
              <a:rPr lang="en-CA" sz="3000" dirty="0">
                <a:latin typeface="Calibri" panose="020F0502020204030204" pitchFamily="34" charset="0"/>
                <a:cs typeface="Arial" panose="020B0604020202020204" pitchFamily="34" charset="0"/>
              </a:rPr>
              <a:t>achieve high and stable oat yield and </a:t>
            </a:r>
            <a:r>
              <a:rPr lang="en-CA" sz="3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groat</a:t>
            </a:r>
            <a:r>
              <a:rPr lang="en-CA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 quality. </a:t>
            </a:r>
          </a:p>
        </p:txBody>
      </p:sp>
    </p:spTree>
    <p:extLst>
      <p:ext uri="{BB962C8B-B14F-4D97-AF65-F5344CB8AC3E}">
        <p14:creationId xmlns:p14="http://schemas.microsoft.com/office/powerpoint/2010/main" val="7729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Canola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395536" y="1556792"/>
            <a:ext cx="8301608" cy="481399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Canola, a made-in-Canada cash crop</a:t>
            </a:r>
          </a:p>
          <a:p>
            <a:pPr eaLnBrk="1" hangingPunct="1"/>
            <a:endParaRPr lang="en-US" altLang="en-US" sz="20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Low </a:t>
            </a:r>
            <a:r>
              <a:rPr lang="en-US" altLang="en-US" dirty="0" err="1" smtClean="0">
                <a:latin typeface="Calibri" panose="020F0502020204030204" pitchFamily="34" charset="0"/>
              </a:rPr>
              <a:t>erucic</a:t>
            </a:r>
            <a:r>
              <a:rPr lang="en-US" altLang="en-US" dirty="0" smtClean="0">
                <a:latin typeface="Calibri" panose="020F0502020204030204" pitchFamily="34" charset="0"/>
              </a:rPr>
              <a:t> acid (&lt; 2%) in oil, low </a:t>
            </a:r>
            <a:r>
              <a:rPr lang="en-US" altLang="en-US" dirty="0" err="1" smtClean="0">
                <a:latin typeface="Calibri" panose="020F0502020204030204" pitchFamily="34" charset="0"/>
              </a:rPr>
              <a:t>glucosinolates</a:t>
            </a:r>
            <a:r>
              <a:rPr lang="en-US" altLang="en-US" dirty="0" smtClean="0">
                <a:latin typeface="Calibri" panose="020F0502020204030204" pitchFamily="34" charset="0"/>
              </a:rPr>
              <a:t> (&lt; 30 µ</a:t>
            </a:r>
            <a:r>
              <a:rPr lang="en-US" altLang="en-US" dirty="0" err="1" smtClean="0">
                <a:latin typeface="Calibri" panose="020F0502020204030204" pitchFamily="34" charset="0"/>
              </a:rPr>
              <a:t>mol</a:t>
            </a:r>
            <a:r>
              <a:rPr lang="en-US" altLang="en-US" dirty="0" smtClean="0">
                <a:latin typeface="Calibri" panose="020F0502020204030204" pitchFamily="34" charset="0"/>
              </a:rPr>
              <a:t>/g) in the meal</a:t>
            </a:r>
          </a:p>
          <a:p>
            <a:pPr eaLnBrk="1" hangingPunct="1"/>
            <a:endParaRPr lang="en-US" altLang="en-US" sz="20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3.47 mil ac in 1961, now 20.61 mil ac in 2016</a:t>
            </a:r>
          </a:p>
          <a:p>
            <a:pPr eaLnBrk="1" hangingPunct="1"/>
            <a:endParaRPr lang="en-US" altLang="en-US" sz="20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$26 billion (CAN) industry</a:t>
            </a:r>
          </a:p>
          <a:p>
            <a:pPr eaLnBrk="1" hangingPunct="1"/>
            <a:endParaRPr lang="en-US" altLang="en-U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A minor crop in Eastern Canada</a:t>
            </a:r>
          </a:p>
        </p:txBody>
      </p:sp>
    </p:spTree>
    <p:extLst>
      <p:ext uri="{BB962C8B-B14F-4D97-AF65-F5344CB8AC3E}">
        <p14:creationId xmlns:p14="http://schemas.microsoft.com/office/powerpoint/2010/main" val="20259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 smtClean="0"/>
              <a:t>Objectives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41379"/>
          </a:xfrm>
        </p:spPr>
        <p:txBody>
          <a:bodyPr>
            <a:normAutofit lnSpcReduction="10000"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sz="3000" b="1" dirty="0" smtClean="0">
                <a:latin typeface="Calibri" panose="020F0502020204030204" pitchFamily="34" charset="0"/>
              </a:rPr>
              <a:t>Identify </a:t>
            </a:r>
            <a:r>
              <a:rPr lang="en-US" sz="3000" b="1" dirty="0">
                <a:latin typeface="Calibri" panose="020F0502020204030204" pitchFamily="34" charset="0"/>
              </a:rPr>
              <a:t>nutrient deficiencies through plant and soil determinations with consideration of genotype by environment by management interactions for improved </a:t>
            </a:r>
            <a:r>
              <a:rPr lang="en-US" sz="3000" b="1" dirty="0" smtClean="0">
                <a:latin typeface="Calibri" panose="020F0502020204030204" pitchFamily="34" charset="0"/>
              </a:rPr>
              <a:t>NUE </a:t>
            </a:r>
            <a:r>
              <a:rPr lang="en-US" sz="3000" b="1" dirty="0">
                <a:latin typeface="Calibri" panose="020F0502020204030204" pitchFamily="34" charset="0"/>
              </a:rPr>
              <a:t>and </a:t>
            </a:r>
            <a:r>
              <a:rPr lang="en-US" sz="3000" b="1" dirty="0" smtClean="0">
                <a:latin typeface="Calibri" panose="020F0502020204030204" pitchFamily="34" charset="0"/>
              </a:rPr>
              <a:t>yield.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en-CA" sz="1100" dirty="0">
              <a:latin typeface="Calibri" panose="020F05020202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3000" dirty="0" smtClean="0">
                <a:latin typeface="Calibri" panose="020F0502020204030204" pitchFamily="34" charset="0"/>
              </a:rPr>
              <a:t>Determine </a:t>
            </a:r>
            <a:r>
              <a:rPr lang="en-US" sz="3000" dirty="0">
                <a:latin typeface="Calibri" panose="020F0502020204030204" pitchFamily="34" charset="0"/>
              </a:rPr>
              <a:t>a threshold level of </a:t>
            </a:r>
            <a:r>
              <a:rPr lang="en-US" sz="3000" dirty="0" smtClean="0">
                <a:latin typeface="Calibri" panose="020F0502020204030204" pitchFamily="34" charset="0"/>
              </a:rPr>
              <a:t>micronutrient B </a:t>
            </a:r>
            <a:r>
              <a:rPr lang="en-US" sz="3000" dirty="0">
                <a:latin typeface="Calibri" panose="020F0502020204030204" pitchFamily="34" charset="0"/>
              </a:rPr>
              <a:t>deficiency and nutrient balance (N:S) </a:t>
            </a:r>
            <a:r>
              <a:rPr lang="en-US" sz="3000" dirty="0" smtClean="0">
                <a:latin typeface="Calibri" panose="020F0502020204030204" pitchFamily="34" charset="0"/>
              </a:rPr>
              <a:t>in canola </a:t>
            </a:r>
            <a:r>
              <a:rPr lang="en-US" sz="3000" dirty="0">
                <a:latin typeface="Calibri" panose="020F0502020204030204" pitchFamily="34" charset="0"/>
              </a:rPr>
              <a:t>production</a:t>
            </a:r>
            <a:r>
              <a:rPr lang="en-US" sz="3000" dirty="0" smtClean="0">
                <a:latin typeface="Calibri" panose="020F0502020204030204" pitchFamily="34" charset="0"/>
              </a:rPr>
              <a:t>.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en-CA" sz="1100" dirty="0">
              <a:latin typeface="Calibri" panose="020F05020202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3000" dirty="0" smtClean="0">
                <a:latin typeface="Calibri" panose="020F0502020204030204" pitchFamily="34" charset="0"/>
              </a:rPr>
              <a:t>Develop </a:t>
            </a:r>
            <a:r>
              <a:rPr lang="en-US" sz="3000" dirty="0">
                <a:latin typeface="Calibri" panose="020F0502020204030204" pitchFamily="34" charset="0"/>
              </a:rPr>
              <a:t>improved guidelines for canola site-specific nutrient management.</a:t>
            </a:r>
            <a:endParaRPr lang="en-CA" sz="3000" dirty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Materials and Methods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smtClean="0">
                <a:latin typeface="Calibri" panose="020F0502020204030204" pitchFamily="34" charset="0"/>
              </a:rPr>
              <a:t>A 4-year study (2013-2016).</a:t>
            </a:r>
          </a:p>
          <a:p>
            <a:pPr marL="0" indent="0">
              <a:buNone/>
            </a:pPr>
            <a:endParaRPr lang="en-CA" sz="1200" dirty="0" smtClean="0">
              <a:latin typeface="Calibri" panose="020F0502020204030204" pitchFamily="34" charset="0"/>
            </a:endParaRPr>
          </a:p>
          <a:p>
            <a:r>
              <a:rPr lang="en-CA" sz="2800" b="1" dirty="0">
                <a:latin typeface="Calibri" panose="020F0502020204030204" pitchFamily="34" charset="0"/>
              </a:rPr>
              <a:t>Field experiment</a:t>
            </a:r>
            <a:r>
              <a:rPr lang="en-CA" sz="2800" dirty="0">
                <a:latin typeface="Calibri" panose="020F0502020204030204" pitchFamily="34" charset="0"/>
              </a:rPr>
              <a:t>: 8 combinations of timing (PP vs. SP) and rates of N (0, 50, 100, 150, 200, 50+50, 50+100, 50+150 kg ha</a:t>
            </a:r>
            <a:r>
              <a:rPr lang="en-CA" sz="2800" baseline="30000" dirty="0">
                <a:latin typeface="Calibri" panose="020F0502020204030204" pitchFamily="34" charset="0"/>
              </a:rPr>
              <a:t>-1</a:t>
            </a:r>
            <a:r>
              <a:rPr lang="en-CA" sz="2800" dirty="0" smtClean="0">
                <a:latin typeface="Calibri" panose="020F0502020204030204" pitchFamily="34" charset="0"/>
              </a:rPr>
              <a:t>).</a:t>
            </a:r>
            <a:endParaRPr lang="en-CA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CA" sz="1400" dirty="0" smtClean="0">
              <a:latin typeface="Calibri" panose="020F0502020204030204" pitchFamily="34" charset="0"/>
            </a:endParaRPr>
          </a:p>
          <a:p>
            <a:r>
              <a:rPr lang="en-CA" sz="2800" b="1" dirty="0" smtClean="0">
                <a:latin typeface="Calibri" panose="020F0502020204030204" pitchFamily="34" charset="0"/>
              </a:rPr>
              <a:t>Test sites</a:t>
            </a:r>
            <a:r>
              <a:rPr lang="en-CA" sz="2800" dirty="0" smtClean="0">
                <a:latin typeface="Calibri" panose="020F050202020403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AAFC – ORDC, Ottawa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</a:rPr>
              <a:t>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  <a:latin typeface="Calibri" panose="020F0502020204030204" pitchFamily="34" charset="0"/>
              </a:rPr>
              <a:t>University of Guelph, Elora, 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McGill University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</a:rPr>
              <a:t>QC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anose="020F0502020204030204" pitchFamily="34" charset="0"/>
              </a:rPr>
              <a:t>Laval University, QC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Dalhousie University, Canning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NS</a:t>
            </a:r>
            <a:endParaRPr lang="en-CA" sz="1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492896"/>
            <a:ext cx="4968552" cy="144016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chemeClr val="tx1"/>
                </a:solidFill>
              </a:rPr>
              <a:t>RESULTS</a:t>
            </a:r>
            <a:endParaRPr lang="en-CA" sz="4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u="sng" dirty="0" smtClean="0">
                <a:latin typeface="Calibri" panose="020F0502020204030204" pitchFamily="34" charset="0"/>
              </a:rPr>
              <a:t>Yield</a:t>
            </a:r>
          </a:p>
          <a:p>
            <a:pPr marL="0" indent="0">
              <a:buNone/>
            </a:pPr>
            <a:endParaRPr lang="en-CA" sz="2800" b="1" u="sng" dirty="0" smtClean="0">
              <a:latin typeface="Calibri" panose="020F0502020204030204" pitchFamily="34" charset="0"/>
            </a:endParaRPr>
          </a:p>
          <a:p>
            <a:r>
              <a:rPr lang="en-CA" sz="2800" dirty="0" smtClean="0">
                <a:latin typeface="Calibri" panose="020F0502020204030204" pitchFamily="34" charset="0"/>
              </a:rPr>
              <a:t>Seed yields increased with the </a:t>
            </a:r>
            <a:r>
              <a:rPr lang="en-CA" sz="2800" dirty="0">
                <a:latin typeface="Calibri" panose="020F0502020204030204" pitchFamily="34" charset="0"/>
              </a:rPr>
              <a:t>amount of </a:t>
            </a:r>
            <a:r>
              <a:rPr lang="en-CA" sz="2800" dirty="0" smtClean="0">
                <a:latin typeface="Calibri" panose="020F0502020204030204" pitchFamily="34" charset="0"/>
              </a:rPr>
              <a:t>N </a:t>
            </a:r>
            <a:r>
              <a:rPr lang="en-CA" sz="2800" dirty="0">
                <a:latin typeface="Calibri" panose="020F0502020204030204" pitchFamily="34" charset="0"/>
              </a:rPr>
              <a:t>applied both </a:t>
            </a:r>
            <a:r>
              <a:rPr lang="en-CA" sz="2800" dirty="0" err="1" smtClean="0">
                <a:latin typeface="Calibri" panose="020F0502020204030204" pitchFamily="34" charset="0"/>
              </a:rPr>
              <a:t>preplant</a:t>
            </a:r>
            <a:r>
              <a:rPr lang="en-CA" sz="2800" dirty="0" smtClean="0">
                <a:latin typeface="Calibri" panose="020F0502020204030204" pitchFamily="34" charset="0"/>
              </a:rPr>
              <a:t> (PP) </a:t>
            </a:r>
            <a:r>
              <a:rPr lang="en-CA" sz="2800" dirty="0">
                <a:latin typeface="Calibri" panose="020F0502020204030204" pitchFamily="34" charset="0"/>
              </a:rPr>
              <a:t>and </a:t>
            </a:r>
            <a:r>
              <a:rPr lang="en-CA" sz="2800" dirty="0" smtClean="0">
                <a:latin typeface="Calibri" panose="020F0502020204030204" pitchFamily="34" charset="0"/>
              </a:rPr>
              <a:t>split-N (SP). </a:t>
            </a:r>
          </a:p>
          <a:p>
            <a:pPr marL="0" indent="0">
              <a:buNone/>
            </a:pPr>
            <a:endParaRPr lang="en-CA" sz="1050" dirty="0" smtClean="0">
              <a:latin typeface="Calibri" panose="020F0502020204030204" pitchFamily="34" charset="0"/>
            </a:endParaRPr>
          </a:p>
          <a:p>
            <a:r>
              <a:rPr lang="en-CA" sz="2800" dirty="0">
                <a:latin typeface="Calibri" panose="020F0502020204030204" pitchFamily="34" charset="0"/>
              </a:rPr>
              <a:t>At </a:t>
            </a:r>
            <a:r>
              <a:rPr lang="en-CA" sz="2800" dirty="0" smtClean="0">
                <a:latin typeface="Calibri" panose="020F0502020204030204" pitchFamily="34" charset="0"/>
              </a:rPr>
              <a:t>16 of </a:t>
            </a:r>
            <a:r>
              <a:rPr lang="en-CA" sz="2800" dirty="0">
                <a:latin typeface="Calibri" panose="020F0502020204030204" pitchFamily="34" charset="0"/>
              </a:rPr>
              <a:t>the </a:t>
            </a:r>
            <a:r>
              <a:rPr lang="en-CA" sz="2800" dirty="0" smtClean="0">
                <a:latin typeface="Calibri" panose="020F0502020204030204" pitchFamily="34" charset="0"/>
              </a:rPr>
              <a:t>20 site-years</a:t>
            </a:r>
            <a:r>
              <a:rPr lang="en-CA" sz="2800" dirty="0">
                <a:latin typeface="Calibri" panose="020F0502020204030204" pitchFamily="34" charset="0"/>
              </a:rPr>
              <a:t>, </a:t>
            </a:r>
            <a:r>
              <a:rPr lang="en-CA" sz="2800" dirty="0" smtClean="0">
                <a:latin typeface="Calibri" panose="020F0502020204030204" pitchFamily="34" charset="0"/>
              </a:rPr>
              <a:t>SP application (50+50</a:t>
            </a:r>
            <a:r>
              <a:rPr lang="en-CA" sz="2800" dirty="0">
                <a:latin typeface="Calibri" panose="020F0502020204030204" pitchFamily="34" charset="0"/>
              </a:rPr>
              <a:t>, 50+100, 50+150 kg N ha</a:t>
            </a:r>
            <a:r>
              <a:rPr lang="en-CA" sz="2800" baseline="30000" dirty="0">
                <a:latin typeface="Calibri" panose="020F0502020204030204" pitchFamily="34" charset="0"/>
              </a:rPr>
              <a:t>-1</a:t>
            </a:r>
            <a:r>
              <a:rPr lang="en-CA" sz="2800" dirty="0">
                <a:latin typeface="Calibri" panose="020F0502020204030204" pitchFamily="34" charset="0"/>
              </a:rPr>
              <a:t>) had </a:t>
            </a:r>
            <a:r>
              <a:rPr lang="en-CA" sz="2800" dirty="0" smtClean="0">
                <a:latin typeface="Calibri" panose="020F0502020204030204" pitchFamily="34" charset="0"/>
              </a:rPr>
              <a:t>greater </a:t>
            </a:r>
            <a:r>
              <a:rPr lang="en-CA" sz="2800" dirty="0">
                <a:latin typeface="Calibri" panose="020F0502020204030204" pitchFamily="34" charset="0"/>
              </a:rPr>
              <a:t>yields than the plots </a:t>
            </a:r>
            <a:r>
              <a:rPr lang="en-CA" sz="2800" dirty="0" smtClean="0">
                <a:latin typeface="Calibri" panose="020F0502020204030204" pitchFamily="34" charset="0"/>
              </a:rPr>
              <a:t>receiving the same amount of N </a:t>
            </a:r>
            <a:r>
              <a:rPr lang="en-CA" sz="2800" dirty="0">
                <a:latin typeface="Calibri" panose="020F0502020204030204" pitchFamily="34" charset="0"/>
              </a:rPr>
              <a:t>only </a:t>
            </a:r>
            <a:r>
              <a:rPr lang="en-CA" sz="2800" dirty="0" smtClean="0">
                <a:latin typeface="Calibri" panose="020F0502020204030204" pitchFamily="34" charset="0"/>
              </a:rPr>
              <a:t>at PP. </a:t>
            </a:r>
          </a:p>
          <a:p>
            <a:endParaRPr lang="en-CA" sz="1050" b="1" u="sng" dirty="0">
              <a:latin typeface="Calibri" panose="020F0502020204030204" pitchFamily="34" charset="0"/>
            </a:endParaRPr>
          </a:p>
          <a:p>
            <a:r>
              <a:rPr lang="en-CA" sz="2800" dirty="0" smtClean="0">
                <a:latin typeface="Calibri" panose="020F0502020204030204" pitchFamily="34" charset="0"/>
              </a:rPr>
              <a:t>Regression analysis indicates that </a:t>
            </a:r>
            <a:r>
              <a:rPr lang="en-CA" sz="2800" dirty="0">
                <a:latin typeface="Calibri" panose="020F0502020204030204" pitchFamily="34" charset="0"/>
                <a:ea typeface="Times New Roman"/>
              </a:rPr>
              <a:t>seed yield increased by 17.2 kg ha</a:t>
            </a:r>
            <a:r>
              <a:rPr lang="en-CA" sz="2800" baseline="30000" dirty="0">
                <a:latin typeface="Calibri" panose="020F0502020204030204" pitchFamily="34" charset="0"/>
                <a:ea typeface="Times New Roman"/>
              </a:rPr>
              <a:t>-1</a:t>
            </a:r>
            <a:r>
              <a:rPr lang="en-CA" sz="2800" dirty="0">
                <a:latin typeface="Calibri" panose="020F0502020204030204" pitchFamily="34" charset="0"/>
                <a:ea typeface="Times New Roman"/>
              </a:rPr>
              <a:t> </a:t>
            </a:r>
            <a:r>
              <a:rPr lang="en-CA" sz="2800" dirty="0" smtClean="0">
                <a:latin typeface="Calibri" panose="020F0502020204030204" pitchFamily="34" charset="0"/>
                <a:ea typeface="Times New Roman"/>
              </a:rPr>
              <a:t>for </a:t>
            </a:r>
            <a:r>
              <a:rPr lang="en-CA" sz="2800" dirty="0">
                <a:latin typeface="Calibri" panose="020F0502020204030204" pitchFamily="34" charset="0"/>
                <a:ea typeface="Times New Roman"/>
              </a:rPr>
              <a:t>each kg ha</a:t>
            </a:r>
            <a:r>
              <a:rPr lang="en-CA" sz="2800" baseline="30000" dirty="0">
                <a:latin typeface="Calibri" panose="020F0502020204030204" pitchFamily="34" charset="0"/>
                <a:ea typeface="Times New Roman"/>
              </a:rPr>
              <a:t>-1</a:t>
            </a:r>
            <a:r>
              <a:rPr lang="en-CA" sz="2800" dirty="0">
                <a:latin typeface="Calibri" panose="020F0502020204030204" pitchFamily="34" charset="0"/>
                <a:ea typeface="Times New Roman"/>
              </a:rPr>
              <a:t> N applied as </a:t>
            </a:r>
            <a:r>
              <a:rPr lang="en-CA" sz="2800" dirty="0" smtClean="0">
                <a:latin typeface="Calibri" panose="020F0502020204030204" pitchFamily="34" charset="0"/>
                <a:ea typeface="Times New Roman"/>
              </a:rPr>
              <a:t>SP, </a:t>
            </a:r>
            <a:r>
              <a:rPr lang="en-CA" sz="2800" dirty="0">
                <a:latin typeface="Calibri" panose="020F0502020204030204" pitchFamily="34" charset="0"/>
                <a:ea typeface="Times New Roman"/>
              </a:rPr>
              <a:t>compared to 14.9 kg ha</a:t>
            </a:r>
            <a:r>
              <a:rPr lang="en-CA" sz="2800" baseline="30000" dirty="0">
                <a:latin typeface="Calibri" panose="020F0502020204030204" pitchFamily="34" charset="0"/>
                <a:ea typeface="Times New Roman"/>
              </a:rPr>
              <a:t>-1</a:t>
            </a:r>
            <a:r>
              <a:rPr lang="en-CA" sz="2800" dirty="0">
                <a:latin typeface="Calibri" panose="020F0502020204030204" pitchFamily="34" charset="0"/>
                <a:ea typeface="Times New Roman"/>
              </a:rPr>
              <a:t> </a:t>
            </a:r>
            <a:r>
              <a:rPr lang="en-CA" sz="2800" dirty="0" smtClean="0">
                <a:latin typeface="Calibri" panose="020F0502020204030204" pitchFamily="34" charset="0"/>
                <a:ea typeface="Times New Roman"/>
              </a:rPr>
              <a:t>for PP application.</a:t>
            </a:r>
            <a:endParaRPr lang="en-CA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u="sng" dirty="0" smtClean="0">
                <a:latin typeface="Calibri" panose="020F0502020204030204" pitchFamily="34" charset="0"/>
              </a:rPr>
              <a:t>MERN Calculation</a:t>
            </a:r>
          </a:p>
          <a:p>
            <a:r>
              <a:rPr lang="en-CA" sz="2800" dirty="0" smtClean="0">
                <a:latin typeface="Calibri" panose="020F0502020204030204" pitchFamily="34" charset="0"/>
              </a:rPr>
              <a:t>MERN calculated </a:t>
            </a:r>
            <a:r>
              <a:rPr lang="en-CA" sz="2800" dirty="0">
                <a:latin typeface="Calibri" panose="020F0502020204030204" pitchFamily="34" charset="0"/>
              </a:rPr>
              <a:t>for each site-year that showed a positive yield response to </a:t>
            </a:r>
            <a:r>
              <a:rPr lang="en-CA" sz="2800" dirty="0" smtClean="0">
                <a:latin typeface="Calibri" panose="020F0502020204030204" pitchFamily="34" charset="0"/>
              </a:rPr>
              <a:t>N. </a:t>
            </a:r>
          </a:p>
          <a:p>
            <a:pPr marL="0" indent="0">
              <a:buNone/>
            </a:pPr>
            <a:endParaRPr lang="en-CA" sz="1100" dirty="0" smtClean="0">
              <a:latin typeface="Calibri" panose="020F0502020204030204" pitchFamily="34" charset="0"/>
            </a:endParaRPr>
          </a:p>
          <a:p>
            <a:r>
              <a:rPr lang="en-CA" sz="2800" dirty="0" smtClean="0">
                <a:latin typeface="Calibri" panose="020F0502020204030204" pitchFamily="34" charset="0"/>
              </a:rPr>
              <a:t>Yield </a:t>
            </a:r>
            <a:r>
              <a:rPr lang="en-CA" sz="2800" dirty="0">
                <a:latin typeface="Calibri" panose="020F0502020204030204" pitchFamily="34" charset="0"/>
              </a:rPr>
              <a:t>as a function of </a:t>
            </a:r>
            <a:r>
              <a:rPr lang="en-CA" sz="2800" dirty="0" smtClean="0">
                <a:latin typeface="Calibri" panose="020F0502020204030204" pitchFamily="34" charset="0"/>
              </a:rPr>
              <a:t>N rate, and quadratic </a:t>
            </a:r>
            <a:r>
              <a:rPr lang="en-CA" sz="2800" dirty="0">
                <a:latin typeface="Calibri" panose="020F0502020204030204" pitchFamily="34" charset="0"/>
              </a:rPr>
              <a:t>polynomial </a:t>
            </a:r>
            <a:r>
              <a:rPr lang="en-CA" sz="2800" dirty="0" smtClean="0">
                <a:latin typeface="Calibri" panose="020F0502020204030204" pitchFamily="34" charset="0"/>
              </a:rPr>
              <a:t>equations created for each method.</a:t>
            </a:r>
          </a:p>
          <a:p>
            <a:pPr marL="0" indent="0">
              <a:buNone/>
            </a:pPr>
            <a:endParaRPr lang="en-CA" sz="1100" dirty="0" smtClean="0">
              <a:latin typeface="Calibri" panose="020F0502020204030204" pitchFamily="34" charset="0"/>
            </a:endParaRPr>
          </a:p>
          <a:p>
            <a:r>
              <a:rPr lang="en-CA" sz="2800" dirty="0" smtClean="0">
                <a:latin typeface="Calibri" panose="020F0502020204030204" pitchFamily="34" charset="0"/>
              </a:rPr>
              <a:t>B </a:t>
            </a:r>
            <a:r>
              <a:rPr lang="en-CA" sz="2800" dirty="0">
                <a:latin typeface="Calibri" panose="020F0502020204030204" pitchFamily="34" charset="0"/>
              </a:rPr>
              <a:t>value ($</a:t>
            </a:r>
            <a:r>
              <a:rPr lang="en-CA" sz="2800" dirty="0" smtClean="0">
                <a:latin typeface="Calibri" panose="020F0502020204030204" pitchFamily="34" charset="0"/>
              </a:rPr>
              <a:t>1/kg </a:t>
            </a:r>
            <a:r>
              <a:rPr lang="en-CA" sz="2800" dirty="0">
                <a:latin typeface="Calibri" panose="020F0502020204030204" pitchFamily="34" charset="0"/>
              </a:rPr>
              <a:t>N </a:t>
            </a:r>
            <a:r>
              <a:rPr lang="en-CA" sz="2800" dirty="0" smtClean="0">
                <a:latin typeface="Calibri" panose="020F0502020204030204" pitchFamily="34" charset="0"/>
              </a:rPr>
              <a:t>/canola</a:t>
            </a:r>
          </a:p>
          <a:p>
            <a:pPr marL="449263" indent="-449263">
              <a:buNone/>
            </a:pPr>
            <a:r>
              <a:rPr lang="en-CA" sz="2800" dirty="0" smtClean="0">
                <a:latin typeface="Calibri" panose="020F0502020204030204" pitchFamily="34" charset="0"/>
              </a:rPr>
              <a:t> $0.55/kg was </a:t>
            </a:r>
            <a:r>
              <a:rPr lang="en-CA" sz="2800" dirty="0">
                <a:latin typeface="Calibri" panose="020F0502020204030204" pitchFamily="34" charset="0"/>
              </a:rPr>
              <a:t>used to </a:t>
            </a:r>
            <a:endParaRPr lang="en-CA" sz="2800" dirty="0" smtClean="0">
              <a:latin typeface="Calibri" panose="020F0502020204030204" pitchFamily="34" charset="0"/>
            </a:endParaRPr>
          </a:p>
          <a:p>
            <a:pPr marL="269875" indent="-269875">
              <a:buNone/>
            </a:pPr>
            <a:r>
              <a:rPr lang="en-CA" sz="2800" dirty="0" smtClean="0">
                <a:latin typeface="Calibri" panose="020F0502020204030204" pitchFamily="34" charset="0"/>
              </a:rPr>
              <a:t> determine MERN </a:t>
            </a:r>
            <a:r>
              <a:rPr lang="en-CA" sz="2800" dirty="0">
                <a:latin typeface="Calibri" panose="020F0502020204030204" pitchFamily="34" charset="0"/>
              </a:rPr>
              <a:t>for </a:t>
            </a:r>
            <a:endParaRPr lang="en-CA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2800" dirty="0" smtClean="0">
                <a:latin typeface="Calibri" panose="020F0502020204030204" pitchFamily="34" charset="0"/>
              </a:rPr>
              <a:t> each site-year.</a:t>
            </a:r>
            <a:endParaRPr lang="en-CA" sz="2800" b="1" u="sng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757263"/>
              </p:ext>
            </p:extLst>
          </p:nvPr>
        </p:nvGraphicFramePr>
        <p:xfrm>
          <a:off x="4860032" y="3356992"/>
          <a:ext cx="41764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91569" y="5358634"/>
            <a:ext cx="1027331" cy="30777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PP-MERN</a:t>
            </a:r>
            <a:endParaRPr lang="en-CA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4653136"/>
            <a:ext cx="1042643" cy="307777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SP-MERN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14860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755829"/>
              </p:ext>
            </p:extLst>
          </p:nvPr>
        </p:nvGraphicFramePr>
        <p:xfrm>
          <a:off x="323528" y="548680"/>
          <a:ext cx="38164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639580"/>
              </p:ext>
            </p:extLst>
          </p:nvPr>
        </p:nvGraphicFramePr>
        <p:xfrm>
          <a:off x="4355976" y="548680"/>
          <a:ext cx="37444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585826"/>
              </p:ext>
            </p:extLst>
          </p:nvPr>
        </p:nvGraphicFramePr>
        <p:xfrm>
          <a:off x="395536" y="3212976"/>
          <a:ext cx="38164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165243"/>
              </p:ext>
            </p:extLst>
          </p:nvPr>
        </p:nvGraphicFramePr>
        <p:xfrm>
          <a:off x="4572000" y="3212976"/>
          <a:ext cx="37444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8096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Conclusions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Autofit/>
          </a:bodyPr>
          <a:lstStyle/>
          <a:p>
            <a:r>
              <a:rPr lang="en-CA" sz="2800" b="1" dirty="0" err="1" smtClean="0">
                <a:latin typeface="Calibri" panose="020F0502020204030204" pitchFamily="34" charset="0"/>
              </a:rPr>
              <a:t>Sidedress</a:t>
            </a:r>
            <a:r>
              <a:rPr lang="en-CA" sz="2800" b="1" dirty="0" smtClean="0">
                <a:latin typeface="Calibri" panose="020F0502020204030204" pitchFamily="34" charset="0"/>
              </a:rPr>
              <a:t> N at the rosette stage, did seem to improve yields, compared to the same amount of N all applied at </a:t>
            </a:r>
            <a:r>
              <a:rPr lang="en-CA" sz="2800" b="1" dirty="0" err="1" smtClean="0">
                <a:latin typeface="Calibri" panose="020F0502020204030204" pitchFamily="34" charset="0"/>
              </a:rPr>
              <a:t>preplant</a:t>
            </a:r>
            <a:r>
              <a:rPr lang="en-CA" sz="2800" b="1" dirty="0" smtClean="0">
                <a:latin typeface="Calibri" panose="020F0502020204030204" pitchFamily="34" charset="0"/>
              </a:rPr>
              <a:t>.  </a:t>
            </a:r>
          </a:p>
          <a:p>
            <a:pPr marL="0" indent="0">
              <a:buNone/>
            </a:pPr>
            <a:endParaRPr lang="en-CA" sz="1000" b="1" dirty="0" smtClean="0">
              <a:latin typeface="Calibri" panose="020F0502020204030204" pitchFamily="34" charset="0"/>
            </a:endParaRPr>
          </a:p>
          <a:p>
            <a:r>
              <a:rPr lang="en-CA" sz="2800" b="1" dirty="0">
                <a:latin typeface="Calibri" panose="020F0502020204030204" pitchFamily="34" charset="0"/>
              </a:rPr>
              <a:t>A </a:t>
            </a:r>
            <a:r>
              <a:rPr lang="en-CA" sz="2800" b="1" dirty="0" smtClean="0">
                <a:latin typeface="Calibri" panose="020F0502020204030204" pitchFamily="34" charset="0"/>
              </a:rPr>
              <a:t>location-sensitive </a:t>
            </a:r>
            <a:r>
              <a:rPr lang="en-CA" sz="2800" b="1" dirty="0">
                <a:latin typeface="Calibri" panose="020F0502020204030204" pitchFamily="34" charset="0"/>
              </a:rPr>
              <a:t>MERN recommendation is important to achieve profitable and environmentally sustainable canola production in Eastern Canada.</a:t>
            </a:r>
          </a:p>
          <a:p>
            <a:pPr marL="0" indent="0">
              <a:buNone/>
            </a:pPr>
            <a:endParaRPr lang="en-CA" sz="1000" b="1" dirty="0" smtClean="0">
              <a:latin typeface="Calibri" panose="020F0502020204030204" pitchFamily="34" charset="0"/>
            </a:endParaRPr>
          </a:p>
          <a:p>
            <a:r>
              <a:rPr lang="en-CA" sz="2800" b="1" dirty="0">
                <a:latin typeface="Calibri" panose="020F0502020204030204" pitchFamily="34" charset="0"/>
              </a:rPr>
              <a:t>Using sensors such as </a:t>
            </a:r>
            <a:r>
              <a:rPr lang="en-CA" sz="2800" b="1" dirty="0" err="1">
                <a:latin typeface="Calibri" panose="020F0502020204030204" pitchFamily="34" charset="0"/>
              </a:rPr>
              <a:t>Greenseeker</a:t>
            </a:r>
            <a:r>
              <a:rPr lang="en-CA" sz="2800" b="1" dirty="0">
                <a:latin typeface="Calibri" panose="020F0502020204030204" pitchFamily="34" charset="0"/>
              </a:rPr>
              <a:t> </a:t>
            </a:r>
            <a:r>
              <a:rPr lang="en-CA" sz="2800" b="1" dirty="0" smtClean="0">
                <a:latin typeface="Calibri" panose="020F0502020204030204" pitchFamily="34" charset="0"/>
              </a:rPr>
              <a:t>can </a:t>
            </a:r>
            <a:r>
              <a:rPr lang="en-CA" sz="2800" b="1" dirty="0">
                <a:latin typeface="Calibri" panose="020F0502020204030204" pitchFamily="34" charset="0"/>
              </a:rPr>
              <a:t>be a promising method to improve </a:t>
            </a:r>
            <a:r>
              <a:rPr lang="en-CA" sz="2800" b="1" dirty="0" smtClean="0">
                <a:latin typeface="Calibri" panose="020F0502020204030204" pitchFamily="34" charset="0"/>
              </a:rPr>
              <a:t>NUE. Need </a:t>
            </a:r>
            <a:r>
              <a:rPr lang="en-CA" sz="2800" b="1" dirty="0">
                <a:latin typeface="Calibri" panose="020F0502020204030204" pitchFamily="34" charset="0"/>
              </a:rPr>
              <a:t>to derive an algorithm for </a:t>
            </a:r>
            <a:r>
              <a:rPr lang="en-CA" sz="2800" b="1" dirty="0" err="1" smtClean="0">
                <a:latin typeface="Calibri" panose="020F0502020204030204" pitchFamily="34" charset="0"/>
              </a:rPr>
              <a:t>sidedress</a:t>
            </a:r>
            <a:r>
              <a:rPr lang="en-CA" sz="2800" b="1" dirty="0" smtClean="0">
                <a:latin typeface="Calibri" panose="020F0502020204030204" pitchFamily="34" charset="0"/>
              </a:rPr>
              <a:t> application, </a:t>
            </a:r>
            <a:r>
              <a:rPr lang="en-CA" sz="2800" b="1" dirty="0">
                <a:latin typeface="Calibri" panose="020F0502020204030204" pitchFamily="34" charset="0"/>
              </a:rPr>
              <a:t>which is sensitive to the environment. </a:t>
            </a:r>
          </a:p>
        </p:txBody>
      </p:sp>
    </p:spTree>
    <p:extLst>
      <p:ext uri="{BB962C8B-B14F-4D97-AF65-F5344CB8AC3E}">
        <p14:creationId xmlns:p14="http://schemas.microsoft.com/office/powerpoint/2010/main" val="5549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23850" y="404813"/>
            <a:ext cx="7343775" cy="647700"/>
          </a:xfrm>
        </p:spPr>
        <p:txBody>
          <a:bodyPr/>
          <a:lstStyle/>
          <a:p>
            <a:pPr algn="ctr" eaLnBrk="1" hangingPunct="1"/>
            <a:r>
              <a:rPr lang="en-CA" altLang="en-US" smtClean="0">
                <a:solidFill>
                  <a:schemeClr val="tx1"/>
                </a:solidFill>
              </a:rPr>
              <a:t>Oat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1052513"/>
            <a:ext cx="8135937" cy="5400675"/>
          </a:xfrm>
        </p:spPr>
        <p:txBody>
          <a:bodyPr/>
          <a:lstStyle/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CA" dirty="0" smtClean="0"/>
              <a:t>Cultivated </a:t>
            </a:r>
            <a:r>
              <a:rPr lang="en-CA" dirty="0"/>
              <a:t>increasingly as a promising healthy food crop </a:t>
            </a:r>
            <a:endParaRPr lang="en-CA" dirty="0" smtClean="0"/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CA" dirty="0" smtClean="0"/>
              <a:t>High </a:t>
            </a:r>
            <a:r>
              <a:rPr lang="en-CA" dirty="0"/>
              <a:t>protein, lysine, fibre and </a:t>
            </a:r>
            <a:r>
              <a:rPr lang="en-US" dirty="0">
                <a:sym typeface="Symbol"/>
              </a:rPr>
              <a:t></a:t>
            </a:r>
            <a:r>
              <a:rPr lang="en-CA" dirty="0" smtClean="0"/>
              <a:t>-</a:t>
            </a:r>
            <a:r>
              <a:rPr lang="en-CA" dirty="0" err="1" smtClean="0"/>
              <a:t>glucan</a:t>
            </a:r>
            <a:endParaRPr lang="en-CA" dirty="0" smtClean="0"/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CA" dirty="0" smtClean="0"/>
              <a:t>Fibre </a:t>
            </a:r>
            <a:r>
              <a:rPr lang="en-CA" dirty="0"/>
              <a:t>and </a:t>
            </a:r>
            <a:r>
              <a:rPr lang="en-US" dirty="0">
                <a:sym typeface="Symbol"/>
              </a:rPr>
              <a:t></a:t>
            </a:r>
            <a:r>
              <a:rPr lang="en-CA" dirty="0"/>
              <a:t>-</a:t>
            </a:r>
            <a:r>
              <a:rPr lang="en-CA" dirty="0" err="1" smtClean="0"/>
              <a:t>glucan</a:t>
            </a:r>
            <a:r>
              <a:rPr lang="en-CA" dirty="0" smtClean="0"/>
              <a:t> </a:t>
            </a:r>
            <a:r>
              <a:rPr lang="en-CA" dirty="0" err="1" smtClean="0"/>
              <a:t>coloratory</a:t>
            </a:r>
            <a:r>
              <a:rPr lang="en-CA" dirty="0" smtClean="0"/>
              <a:t> health</a:t>
            </a:r>
          </a:p>
          <a:p>
            <a:pPr algn="l" eaLnBrk="1" hangingPunct="1">
              <a:buFont typeface="Arial" pitchFamily="34" charset="0"/>
              <a:buNone/>
              <a:defRPr/>
            </a:pPr>
            <a:endParaRPr lang="en-C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16338"/>
            <a:ext cx="63563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2872"/>
            <a:ext cx="5063887" cy="869697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chemeClr val="tx2"/>
                </a:solidFill>
                <a:ea typeface="SimSun" pitchFamily="2" charset="-122"/>
              </a:rPr>
              <a:t>Acknowledgements</a:t>
            </a:r>
          </a:p>
        </p:txBody>
      </p:sp>
      <p:sp>
        <p:nvSpPr>
          <p:cNvPr id="7065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1520" y="908720"/>
            <a:ext cx="5688633" cy="316835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2600" b="1" dirty="0" smtClean="0">
                <a:latin typeface="Calibri" panose="020F0502020204030204" pitchFamily="34" charset="0"/>
                <a:ea typeface="SimSun" pitchFamily="2" charset="-122"/>
              </a:rPr>
              <a:t>Financial support: </a:t>
            </a:r>
          </a:p>
          <a:p>
            <a:pPr lvl="1"/>
            <a:r>
              <a:rPr lang="en-US" altLang="zh-CN" sz="2200" dirty="0" smtClean="0">
                <a:latin typeface="Calibri" panose="020F0502020204030204" pitchFamily="34" charset="0"/>
                <a:ea typeface="SimSun" pitchFamily="2" charset="-122"/>
              </a:rPr>
              <a:t>AAFC – Growing Forward II AIP</a:t>
            </a:r>
          </a:p>
          <a:p>
            <a:pPr lvl="1"/>
            <a:r>
              <a:rPr lang="en-US" altLang="zh-CN" sz="2200" dirty="0" smtClean="0">
                <a:latin typeface="Calibri" panose="020F0502020204030204" pitchFamily="34" charset="0"/>
                <a:ea typeface="SimSun" pitchFamily="2" charset="-122"/>
              </a:rPr>
              <a:t>Eastern Canada Oilseed Research Alliance (ECODA)</a:t>
            </a:r>
          </a:p>
          <a:p>
            <a:r>
              <a:rPr lang="en-CA" altLang="zh-CN" sz="2600" b="1" dirty="0" smtClean="0">
                <a:latin typeface="Calibri" panose="020F0502020204030204" pitchFamily="34" charset="0"/>
                <a:ea typeface="SimSun" pitchFamily="2" charset="-122"/>
              </a:rPr>
              <a:t>Research Teams: </a:t>
            </a:r>
            <a:r>
              <a:rPr lang="en-CA" altLang="zh-CN" sz="2600" dirty="0" smtClean="0">
                <a:latin typeface="Calibri" panose="020F0502020204030204" pitchFamily="34" charset="0"/>
                <a:ea typeface="SimSun" pitchFamily="2" charset="-122"/>
              </a:rPr>
              <a:t>Smith, </a:t>
            </a:r>
            <a:r>
              <a:rPr lang="en-CA" altLang="zh-CN" sz="2600" dirty="0" err="1" smtClean="0">
                <a:latin typeface="Calibri" panose="020F0502020204030204" pitchFamily="34" charset="0"/>
                <a:ea typeface="SimSun" pitchFamily="2" charset="-122"/>
              </a:rPr>
              <a:t>Vanasse</a:t>
            </a:r>
            <a:r>
              <a:rPr lang="en-CA" altLang="zh-CN" sz="2600" dirty="0" smtClean="0">
                <a:latin typeface="Calibri" panose="020F0502020204030204" pitchFamily="34" charset="0"/>
                <a:ea typeface="SimSun" pitchFamily="2" charset="-122"/>
              </a:rPr>
              <a:t>, Caldwell, Earl</a:t>
            </a:r>
          </a:p>
          <a:p>
            <a:r>
              <a:rPr lang="en-CA" altLang="zh-CN" sz="2600" b="1" dirty="0" smtClean="0">
                <a:latin typeface="Calibri" panose="020F0502020204030204" pitchFamily="34" charset="0"/>
                <a:ea typeface="SimSun" pitchFamily="2" charset="-122"/>
              </a:rPr>
              <a:t>Technical </a:t>
            </a:r>
            <a:r>
              <a:rPr lang="en-CA" altLang="zh-CN" sz="2600" b="1" dirty="0">
                <a:latin typeface="Calibri" panose="020F0502020204030204" pitchFamily="34" charset="0"/>
                <a:ea typeface="SimSun" pitchFamily="2" charset="-122"/>
              </a:rPr>
              <a:t>support </a:t>
            </a:r>
            <a:r>
              <a:rPr lang="en-CA" altLang="zh-CN" sz="2600" b="1" dirty="0" smtClean="0">
                <a:latin typeface="Calibri" panose="020F0502020204030204" pitchFamily="34" charset="0"/>
                <a:ea typeface="SimSun" pitchFamily="2" charset="-122"/>
              </a:rPr>
              <a:t>staff, PDF </a:t>
            </a:r>
            <a:r>
              <a:rPr lang="en-CA" altLang="zh-CN" sz="2600" b="1" dirty="0">
                <a:latin typeface="Calibri" panose="020F0502020204030204" pitchFamily="34" charset="0"/>
                <a:ea typeface="SimSun" pitchFamily="2" charset="-122"/>
              </a:rPr>
              <a:t>and </a:t>
            </a:r>
            <a:r>
              <a:rPr lang="en-CA" altLang="zh-CN" sz="2600" b="1" dirty="0" smtClean="0">
                <a:latin typeface="Calibri" panose="020F0502020204030204" pitchFamily="34" charset="0"/>
                <a:ea typeface="SimSun" pitchFamily="2" charset="-122"/>
              </a:rPr>
              <a:t>students</a:t>
            </a:r>
            <a:endParaRPr lang="en-CA" altLang="zh-CN" sz="2600" b="1" dirty="0">
              <a:latin typeface="Calibri" panose="020F0502020204030204" pitchFamily="34" charset="0"/>
              <a:ea typeface="SimSun" pitchFamily="2" charset="-12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49416"/>
            <a:ext cx="3203847" cy="218598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65" y="4437112"/>
            <a:ext cx="2906288" cy="242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4435404"/>
            <a:ext cx="3230128" cy="2422596"/>
          </a:xfrm>
          <a:prstGeom prst="rect">
            <a:avLst/>
          </a:prstGeo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-27736"/>
            <a:ext cx="3203847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" y="4435404"/>
            <a:ext cx="3020545" cy="2422596"/>
          </a:xfrm>
        </p:spPr>
      </p:pic>
    </p:spTree>
    <p:extLst>
      <p:ext uri="{BB962C8B-B14F-4D97-AF65-F5344CB8AC3E}">
        <p14:creationId xmlns:p14="http://schemas.microsoft.com/office/powerpoint/2010/main" val="11784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6604" y="116632"/>
            <a:ext cx="4608512" cy="2343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4800" dirty="0" smtClean="0">
                <a:solidFill>
                  <a:srgbClr val="000000"/>
                </a:solidFill>
                <a:latin typeface="Algerian" pitchFamily="82" charset="0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THANK 		YOU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4800" dirty="0" smtClean="0">
                <a:solidFill>
                  <a:srgbClr val="F08A5C"/>
                </a:solidFill>
                <a:latin typeface="Algerian" pitchFamily="82" charset="0"/>
              </a:rPr>
              <a:t>			</a:t>
            </a:r>
            <a:endParaRPr lang="en-US" sz="4800" dirty="0">
              <a:solidFill>
                <a:srgbClr val="F08A5C"/>
              </a:solidFill>
              <a:latin typeface="Algerian" pitchFamily="82" charset="0"/>
            </a:endParaRPr>
          </a:p>
        </p:txBody>
      </p:sp>
      <p:pic>
        <p:nvPicPr>
          <p:cNvPr id="4" name="Picture 4" descr="MCj013454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248487" cy="4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974" y="2924943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Any </a:t>
            </a:r>
            <a:endParaRPr lang="en-C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r>
              <a:rPr lang="en-C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	</a:t>
            </a:r>
            <a:r>
              <a:rPr lang="en-C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Questions </a:t>
            </a:r>
            <a:r>
              <a:rPr lang="en-C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74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altLang="en-US" sz="3600" smtClean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CA" altLang="en-US" smtClean="0">
                <a:ea typeface="SimSun" pitchFamily="2" charset="-122"/>
                <a:cs typeface="Times New Roman" pitchFamily="18" charset="0"/>
              </a:rPr>
              <a:t>Understand the effects of location and N fertilization on the yield and quality of Quaker preferred oat cultivars</a:t>
            </a:r>
          </a:p>
          <a:p>
            <a:pPr eaLnBrk="1" hangingPunct="1">
              <a:buFont typeface="Courier New" pitchFamily="49" charset="0"/>
              <a:buChar char="o"/>
            </a:pPr>
            <a:endParaRPr lang="en-CA" altLang="en-US" smtClean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CA" altLang="en-US" smtClean="0">
                <a:ea typeface="SimSun" pitchFamily="2" charset="-122"/>
                <a:cs typeface="Times New Roman" pitchFamily="18" charset="0"/>
              </a:rPr>
              <a:t>Determine site-specific maximum economic rate of N (MERN)</a:t>
            </a:r>
          </a:p>
          <a:p>
            <a:pPr eaLnBrk="1" hangingPunct="1">
              <a:buFont typeface="Courier New" pitchFamily="49" charset="0"/>
              <a:buChar char="o"/>
            </a:pPr>
            <a:endParaRPr lang="en-CA" altLang="en-US" smtClean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CA" altLang="en-US" smtClean="0">
                <a:ea typeface="SimSun" pitchFamily="2" charset="-122"/>
                <a:cs typeface="Times New Roman" pitchFamily="18" charset="0"/>
              </a:rPr>
              <a:t>Identify suitable cultivar x N application rates for improving </a:t>
            </a:r>
            <a:r>
              <a:rPr lang="en-US" altLang="en-US" smtClean="0">
                <a:ea typeface="SimSun" pitchFamily="2" charset="-122"/>
                <a:cs typeface="Times New Roman" pitchFamily="18" charset="0"/>
                <a:sym typeface="Symbol" pitchFamily="18" charset="2"/>
              </a:rPr>
              <a:t></a:t>
            </a:r>
            <a:r>
              <a:rPr lang="en-CA" altLang="en-US" smtClean="0">
                <a:ea typeface="SimSun" pitchFamily="2" charset="-122"/>
                <a:cs typeface="Times New Roman" pitchFamily="18" charset="0"/>
              </a:rPr>
              <a:t>-glucan and yield in specific locations.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altLang="en-US" sz="3600" smtClean="0">
                <a:solidFill>
                  <a:schemeClr val="tx1"/>
                </a:solidFill>
              </a:rPr>
              <a:t>Materials and Methods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9552" y="1412875"/>
            <a:ext cx="8064896" cy="4895850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CA" altLang="en-US" b="1" dirty="0" smtClean="0"/>
              <a:t>Cultivars</a:t>
            </a:r>
            <a:r>
              <a:rPr lang="en-CA" altLang="en-US" dirty="0" smtClean="0"/>
              <a:t>: </a:t>
            </a:r>
          </a:p>
          <a:p>
            <a:pPr marL="0" indent="0" eaLnBrk="1" hangingPunct="1">
              <a:buNone/>
            </a:pPr>
            <a:endParaRPr lang="en-CA" altLang="en-US" sz="240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altLang="en-US" dirty="0" smtClean="0"/>
              <a:t> </a:t>
            </a:r>
            <a:r>
              <a:rPr lang="en-CA" altLang="en-US" dirty="0" smtClean="0">
                <a:ea typeface="Calibri" pitchFamily="34" charset="0"/>
                <a:cs typeface="Arial" pitchFamily="34" charset="0"/>
              </a:rPr>
              <a:t>10 varieties in all location-years</a:t>
            </a:r>
            <a:endParaRPr lang="en-CA" altLang="en-US" dirty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457200" lvl="1" indent="0" eaLnBrk="1" hangingPunct="1">
              <a:buNone/>
            </a:pPr>
            <a:endParaRPr lang="en-CA" altLang="en-US" b="1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CA" altLang="en-US" b="1" dirty="0" smtClean="0"/>
              <a:t>N rates</a:t>
            </a:r>
            <a:r>
              <a:rPr lang="en-CA" altLang="en-US" dirty="0" smtClean="0"/>
              <a:t>: 0, 50, 100, and 150 kg N ha</a:t>
            </a:r>
            <a:r>
              <a:rPr lang="en-CA" altLang="en-US" baseline="30000" dirty="0" smtClean="0"/>
              <a:t>-1</a:t>
            </a:r>
          </a:p>
          <a:p>
            <a:pPr eaLnBrk="1" hangingPunct="1">
              <a:buFont typeface="Courier New" pitchFamily="49" charset="0"/>
              <a:buChar char="o"/>
            </a:pPr>
            <a:endParaRPr lang="en-CA" altLang="en-US" baseline="30000" dirty="0"/>
          </a:p>
          <a:p>
            <a:pPr eaLnBrk="1" hangingPunct="1">
              <a:buFont typeface="Courier New" pitchFamily="49" charset="0"/>
              <a:buChar char="o"/>
            </a:pPr>
            <a:r>
              <a:rPr lang="en-CA" altLang="en-US" dirty="0" smtClean="0"/>
              <a:t>3 </a:t>
            </a:r>
            <a:r>
              <a:rPr lang="en-CA" altLang="en-US" dirty="0"/>
              <a:t>locations: Ottawa, </a:t>
            </a:r>
            <a:r>
              <a:rPr lang="en-CA" altLang="en-US" dirty="0" err="1"/>
              <a:t>Normandin</a:t>
            </a:r>
            <a:r>
              <a:rPr lang="en-CA" altLang="en-US" dirty="0"/>
              <a:t>, </a:t>
            </a:r>
            <a:r>
              <a:rPr lang="en-CA" altLang="en-US" dirty="0" err="1"/>
              <a:t>Melfort</a:t>
            </a:r>
            <a:endParaRPr lang="en-CA" altLang="en-US" dirty="0" smtClean="0"/>
          </a:p>
          <a:p>
            <a:pPr eaLnBrk="1" hangingPunct="1">
              <a:buFont typeface="Courier New" pitchFamily="49" charset="0"/>
              <a:buChar char="o"/>
            </a:pPr>
            <a:endParaRPr lang="en-CA" altLang="en-US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CA" altLang="en-US" dirty="0" smtClean="0"/>
              <a:t>Split-plot design with 3-4 replications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algn="ctr" eaLnBrk="1" hangingPunct="1"/>
            <a:r>
              <a:rPr lang="en-CA" altLang="en-US" sz="3600" smtClean="0">
                <a:solidFill>
                  <a:schemeClr val="tx1"/>
                </a:solidFill>
              </a:rPr>
              <a:t>Measurements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5329237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CA" altLang="en-US" dirty="0" smtClean="0"/>
              <a:t>Soil basic fertility (OM, pH, available NPK)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CA" altLang="en-US" dirty="0" smtClean="0"/>
              <a:t>Belgian lodging score index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CA" altLang="en-US" dirty="0" smtClean="0"/>
              <a:t>Biomass at heading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CA" altLang="en-US" dirty="0" smtClean="0"/>
              <a:t>Canopy reflectance with </a:t>
            </a:r>
            <a:r>
              <a:rPr lang="en-CA" altLang="en-US" dirty="0" err="1" smtClean="0"/>
              <a:t>GreenSeeker</a:t>
            </a:r>
            <a:endParaRPr lang="en-CA" altLang="en-US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CA" altLang="en-US" dirty="0" smtClean="0"/>
              <a:t>Yield and yield components, harvest index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CA" altLang="en-US" dirty="0" smtClean="0"/>
              <a:t>Grain and straw N and P concentrations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CA" altLang="en-US" dirty="0" err="1" smtClean="0"/>
              <a:t>Groat</a:t>
            </a:r>
            <a:r>
              <a:rPr lang="en-CA" altLang="en-US" dirty="0" smtClean="0"/>
              <a:t> yield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CA" altLang="en-US" dirty="0" err="1" smtClean="0"/>
              <a:t>Groat</a:t>
            </a:r>
            <a:r>
              <a:rPr lang="en-CA" altLang="en-US" dirty="0" smtClean="0"/>
              <a:t> protein, oil, and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</a:t>
            </a:r>
            <a:r>
              <a:rPr lang="en-CA" altLang="en-US" dirty="0" smtClean="0">
                <a:solidFill>
                  <a:srgbClr val="000000"/>
                </a:solidFill>
              </a:rPr>
              <a:t>-glucan</a:t>
            </a:r>
            <a:r>
              <a:rPr lang="en-CA" altLang="en-US" dirty="0" smtClean="0"/>
              <a:t> concentrations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492896"/>
            <a:ext cx="4968552" cy="144016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chemeClr val="tx1"/>
                </a:solidFill>
              </a:rPr>
              <a:t>RESULTS</a:t>
            </a:r>
            <a:endParaRPr lang="en-CA" sz="4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30" y="332656"/>
            <a:ext cx="3757030" cy="299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9" y="332656"/>
            <a:ext cx="3843461" cy="29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4" y="3097785"/>
            <a:ext cx="3802207" cy="304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3959012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Yield at different N rates A) in individual genotype-trial combinations, B) for individual genotypes across trials, and C) in individual trials across genotypes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38285" y="589330"/>
            <a:ext cx="19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516706"/>
            <a:ext cx="19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9757" y="3333438"/>
            <a:ext cx="19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23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09" y="298591"/>
            <a:ext cx="3938776" cy="346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8591"/>
            <a:ext cx="4371216" cy="346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7588" y="692696"/>
            <a:ext cx="29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668344" y="77032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539" y="458112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Associations among yield, groat, b-glucan, protein, oil, and undehulled kernels across A) N rates and B) genotypes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534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13385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9613"/>
            <a:ext cx="4104456" cy="64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246478"/>
      </p:ext>
    </p:extLst>
  </p:cSld>
  <p:clrMapOvr>
    <a:masterClrMapping/>
  </p:clrMapOvr>
</p:sld>
</file>

<file path=ppt/theme/theme1.xml><?xml version="1.0" encoding="utf-8"?>
<a:theme xmlns:a="http://schemas.openxmlformats.org/drawingml/2006/main" name="Th200-300_e_pale">
  <a:themeElements>
    <a:clrScheme name="Th200-300_e_pal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Th200-300_e_pa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200-300_e_p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200-300_e_pale">
  <a:themeElements>
    <a:clrScheme name="Th200-300_e_pal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Th200-300_e_pa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200-300_e_p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200-300_e_pale">
  <a:themeElements>
    <a:clrScheme name="Th200-300_e_pal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Th200-300_e_pa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200-300_e_p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200-300_e_pa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200-300_e_pa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14655</TotalTime>
  <Words>1275</Words>
  <Application>Microsoft Office PowerPoint</Application>
  <PresentationFormat>On-screen Show (4:3)</PresentationFormat>
  <Paragraphs>151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Th200-300_e_pale</vt:lpstr>
      <vt:lpstr>1_Th200-300_e_pale</vt:lpstr>
      <vt:lpstr>2_Th200-300_e_pale</vt:lpstr>
      <vt:lpstr>2_Office Theme</vt:lpstr>
      <vt:lpstr>Recent Work on Oat and Canola N Management Projects in ON, Canada</vt:lpstr>
      <vt:lpstr>Oat</vt:lpstr>
      <vt:lpstr>Objectives</vt:lpstr>
      <vt:lpstr>Materials and Methods</vt:lpstr>
      <vt:lpstr>Measurements</vt:lpstr>
      <vt:lpstr>RESULTS</vt:lpstr>
      <vt:lpstr>PowerPoint Presentation</vt:lpstr>
      <vt:lpstr>PowerPoint Presentation</vt:lpstr>
      <vt:lpstr>PowerPoint Presentation</vt:lpstr>
      <vt:lpstr>PowerPoint Presentation</vt:lpstr>
      <vt:lpstr>Summary</vt:lpstr>
      <vt:lpstr>Canola</vt:lpstr>
      <vt:lpstr>Objectives</vt:lpstr>
      <vt:lpstr>Materials and Methods</vt:lpstr>
      <vt:lpstr>RESULTS</vt:lpstr>
      <vt:lpstr>PowerPoint Presentation</vt:lpstr>
      <vt:lpstr>PowerPoint Presentation</vt:lpstr>
      <vt:lpstr>PowerPoint Presentation</vt:lpstr>
      <vt:lpstr>Conclusions</vt:lpstr>
      <vt:lpstr>Acknowledgements</vt:lpstr>
      <vt:lpstr>PowerPoint Presentation</vt:lpstr>
    </vt:vector>
  </TitlesOfParts>
  <Company>AAFC-AAC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Responses of contrasting oat genotypes to abiotic stresses</dc:title>
  <dc:creator>AAFCAdmin</dc:creator>
  <cp:lastModifiedBy>Ma, Bao-Luo</cp:lastModifiedBy>
  <cp:revision>228</cp:revision>
  <dcterms:created xsi:type="dcterms:W3CDTF">2012-04-30T12:44:57Z</dcterms:created>
  <dcterms:modified xsi:type="dcterms:W3CDTF">2017-08-04T20:40:20Z</dcterms:modified>
</cp:coreProperties>
</file>