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417" r:id="rId3"/>
    <p:sldId id="464" r:id="rId4"/>
    <p:sldId id="448" r:id="rId5"/>
    <p:sldId id="450" r:id="rId6"/>
    <p:sldId id="451" r:id="rId7"/>
    <p:sldId id="453" r:id="rId8"/>
    <p:sldId id="460" r:id="rId9"/>
    <p:sldId id="456" r:id="rId10"/>
    <p:sldId id="465" r:id="rId11"/>
    <p:sldId id="458" r:id="rId12"/>
    <p:sldId id="461" r:id="rId13"/>
    <p:sldId id="459" r:id="rId14"/>
    <p:sldId id="454" r:id="rId15"/>
    <p:sldId id="414" r:id="rId16"/>
    <p:sldId id="462" r:id="rId17"/>
    <p:sldId id="463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246C"/>
    <a:srgbClr val="FF6600"/>
    <a:srgbClr val="007635"/>
    <a:srgbClr val="182208"/>
    <a:srgbClr val="CC3300"/>
    <a:srgbClr val="E4E4E4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4" autoAdjust="0"/>
    <p:restoredTop sz="94692" autoAdjust="0"/>
  </p:normalViewPr>
  <p:slideViewPr>
    <p:cSldViewPr>
      <p:cViewPr>
        <p:scale>
          <a:sx n="100" d="100"/>
          <a:sy n="100" d="100"/>
        </p:scale>
        <p:origin x="-12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08C20D7-78A1-437C-B776-1C40496E5FE5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773E9C2-4136-4CA7-9FA0-149CAF9C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point of plant N uptake is 3.8 for New versus 3.2 for Old Era,</a:t>
            </a:r>
            <a:r>
              <a:rPr lang="en-US" baseline="0" dirty="0" smtClean="0"/>
              <a:t> but the slope (model) is equivalent for both Eras.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n-lt"/>
              </a:rPr>
              <a:t>Thus, progress on this trait should be pursued.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E9C2-4136-4CA7-9FA0-149CAF9C16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8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0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60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98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96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06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58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48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2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22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16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04A4A8-F487-4CEC-8F26-47A287F7FD1B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E8B828-4C6B-40B8-95C7-CC388AE1FB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59D169-CF6A-F74E-BAC3-1BCD27D2DA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8/5/17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192F43-0083-8041-AE65-4CB84F81FE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50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hyperlink" Target="mailto:ciampitti@ksu.edu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30.jpe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6" Type="http://schemas.openxmlformats.org/officeDocument/2006/relationships/image" Target="../media/image130.png"/><Relationship Id="rId7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3" y="23872"/>
            <a:ext cx="9122237" cy="1119128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2D1958"/>
                </a:solidFill>
                <a:latin typeface="Arial" pitchFamily="34" charset="0"/>
                <a:cs typeface="Arial" pitchFamily="34" charset="0"/>
              </a:rPr>
              <a:t>Nitrogen use efficiency in corn: </a:t>
            </a:r>
            <a:b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2D1958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2D1958"/>
                </a:solidFill>
                <a:latin typeface="Arial" pitchFamily="34" charset="0"/>
                <a:cs typeface="Arial" pitchFamily="34" charset="0"/>
              </a:rPr>
              <a:t>A Review &amp; new Research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2D19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876800"/>
            <a:ext cx="2492612" cy="1374027"/>
          </a:xfrm>
          <a:prstGeom prst="rect">
            <a:avLst/>
          </a:prstGeom>
        </p:spPr>
      </p:pic>
      <p:sp>
        <p:nvSpPr>
          <p:cNvPr id="16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1904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</a:defRPr>
            </a:pPr>
            <a:endParaRPr sz="5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0">
            <a:solidFill>
              <a:srgbClr val="2D1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37514" y="1447800"/>
            <a:ext cx="9106486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08">
              <a:spcBef>
                <a:spcPts val="0"/>
              </a:spcBef>
              <a:defRPr/>
            </a:pPr>
            <a:r>
              <a:rPr lang="en-US" sz="3000" b="1" dirty="0" smtClean="0">
                <a:solidFill>
                  <a:sysClr val="windowText" lastClr="000000"/>
                </a:solidFill>
                <a:latin typeface="Arial"/>
                <a:cs typeface="Arial"/>
              </a:rPr>
              <a:t>Ignacio A. Ciampitti, 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Associate Professor, </a:t>
            </a:r>
          </a:p>
          <a:p>
            <a:pPr defTabSz="914108"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Cropping 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Systems Specialist</a:t>
            </a:r>
            <a:endParaRPr lang="en-US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914108"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K-State Research &amp; Extension</a:t>
            </a:r>
          </a:p>
          <a:p>
            <a:pPr defTabSz="914108"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ciampitti@ksu.edu, 785-410-9354</a:t>
            </a:r>
          </a:p>
          <a:p>
            <a:pPr defTabSz="914108">
              <a:spcBef>
                <a:spcPts val="0"/>
              </a:spcBef>
              <a:defRPr/>
            </a:pPr>
            <a:endParaRPr lang="en-US" sz="19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defTabSz="914108"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@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KSUCROPS (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TWITTER/FACEBOOK)</a:t>
            </a:r>
            <a:endParaRPr lang="en-US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401944"/>
            <a:ext cx="3053036" cy="77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67200"/>
            <a:ext cx="2209800" cy="2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Imagem 7"/>
          <p:cNvPicPr/>
          <p:nvPr/>
        </p:nvPicPr>
        <p:blipFill rotWithShape="1">
          <a:blip r:embed="rId4"/>
          <a:srcRect l="50927" t="52549"/>
          <a:stretch/>
        </p:blipFill>
        <p:spPr bwMode="auto">
          <a:xfrm>
            <a:off x="0" y="457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16764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The fertilizer fraction recovered increased as the fertilizer N timing was applied later in the season.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2828" b="24167"/>
          <a:stretch/>
        </p:blipFill>
        <p:spPr>
          <a:xfrm>
            <a:off x="3810000" y="609600"/>
            <a:ext cx="3458547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845570"/>
            <a:ext cx="7637562" cy="3631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0"/>
            <a:ext cx="6019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1) </a:t>
            </a:r>
            <a:r>
              <a:rPr lang="en-US" sz="2800" b="1" dirty="0" smtClean="0">
                <a:solidFill>
                  <a:srgbClr val="000000"/>
                </a:solidFill>
              </a:rPr>
              <a:t>Fertilizer N Recovery Efficiency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0"/>
            <a:ext cx="7086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800" b="1" dirty="0" smtClean="0">
                <a:solidFill>
                  <a:srgbClr val="000000"/>
                </a:solidFill>
              </a:rPr>
              <a:t>Foliar N application and N partitioning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665133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72452"/>
            <a:ext cx="4572000" cy="33509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0600" y="10668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For the lower yield environment, the % of N partitioned to the grain increased as the foliar N rate was reduced (from close to 30 to +80%).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4196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For the superior yield environment, the % of N partitioned to the grain was still larger as compared with the N in the shoot organ but ranging from 28 to 43% 15N allocated to the grain organ.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85800"/>
            <a:ext cx="2057400" cy="381000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2013, 90 bu/acre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9300" y="2667000"/>
            <a:ext cx="2057400" cy="381000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2014,  150 bu/acre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1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410"/>
          <a:stretch/>
        </p:blipFill>
        <p:spPr>
          <a:xfrm>
            <a:off x="4576282" y="3657600"/>
            <a:ext cx="4567717" cy="2781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077831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Evolution (every 3-4 days) of changes in grain dry weight and water volume changes during the grain filling to understand if late N can still impact final grain weight via “longer duration” or “higher rate” or combination of both.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800"/>
            <a:ext cx="5219699" cy="3116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05400" y="6096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Studying N partitioning (Oliveira; Vyn et al., 2017)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0"/>
            <a:ext cx="6096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3) </a:t>
            </a:r>
            <a:r>
              <a:rPr lang="en-US" sz="2800" b="1" dirty="0" smtClean="0">
                <a:solidFill>
                  <a:srgbClr val="000000"/>
                </a:solidFill>
              </a:rPr>
              <a:t>Late-N Application and N sources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13716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As 15N fertilizer was applied late in the season, proportionally +N was allocated to the grain in detriment to the stem %N in the zero N treatment compared to the 112 lbs/a – (continuing until R4)*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483114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Late-N and Grain-fill in corn (Fernandez; Ciampitti et al.)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131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-762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General Conclusions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81000"/>
            <a:ext cx="91440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the REVIEW analysis: </a:t>
            </a:r>
            <a:endParaRPr lang="en-US" sz="23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GAP </a:t>
            </a:r>
            <a:r>
              <a:rPr lang="en-US" sz="2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#1:</a:t>
            </a:r>
            <a:r>
              <a:rPr lang="en-US" sz="2300" dirty="0" smtClean="0">
                <a:solidFill>
                  <a:prstClr val="black"/>
                </a:solidFill>
                <a:latin typeface="+mn-lt"/>
              </a:rPr>
              <a:t> On per-plant basis, nutrient uptake at maturity had not changed between Eras despite changes in modern hybrids.</a:t>
            </a:r>
          </a:p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prstClr val="black"/>
              </a:solidFill>
              <a:latin typeface="+mn-lt"/>
            </a:endParaRP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GAP #2: </a:t>
            </a:r>
            <a:r>
              <a:rPr lang="en-US" sz="2300" dirty="0">
                <a:solidFill>
                  <a:prstClr val="black"/>
                </a:solidFill>
                <a:latin typeface="Palatino Linotype"/>
              </a:rPr>
              <a:t>Improvement in historical yield were also accompanied by greater fertilizer N response</a:t>
            </a:r>
            <a:r>
              <a:rPr lang="en-US" sz="2300" dirty="0" smtClean="0">
                <a:solidFill>
                  <a:prstClr val="black"/>
                </a:solidFill>
                <a:latin typeface="Palatino Linotype"/>
              </a:rPr>
              <a:t>.</a:t>
            </a:r>
          </a:p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prstClr val="black"/>
              </a:solidFill>
              <a:latin typeface="+mn-lt"/>
            </a:endParaRP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GAP </a:t>
            </a:r>
            <a:r>
              <a:rPr lang="en-US" sz="2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#3: </a:t>
            </a:r>
            <a:r>
              <a:rPr lang="en-US" sz="2300" dirty="0">
                <a:solidFill>
                  <a:prstClr val="black"/>
                </a:solidFill>
                <a:latin typeface="+mn-lt"/>
              </a:rPr>
              <a:t>Greater post-flowering N uptake for MODERN </a:t>
            </a:r>
            <a:r>
              <a:rPr lang="en-US" sz="2300" dirty="0" smtClean="0">
                <a:solidFill>
                  <a:prstClr val="black"/>
                </a:solidFill>
                <a:latin typeface="+mn-lt"/>
              </a:rPr>
              <a:t>hybrids.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1000" dirty="0">
              <a:solidFill>
                <a:prstClr val="black"/>
              </a:solidFill>
              <a:latin typeface="+mn-lt"/>
            </a:endParaRPr>
          </a:p>
          <a:p>
            <a:pPr marL="0" indent="0" algn="ctr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007635"/>
                </a:solidFill>
                <a:latin typeface="+mn-lt"/>
              </a:rPr>
              <a:t>In summary, </a:t>
            </a:r>
            <a:r>
              <a:rPr lang="en-US" sz="2000" b="1" i="1" dirty="0" smtClean="0">
                <a:solidFill>
                  <a:srgbClr val="007635"/>
                </a:solidFill>
                <a:latin typeface="+mn-lt"/>
              </a:rPr>
              <a:t>from the plant perspective, improvements </a:t>
            </a:r>
            <a:r>
              <a:rPr lang="en-US" sz="2000" b="1" i="1" dirty="0">
                <a:solidFill>
                  <a:srgbClr val="007635"/>
                </a:solidFill>
                <a:latin typeface="+mn-lt"/>
              </a:rPr>
              <a:t>in NUE were primarily resulted from </a:t>
            </a:r>
            <a:r>
              <a:rPr lang="en-US" sz="2000" b="1" i="1" dirty="0" smtClean="0">
                <a:solidFill>
                  <a:srgbClr val="007635"/>
                </a:solidFill>
                <a:latin typeface="+mn-lt"/>
              </a:rPr>
              <a:t>the grain N dilution.</a:t>
            </a:r>
            <a:endParaRPr lang="en-US" sz="2000" b="1" i="1" dirty="0">
              <a:solidFill>
                <a:srgbClr val="007635"/>
              </a:solidFill>
              <a:latin typeface="+mn-lt"/>
            </a:endParaRP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3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495800"/>
            <a:ext cx="9144000" cy="190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the </a:t>
            </a:r>
            <a:r>
              <a:rPr lang="en-US" sz="2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research (isotopic-labeled N): </a:t>
            </a:r>
            <a:endParaRPr lang="en-US" sz="23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#1:</a:t>
            </a:r>
            <a:r>
              <a:rPr lang="en-US" sz="2300" dirty="0" smtClean="0">
                <a:solidFill>
                  <a:srgbClr val="0000FF"/>
                </a:solidFill>
                <a:latin typeface="+mn-lt"/>
              </a:rPr>
              <a:t> Improving synchrony (supply-demand), +NRE.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rgbClr val="0000FF"/>
                </a:solidFill>
                <a:latin typeface="+mn-lt"/>
              </a:rPr>
              <a:t>Research #2: </a:t>
            </a:r>
            <a:r>
              <a:rPr lang="en-US" sz="2300" dirty="0" smtClean="0">
                <a:solidFill>
                  <a:srgbClr val="0000FF"/>
                </a:solidFill>
                <a:latin typeface="+mn-lt"/>
              </a:rPr>
              <a:t>Foliar N application did not change yields, but +N was allocated to the grains when plant was more deficient.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rgbClr val="0000FF"/>
                </a:solidFill>
                <a:latin typeface="+mn-lt"/>
              </a:rPr>
              <a:t>Research #3: </a:t>
            </a:r>
            <a:r>
              <a:rPr lang="en-US" sz="2300" dirty="0" smtClean="0">
                <a:solidFill>
                  <a:srgbClr val="0000FF"/>
                </a:solidFill>
                <a:latin typeface="+mn-lt"/>
              </a:rPr>
              <a:t>Similar to #2, but showing depression on %stem N.</a:t>
            </a:r>
            <a:endParaRPr lang="en-US" sz="2300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9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700" y="-152400"/>
            <a:ext cx="915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2D1958"/>
                </a:solidFill>
                <a:latin typeface="Arial" pitchFamily="34" charset="0"/>
                <a:ea typeface="+mj-ea"/>
                <a:cs typeface="Arial" pitchFamily="34" charset="0"/>
              </a:rPr>
              <a:t>QUESTIONS. THANKS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2D1958"/>
                </a:solidFill>
                <a:latin typeface="Arial" pitchFamily="34" charset="0"/>
                <a:ea typeface="+mj-ea"/>
                <a:cs typeface="Arial" pitchFamily="34" charset="0"/>
              </a:rPr>
              <a:t>!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629400"/>
            <a:ext cx="9195530" cy="241300"/>
          </a:xfrm>
          <a:prstGeom prst="rect">
            <a:avLst/>
          </a:prstGeom>
          <a:solidFill>
            <a:srgbClr val="6600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1200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Dr. Ignacio </a:t>
            </a:r>
            <a:r>
              <a:rPr lang="en-US" sz="1200" dirty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Antonio Ciampitti • </a:t>
            </a:r>
            <a:r>
              <a:rPr lang="en-US" sz="1200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Assistant Professor Crop Production/ Cropping </a:t>
            </a:r>
            <a:r>
              <a:rPr lang="en-US" sz="1200" dirty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Systems </a:t>
            </a:r>
            <a:r>
              <a:rPr lang="en-US" sz="1200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• Agronomy Department • Kansas </a:t>
            </a:r>
            <a:r>
              <a:rPr lang="en-US" sz="1200" dirty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State </a:t>
            </a:r>
            <a:r>
              <a:rPr lang="en-US" sz="1200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University</a:t>
            </a:r>
            <a:endParaRPr lang="en-US" sz="1200" dirty="0">
              <a:solidFill>
                <a:prstClr val="white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3522" y="2590800"/>
            <a:ext cx="252247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/>
              </a:rPr>
              <a:t>@KSUCROPS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70" y="2438400"/>
            <a:ext cx="874210" cy="7091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0" y="3200400"/>
            <a:ext cx="1259590" cy="838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33800" y="3276600"/>
            <a:ext cx="216687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/>
              </a:rPr>
              <a:t>/KSUCROPS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64360"/>
            <a:ext cx="9144000" cy="393640"/>
          </a:xfrm>
          <a:prstGeom prst="rect">
            <a:avLst/>
          </a:prstGeom>
          <a:solidFill>
            <a:srgbClr val="2D19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" y="6513842"/>
            <a:ext cx="362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© K-State Univ, IA Ciampitti </a:t>
            </a:r>
            <a:endParaRPr lang="en-US" sz="14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336" y="6464360"/>
            <a:ext cx="1261664" cy="393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33" y="762000"/>
            <a:ext cx="2835367" cy="170609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0" y="838201"/>
            <a:ext cx="5257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Ignacio A.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Ciampitti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ysClr val="windowText" lastClr="000000"/>
                </a:solidFill>
              </a:rPr>
              <a:t>Associate Professor,  K-</a:t>
            </a:r>
            <a:r>
              <a:rPr lang="en-US" sz="2800" dirty="0" smtClean="0">
                <a:solidFill>
                  <a:sysClr val="windowText" lastClr="000000"/>
                </a:solidFill>
              </a:rPr>
              <a:t>State University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ysClr val="windowText" lastClr="000000"/>
                </a:solidFill>
              </a:rPr>
              <a:t>Cropping Systems Specialist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ysClr val="windowText" lastClr="000000"/>
                </a:solidFill>
                <a:hlinkClick r:id="rId6"/>
              </a:rPr>
              <a:t>ciampitti@</a:t>
            </a:r>
            <a:r>
              <a:rPr lang="en-US" sz="2800" dirty="0" smtClean="0">
                <a:solidFill>
                  <a:sysClr val="windowText" lastClr="000000"/>
                </a:solidFill>
                <a:hlinkClick r:id="rId6"/>
              </a:rPr>
              <a:t>ksu.edu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endParaRPr lang="en-US" sz="28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00" y="2362200"/>
            <a:ext cx="2129395" cy="2018032"/>
          </a:xfrm>
          <a:prstGeom prst="rect">
            <a:avLst/>
          </a:prstGeom>
        </p:spPr>
      </p:pic>
      <p:pic>
        <p:nvPicPr>
          <p:cNvPr id="19" name="Picture 2" descr="70EC3C5F-F182-42F7-A04D-3E744AB6D3E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760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t="32026"/>
          <a:stretch/>
        </p:blipFill>
        <p:spPr>
          <a:xfrm>
            <a:off x="2438400" y="4267200"/>
            <a:ext cx="518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ciampit\Documents\Layout 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1510079"/>
            <a:ext cx="6307939" cy="4509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iciampit\Documents\Layout 1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3140" y="1792224"/>
            <a:ext cx="2303327" cy="1636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533400"/>
          </a:xfrm>
        </p:spPr>
        <p:txBody>
          <a:bodyPr>
            <a:noAutofit/>
          </a:bodyPr>
          <a:lstStyle/>
          <a:p>
            <a:r>
              <a:rPr lang="en-US" sz="3000" b="1" u="sng" dirty="0">
                <a:solidFill>
                  <a:schemeClr val="tx1"/>
                </a:solidFill>
              </a:rPr>
              <a:t>Gap </a:t>
            </a:r>
            <a:r>
              <a:rPr lang="en-US" sz="3000" b="1" u="sng" dirty="0" smtClean="0">
                <a:solidFill>
                  <a:schemeClr val="tx1"/>
                </a:solidFill>
              </a:rPr>
              <a:t>#3: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a typeface="+mn-ea"/>
                <a:cs typeface="+mn-cs"/>
              </a:rPr>
              <a:t>Effect on NIE and Grain N Concentration</a:t>
            </a:r>
            <a:endParaRPr lang="en-US" sz="30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Review Paper: Hybrid Era (1940-1990 vs. 1991-2011)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76200" y="2268298"/>
                <a:ext cx="2244574" cy="1602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IE</m:t>
                      </m:r>
                    </m:oMath>
                  </m:oMathPara>
                </a14:m>
                <a:endParaRPr lang="en-US" sz="3200" b="0" dirty="0" smtClean="0">
                  <a:latin typeface="Cambria Math"/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rain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Yield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N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uptake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268298"/>
                <a:ext cx="2244574" cy="1602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3810000" y="2209800"/>
            <a:ext cx="2933700" cy="2438400"/>
          </a:xfrm>
          <a:custGeom>
            <a:avLst/>
            <a:gdLst>
              <a:gd name="connsiteX0" fmla="*/ 0 w 2933700"/>
              <a:gd name="connsiteY0" fmla="*/ 0 h 2438400"/>
              <a:gd name="connsiteX1" fmla="*/ 295275 w 2933700"/>
              <a:gd name="connsiteY1" fmla="*/ 704850 h 2438400"/>
              <a:gd name="connsiteX2" fmla="*/ 1276350 w 2933700"/>
              <a:gd name="connsiteY2" fmla="*/ 1581150 h 2438400"/>
              <a:gd name="connsiteX3" fmla="*/ 2933700 w 29337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438400">
                <a:moveTo>
                  <a:pt x="0" y="0"/>
                </a:moveTo>
                <a:cubicBezTo>
                  <a:pt x="41275" y="220662"/>
                  <a:pt x="82550" y="441325"/>
                  <a:pt x="295275" y="704850"/>
                </a:cubicBezTo>
                <a:cubicBezTo>
                  <a:pt x="508000" y="968375"/>
                  <a:pt x="836613" y="1292225"/>
                  <a:pt x="1276350" y="1581150"/>
                </a:cubicBezTo>
                <a:cubicBezTo>
                  <a:pt x="1716087" y="1870075"/>
                  <a:pt x="2324893" y="2154237"/>
                  <a:pt x="2933700" y="243840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10000" y="2219325"/>
            <a:ext cx="2933700" cy="2438400"/>
          </a:xfrm>
          <a:custGeom>
            <a:avLst/>
            <a:gdLst>
              <a:gd name="connsiteX0" fmla="*/ 0 w 2933700"/>
              <a:gd name="connsiteY0" fmla="*/ 0 h 2438400"/>
              <a:gd name="connsiteX1" fmla="*/ 295275 w 2933700"/>
              <a:gd name="connsiteY1" fmla="*/ 704850 h 2438400"/>
              <a:gd name="connsiteX2" fmla="*/ 1276350 w 2933700"/>
              <a:gd name="connsiteY2" fmla="*/ 1581150 h 2438400"/>
              <a:gd name="connsiteX3" fmla="*/ 2933700 w 29337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438400">
                <a:moveTo>
                  <a:pt x="0" y="0"/>
                </a:moveTo>
                <a:cubicBezTo>
                  <a:pt x="41275" y="220662"/>
                  <a:pt x="82550" y="441325"/>
                  <a:pt x="295275" y="704850"/>
                </a:cubicBezTo>
                <a:cubicBezTo>
                  <a:pt x="508000" y="968375"/>
                  <a:pt x="836613" y="1292225"/>
                  <a:pt x="1276350" y="1581150"/>
                </a:cubicBezTo>
                <a:cubicBezTo>
                  <a:pt x="1716087" y="1870075"/>
                  <a:pt x="2324893" y="2154237"/>
                  <a:pt x="2933700" y="2438400"/>
                </a:cubicBezTo>
              </a:path>
            </a:pathLst>
          </a:custGeom>
          <a:noFill/>
          <a:ln w="7620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149917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Ciampitti and Vyn (2012, Review Paper, Field Crops Research 133, 48-67)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image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93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057"/>
    </mc:Choice>
    <mc:Fallback>
      <p:transition xmlns:p14="http://schemas.microsoft.com/office/powerpoint/2010/main" spd="slow" advTm="1430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1062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Review Investigation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598"/>
            <a:ext cx="4657735" cy="40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648200" y="1620798"/>
            <a:ext cx="0" cy="4038600"/>
          </a:xfrm>
          <a:prstGeom prst="line">
            <a:avLst/>
          </a:prstGeom>
          <a:ln w="635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291619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Palatino Linotype"/>
              </a:rPr>
              <a:t>NEW ERA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Palatino Linotype"/>
              </a:rPr>
              <a:t>(1991-2011)</a:t>
            </a:r>
            <a:endParaRPr lang="en-US" sz="1600" b="1" dirty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563" y="436399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Palatino Linotype"/>
              </a:rPr>
              <a:t>OLD ERA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Palatino Linotype"/>
              </a:rPr>
              <a:t>(1940-1990)</a:t>
            </a:r>
            <a:endParaRPr lang="en-US" sz="1600" b="1" dirty="0">
              <a:solidFill>
                <a:srgbClr val="002060"/>
              </a:solidFill>
              <a:latin typeface="Palatino Linotype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801" b="2789"/>
          <a:stretch/>
        </p:blipFill>
        <p:spPr bwMode="auto">
          <a:xfrm>
            <a:off x="4724400" y="1562099"/>
            <a:ext cx="437914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48600" y="360199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Palatino Linotype"/>
              </a:rPr>
              <a:t>OLD ERA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Palatino Linotype"/>
              </a:rPr>
              <a:t>(1940-1990)</a:t>
            </a:r>
            <a:endParaRPr lang="en-US" sz="1600" b="1" dirty="0">
              <a:solidFill>
                <a:srgbClr val="002060"/>
              </a:solidFill>
              <a:latin typeface="Palatino Linotyp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40762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Palatino Linotype"/>
              </a:rPr>
              <a:t>NEW ERA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Palatino Linotype"/>
              </a:rPr>
              <a:t>(1991-2011)</a:t>
            </a:r>
            <a:endParaRPr lang="en-US" sz="1600" b="1" dirty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" y="381000"/>
            <a:ext cx="9067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 algn="ctr"/>
            <a:r>
              <a:rPr lang="en-US" sz="2400" b="1" dirty="0" smtClean="0">
                <a:solidFill>
                  <a:srgbClr val="FF0000"/>
                </a:solidFill>
                <a:latin typeface="Palatino Linotype"/>
              </a:rPr>
              <a:t>Effects on vegetative and reproductive N uptake versus the reproductive shoot N remobilization?</a:t>
            </a:r>
            <a:endParaRPr lang="en-US" sz="2400" b="1" dirty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099" y="5522893"/>
            <a:ext cx="8957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GAP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#4: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Shoot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N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remobilization was more associated with </a:t>
            </a:r>
          </a:p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vegetative rather than with reproductive N uptake (≠ trends).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934200" y="1620798"/>
            <a:ext cx="0" cy="3327975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86400" y="4135398"/>
            <a:ext cx="3617149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86400" y="2382798"/>
            <a:ext cx="3617149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-1985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</a:t>
            </a:r>
            <a:r>
              <a:rPr 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#4: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Post-Flowering N Uptake</a:t>
            </a: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image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99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01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9067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N and Grain Yield Changes</a:t>
            </a: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6096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USDA Source; Pioneer Website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8"/>
          <p:cNvSpPr/>
          <p:nvPr/>
        </p:nvSpPr>
        <p:spPr>
          <a:xfrm>
            <a:off x="689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dirty="0" smtClean="0">
                <a:solidFill>
                  <a:srgbClr val="FFFFFF"/>
                </a:solidFill>
              </a:rPr>
              <a:t>State Univ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07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Gap #1:</a:t>
            </a:r>
            <a:r>
              <a:rPr lang="en-US" sz="30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Relationship </a:t>
            </a:r>
            <a:r>
              <a:rPr lang="en-US" sz="3000" b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between Yield and N uptake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77798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Review Paper: 100 reports (~3000 treatment means) </a:t>
            </a:r>
          </a:p>
          <a:p>
            <a:pPr algn="ctr"/>
            <a:r>
              <a:rPr lang="en-US" sz="2600" dirty="0" smtClean="0"/>
              <a:t>Hybrid Era (1940-1990 vs. 1991-2011)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219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Community-Level</a:t>
            </a:r>
          </a:p>
        </p:txBody>
      </p:sp>
      <p:sp>
        <p:nvSpPr>
          <p:cNvPr id="24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Ciampitti and Vyn (2012, Review Paper, Field Crops Research 133, 48-67)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28800"/>
            <a:ext cx="6858000" cy="443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5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86"/>
    </mc:Choice>
    <mc:Fallback xmlns="">
      <p:transition spd="slow" advTm="1842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07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Gap #1:</a:t>
            </a:r>
            <a:r>
              <a:rPr lang="en-US" sz="30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Relationship </a:t>
            </a:r>
            <a:r>
              <a:rPr lang="en-US" sz="3000" b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between Yield and N uptake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77798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Review Paper: 100 reports (~3000 treatment means) </a:t>
            </a:r>
          </a:p>
          <a:p>
            <a:pPr algn="ctr"/>
            <a:r>
              <a:rPr lang="en-US" sz="2600" dirty="0" smtClean="0"/>
              <a:t>Hybrid Era (1940-1990 vs. 1991-2011)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Plant-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Level, adjusted by plant density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C:\Users\iciampit\Documents\Layout 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781756"/>
            <a:ext cx="6400800" cy="4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image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620000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Ciampitti and Vyn (2012, Review Paper, Field Crops Research 133, 48-67)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1905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Grain yield vs. plant N uptake relationship was very similar for both OLD vs. NEW corn hybrids.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3663077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ERA presented a slightly greater efficiency (higher slope) and lower N uptake to reach maximum YIELD</a:t>
            </a:r>
          </a:p>
          <a:p>
            <a:r>
              <a:rPr lang="en-US" b="1" dirty="0" smtClean="0"/>
              <a:t>(but similar plateau for maximum YIELD and N uptake).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9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86"/>
    </mc:Choice>
    <mc:Fallback xmlns="">
      <p:transition spd="slow" advTm="1842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8014221" cy="5042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9753600" cy="457200"/>
          </a:xfrm>
        </p:spPr>
        <p:txBody>
          <a:bodyPr>
            <a:noAutofit/>
          </a:bodyPr>
          <a:lstStyle/>
          <a:p>
            <a:r>
              <a:rPr lang="en-US" sz="3000" b="1" u="sng" dirty="0">
                <a:solidFill>
                  <a:schemeClr val="tx1"/>
                </a:solidFill>
              </a:rPr>
              <a:t>Gap </a:t>
            </a:r>
            <a:r>
              <a:rPr lang="en-US" sz="3000" b="1" u="sng" dirty="0" smtClean="0">
                <a:solidFill>
                  <a:schemeClr val="tx1"/>
                </a:solidFill>
              </a:rPr>
              <a:t>#2: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a typeface="+mn-ea"/>
                <a:cs typeface="+mn-cs"/>
              </a:rPr>
              <a:t>Yield </a:t>
            </a:r>
            <a:r>
              <a:rPr lang="en-US" sz="3000" b="1" dirty="0">
                <a:solidFill>
                  <a:schemeClr val="tx1"/>
                </a:solidFill>
                <a:ea typeface="+mn-ea"/>
                <a:cs typeface="+mn-cs"/>
              </a:rPr>
              <a:t>and Plant N </a:t>
            </a:r>
            <a:r>
              <a:rPr lang="en-US" sz="3000" b="1" dirty="0" smtClean="0">
                <a:solidFill>
                  <a:schemeClr val="tx1"/>
                </a:solidFill>
                <a:ea typeface="+mn-ea"/>
                <a:cs typeface="+mn-cs"/>
              </a:rPr>
              <a:t>Uptake versus N rate  </a:t>
            </a:r>
            <a:endParaRPr lang="en-US" sz="30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34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Review Paper: Hybrid Era (1940-1990 vs. 1991-2011)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514600"/>
            <a:ext cx="83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~15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Bu a</a:t>
            </a:r>
            <a:r>
              <a:rPr lang="en-US" sz="1400" baseline="30000" dirty="0" smtClean="0">
                <a:solidFill>
                  <a:srgbClr val="00B050"/>
                </a:solidFill>
              </a:rPr>
              <a:t>-1</a:t>
            </a:r>
            <a:endParaRPr 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667000"/>
            <a:ext cx="83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Bu a</a:t>
            </a:r>
            <a:r>
              <a:rPr lang="en-US" sz="1400" baseline="30000" dirty="0" smtClean="0">
                <a:solidFill>
                  <a:srgbClr val="00B050"/>
                </a:solidFill>
              </a:rPr>
              <a:t>-1</a:t>
            </a:r>
            <a:endParaRPr 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71800" y="1971675"/>
            <a:ext cx="3228975" cy="1533525"/>
          </a:xfrm>
          <a:custGeom>
            <a:avLst/>
            <a:gdLst>
              <a:gd name="connsiteX0" fmla="*/ 0 w 3228975"/>
              <a:gd name="connsiteY0" fmla="*/ 1533525 h 1533525"/>
              <a:gd name="connsiteX1" fmla="*/ 609600 w 3228975"/>
              <a:gd name="connsiteY1" fmla="*/ 1066800 h 1533525"/>
              <a:gd name="connsiteX2" fmla="*/ 609600 w 3228975"/>
              <a:gd name="connsiteY2" fmla="*/ 1066800 h 1533525"/>
              <a:gd name="connsiteX3" fmla="*/ 1733550 w 3228975"/>
              <a:gd name="connsiteY3" fmla="*/ 457200 h 1533525"/>
              <a:gd name="connsiteX4" fmla="*/ 3228975 w 3228975"/>
              <a:gd name="connsiteY4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1533525">
                <a:moveTo>
                  <a:pt x="0" y="1533525"/>
                </a:moveTo>
                <a:lnTo>
                  <a:pt x="609600" y="1066800"/>
                </a:lnTo>
                <a:lnTo>
                  <a:pt x="609600" y="1066800"/>
                </a:lnTo>
                <a:cubicBezTo>
                  <a:pt x="796925" y="965200"/>
                  <a:pt x="1296988" y="635000"/>
                  <a:pt x="1733550" y="457200"/>
                </a:cubicBezTo>
                <a:cubicBezTo>
                  <a:pt x="2170112" y="279400"/>
                  <a:pt x="2699543" y="139700"/>
                  <a:pt x="3228975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71800" y="2473680"/>
            <a:ext cx="3276600" cy="1117245"/>
          </a:xfrm>
          <a:custGeom>
            <a:avLst/>
            <a:gdLst>
              <a:gd name="connsiteX0" fmla="*/ 0 w 3344420"/>
              <a:gd name="connsiteY0" fmla="*/ 1117245 h 1117245"/>
              <a:gd name="connsiteX1" fmla="*/ 3048000 w 3344420"/>
              <a:gd name="connsiteY1" fmla="*/ 98070 h 1117245"/>
              <a:gd name="connsiteX2" fmla="*/ 3057525 w 3344420"/>
              <a:gd name="connsiteY2" fmla="*/ 98070 h 111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420" h="1117245">
                <a:moveTo>
                  <a:pt x="0" y="1117245"/>
                </a:moveTo>
                <a:lnTo>
                  <a:pt x="3048000" y="98070"/>
                </a:lnTo>
                <a:cubicBezTo>
                  <a:pt x="3557588" y="-71793"/>
                  <a:pt x="3307556" y="13138"/>
                  <a:pt x="3057525" y="98070"/>
                </a:cubicBezTo>
              </a:path>
            </a:pathLst>
          </a:custGeom>
          <a:noFill/>
          <a:ln w="762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95600" y="3590925"/>
            <a:ext cx="3228975" cy="828675"/>
          </a:xfrm>
          <a:custGeom>
            <a:avLst/>
            <a:gdLst>
              <a:gd name="connsiteX0" fmla="*/ 0 w 3228975"/>
              <a:gd name="connsiteY0" fmla="*/ 1533525 h 1533525"/>
              <a:gd name="connsiteX1" fmla="*/ 609600 w 3228975"/>
              <a:gd name="connsiteY1" fmla="*/ 1066800 h 1533525"/>
              <a:gd name="connsiteX2" fmla="*/ 609600 w 3228975"/>
              <a:gd name="connsiteY2" fmla="*/ 1066800 h 1533525"/>
              <a:gd name="connsiteX3" fmla="*/ 1733550 w 3228975"/>
              <a:gd name="connsiteY3" fmla="*/ 457200 h 1533525"/>
              <a:gd name="connsiteX4" fmla="*/ 3228975 w 3228975"/>
              <a:gd name="connsiteY4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1533525">
                <a:moveTo>
                  <a:pt x="0" y="1533525"/>
                </a:moveTo>
                <a:lnTo>
                  <a:pt x="609600" y="1066800"/>
                </a:lnTo>
                <a:lnTo>
                  <a:pt x="609600" y="1066800"/>
                </a:lnTo>
                <a:cubicBezTo>
                  <a:pt x="796925" y="965200"/>
                  <a:pt x="1296988" y="635000"/>
                  <a:pt x="1733550" y="457200"/>
                </a:cubicBezTo>
                <a:cubicBezTo>
                  <a:pt x="2170112" y="279400"/>
                  <a:pt x="2699543" y="139700"/>
                  <a:pt x="3228975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43225" y="3505200"/>
            <a:ext cx="3228975" cy="828675"/>
          </a:xfrm>
          <a:custGeom>
            <a:avLst/>
            <a:gdLst>
              <a:gd name="connsiteX0" fmla="*/ 0 w 3228975"/>
              <a:gd name="connsiteY0" fmla="*/ 1533525 h 1533525"/>
              <a:gd name="connsiteX1" fmla="*/ 609600 w 3228975"/>
              <a:gd name="connsiteY1" fmla="*/ 1066800 h 1533525"/>
              <a:gd name="connsiteX2" fmla="*/ 609600 w 3228975"/>
              <a:gd name="connsiteY2" fmla="*/ 1066800 h 1533525"/>
              <a:gd name="connsiteX3" fmla="*/ 1733550 w 3228975"/>
              <a:gd name="connsiteY3" fmla="*/ 457200 h 1533525"/>
              <a:gd name="connsiteX4" fmla="*/ 3228975 w 3228975"/>
              <a:gd name="connsiteY4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1533525">
                <a:moveTo>
                  <a:pt x="0" y="1533525"/>
                </a:moveTo>
                <a:lnTo>
                  <a:pt x="609600" y="1066800"/>
                </a:lnTo>
                <a:lnTo>
                  <a:pt x="609600" y="1066800"/>
                </a:lnTo>
                <a:cubicBezTo>
                  <a:pt x="796925" y="965200"/>
                  <a:pt x="1296988" y="635000"/>
                  <a:pt x="1733550" y="457200"/>
                </a:cubicBezTo>
                <a:cubicBezTo>
                  <a:pt x="2170112" y="279400"/>
                  <a:pt x="2699543" y="139700"/>
                  <a:pt x="3228975" y="0"/>
                </a:cubicBezTo>
              </a:path>
            </a:pathLst>
          </a:custGeom>
          <a:noFill/>
          <a:ln w="76200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image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6149917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Ciampitti and Vyn (2012, Review Paper, Field Crops Research 133, 48-67)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9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37"/>
    </mc:Choice>
    <mc:Fallback xmlns="">
      <p:transition spd="slow" advTm="1490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9" grpId="0" animBg="1"/>
      <p:bldP spid="10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985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</a:t>
            </a:r>
            <a:r>
              <a:rPr 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#3: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Post-Flowering N Uptake</a:t>
            </a: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334000"/>
            <a:ext cx="8991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Greater post-flowering N uptake was observed when OLD vs. NEW corn HYBRIDS were compared. Overall an increase of 30% of post-flowering N UPTAKE.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7886700" cy="461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47244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Pioneer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summary, historical corn NUE improvements…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33400"/>
            <a:ext cx="6477000" cy="38106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524000"/>
            <a:ext cx="1854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Yields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Harvest Index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Biomass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 uptake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 harvest index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7200" y="1600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" y="2133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200" y="24384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qual 18"/>
          <p:cNvSpPr/>
          <p:nvPr/>
        </p:nvSpPr>
        <p:spPr>
          <a:xfrm>
            <a:off x="228600" y="1905000"/>
            <a:ext cx="381000" cy="228600"/>
          </a:xfrm>
          <a:prstGeom prst="mathEqual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228600" y="2743200"/>
            <a:ext cx="381000" cy="228600"/>
          </a:xfrm>
          <a:prstGeom prst="mathEqual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4419600"/>
            <a:ext cx="7493000" cy="2133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724400"/>
            <a:ext cx="1752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Superior N efficiencies were related to higher yields,  </a:t>
            </a:r>
            <a:r>
              <a:rPr lang="en-US" b="1" dirty="0" smtClean="0">
                <a:solidFill>
                  <a:srgbClr val="000000"/>
                </a:solidFill>
              </a:rPr>
              <a:t>lowering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Grain %N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20" grpId="0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152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Research on Isotopic-labeled N in corn</a:t>
            </a:r>
            <a:endParaRPr lang="en-US" sz="3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070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0" y="609600"/>
            <a:ext cx="40767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1) </a:t>
            </a:r>
            <a:r>
              <a:rPr lang="en-US" b="1" dirty="0" smtClean="0">
                <a:solidFill>
                  <a:srgbClr val="000000"/>
                </a:solidFill>
              </a:rPr>
              <a:t>Fertilizer N Recovery Efficiency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18100" y="1828800"/>
            <a:ext cx="40259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3) </a:t>
            </a:r>
            <a:r>
              <a:rPr lang="en-US" b="1" dirty="0" smtClean="0">
                <a:solidFill>
                  <a:srgbClr val="000000"/>
                </a:solidFill>
              </a:rPr>
              <a:t>Late-N Application and N sources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62200"/>
            <a:ext cx="4572000" cy="294026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25400" y="4419600"/>
            <a:ext cx="4597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Foliar N application and N partitioning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95800" y="685800"/>
            <a:ext cx="4572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Study timing of N fertilization in corn -  applied in the cover crop, at planting for corn, V3, or a combination V3/V6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5410200"/>
            <a:ext cx="5029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Study timing of N fertilization x hybrid in corn -  applied at flowering and 2-weeks after flowering x 3 hybrids (1990s, 2000’s, and 2010’s)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5181600"/>
            <a:ext cx="3657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Study timing of N fertilization in corn -  foliar application late vegetative in 3 N rates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152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Research on Isotopic-labeled N in corn</a:t>
            </a:r>
            <a:endParaRPr lang="en-US" sz="3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lang="en-US" dirty="0" smtClean="0">
                <a:solidFill>
                  <a:srgbClr val="FFFFFF"/>
                </a:solidFill>
              </a:rPr>
              <a:t>IA Ciampitti, </a:t>
            </a:r>
            <a:r>
              <a:rPr dirty="0" smtClean="0">
                <a:solidFill>
                  <a:srgbClr val="FFFFFF"/>
                </a:solidFill>
              </a:rPr>
              <a:t>K</a:t>
            </a:r>
            <a:r>
              <a:rPr dirty="0">
                <a:solidFill>
                  <a:srgbClr val="FFFFFF"/>
                </a:solidFill>
              </a:rPr>
              <a:t>-State </a:t>
            </a:r>
            <a:r>
              <a:rPr dirty="0" smtClean="0">
                <a:solidFill>
                  <a:srgbClr val="FFFFFF"/>
                </a:solidFill>
              </a:rPr>
              <a:t>Univ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"/>
            <a:ext cx="36576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33400"/>
            <a:ext cx="4368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590800"/>
            <a:ext cx="289560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650" y="2590800"/>
            <a:ext cx="2851150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8|22.8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8|22.8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5|10.1|35.7|6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0.7|38.6|2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43633</TotalTime>
  <Words>1197</Words>
  <Application>Microsoft Macintosh PowerPoint</Application>
  <PresentationFormat>On-screen Show (4:3)</PresentationFormat>
  <Paragraphs>122</Paragraphs>
  <Slides>16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Executive</vt:lpstr>
      <vt:lpstr>Office Theme</vt:lpstr>
      <vt:lpstr>Nitrogen use efficiency in corn:  A Review &amp; new Research</vt:lpstr>
      <vt:lpstr>PowerPoint Presentation</vt:lpstr>
      <vt:lpstr>PowerPoint Presentation</vt:lpstr>
      <vt:lpstr>PowerPoint Presentation</vt:lpstr>
      <vt:lpstr>Gap #2: Yield and Plant N Uptake versus N rate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 #3: Effect on NIE and Grain N Concentration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iciampit</dc:creator>
  <cp:lastModifiedBy>Ignacio Ciampitti</cp:lastModifiedBy>
  <cp:revision>536</cp:revision>
  <cp:lastPrinted>2013-01-22T17:49:33Z</cp:lastPrinted>
  <dcterms:created xsi:type="dcterms:W3CDTF">2012-06-05T19:40:37Z</dcterms:created>
  <dcterms:modified xsi:type="dcterms:W3CDTF">2017-08-09T12:54:01Z</dcterms:modified>
</cp:coreProperties>
</file>