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0" r:id="rId3"/>
    <p:sldId id="259" r:id="rId4"/>
    <p:sldId id="278" r:id="rId5"/>
    <p:sldId id="269" r:id="rId6"/>
    <p:sldId id="266" r:id="rId7"/>
    <p:sldId id="271" r:id="rId8"/>
    <p:sldId id="262" r:id="rId9"/>
    <p:sldId id="263" r:id="rId10"/>
    <p:sldId id="280" r:id="rId11"/>
    <p:sldId id="272" r:id="rId12"/>
    <p:sldId id="274" r:id="rId13"/>
    <p:sldId id="273" r:id="rId14"/>
    <p:sldId id="264" r:id="rId15"/>
    <p:sldId id="265" r:id="rId16"/>
    <p:sldId id="276" r:id="rId17"/>
    <p:sldId id="27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7" autoAdjust="0"/>
    <p:restoredTop sz="94989"/>
  </p:normalViewPr>
  <p:slideViewPr>
    <p:cSldViewPr snapToGrid="0">
      <p:cViewPr varScale="1">
        <p:scale>
          <a:sx n="154" d="100"/>
          <a:sy n="154" d="100"/>
        </p:scale>
        <p:origin x="1368" y="1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All crops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'fertilizer Consumption_61-2013'!$D$2:$D$54</c:f>
              <c:numCache>
                <c:formatCode>General</c:formatCode>
                <c:ptCount val="53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</c:numCache>
            </c:numRef>
          </c:cat>
          <c:val>
            <c:numRef>
              <c:f>'fertilizer Consumption_61-2013'!$E$2:$E$54</c:f>
              <c:numCache>
                <c:formatCode>_(* #,##0.00_);_(* \(#,##0.00\);_(* "-"??_);_(@_)</c:formatCode>
                <c:ptCount val="53"/>
                <c:pt idx="0">
                  <c:v>4.7701823548</c:v>
                </c:pt>
                <c:pt idx="1">
                  <c:v>5.067523058399998</c:v>
                </c:pt>
                <c:pt idx="2">
                  <c:v>5.642185924799998</c:v>
                </c:pt>
                <c:pt idx="3">
                  <c:v>6.323387995999998</c:v>
                </c:pt>
                <c:pt idx="4">
                  <c:v>6.894794881999998</c:v>
                </c:pt>
                <c:pt idx="5">
                  <c:v>7.5996336864</c:v>
                </c:pt>
                <c:pt idx="6">
                  <c:v>7.916402045200001</c:v>
                </c:pt>
                <c:pt idx="7">
                  <c:v>8.3076390092</c:v>
                </c:pt>
                <c:pt idx="8">
                  <c:v>8.641213568399996</c:v>
                </c:pt>
                <c:pt idx="9">
                  <c:v>9.215281185199998</c:v>
                </c:pt>
                <c:pt idx="10">
                  <c:v>9.790585996</c:v>
                </c:pt>
                <c:pt idx="11">
                  <c:v>10.4775354552</c:v>
                </c:pt>
                <c:pt idx="12">
                  <c:v>11.2897993564</c:v>
                </c:pt>
                <c:pt idx="13">
                  <c:v>10.4675061104</c:v>
                </c:pt>
                <c:pt idx="14">
                  <c:v>11.1758444064</c:v>
                </c:pt>
                <c:pt idx="15">
                  <c:v>11.9237654916</c:v>
                </c:pt>
                <c:pt idx="16">
                  <c:v>12.458862152</c:v>
                </c:pt>
                <c:pt idx="17">
                  <c:v>13.1119932296</c:v>
                </c:pt>
                <c:pt idx="18">
                  <c:v>13.6137777324</c:v>
                </c:pt>
                <c:pt idx="19">
                  <c:v>13.8336862384</c:v>
                </c:pt>
                <c:pt idx="20">
                  <c:v>13.504969684</c:v>
                </c:pt>
                <c:pt idx="21">
                  <c:v>13.56613769</c:v>
                </c:pt>
                <c:pt idx="22">
                  <c:v>14.4783136256</c:v>
                </c:pt>
                <c:pt idx="23">
                  <c:v>15.0304054476</c:v>
                </c:pt>
                <c:pt idx="24">
                  <c:v>14.6032785112</c:v>
                </c:pt>
                <c:pt idx="25">
                  <c:v>15.1731475236</c:v>
                </c:pt>
                <c:pt idx="26">
                  <c:v>15.837401128</c:v>
                </c:pt>
                <c:pt idx="27">
                  <c:v>16.41373497</c:v>
                </c:pt>
                <c:pt idx="28">
                  <c:v>16.3948624156</c:v>
                </c:pt>
                <c:pt idx="29">
                  <c:v>15.6973813152</c:v>
                </c:pt>
                <c:pt idx="30">
                  <c:v>15.3793766352</c:v>
                </c:pt>
                <c:pt idx="31">
                  <c:v>13.6113024716</c:v>
                </c:pt>
                <c:pt idx="32">
                  <c:v>12.6389417392</c:v>
                </c:pt>
                <c:pt idx="33">
                  <c:v>12.9023981648</c:v>
                </c:pt>
                <c:pt idx="34">
                  <c:v>13.3814789576</c:v>
                </c:pt>
                <c:pt idx="35">
                  <c:v>13.57366559</c:v>
                </c:pt>
                <c:pt idx="36">
                  <c:v>14.5292074664</c:v>
                </c:pt>
                <c:pt idx="37">
                  <c:v>14.5372428996</c:v>
                </c:pt>
                <c:pt idx="38">
                  <c:v>14.5270987816</c:v>
                </c:pt>
                <c:pt idx="39">
                  <c:v>14.151079522</c:v>
                </c:pt>
                <c:pt idx="40">
                  <c:v>14.4302411108</c:v>
                </c:pt>
                <c:pt idx="41">
                  <c:v>14.6225892112</c:v>
                </c:pt>
                <c:pt idx="42">
                  <c:v>14.545225092</c:v>
                </c:pt>
                <c:pt idx="43">
                  <c:v>15.1079249252</c:v>
                </c:pt>
                <c:pt idx="44">
                  <c:v>15.0654265476</c:v>
                </c:pt>
                <c:pt idx="45">
                  <c:v>15.3633083872</c:v>
                </c:pt>
                <c:pt idx="46">
                  <c:v>16.02292742360001</c:v>
                </c:pt>
                <c:pt idx="47">
                  <c:v>14.1027137464</c:v>
                </c:pt>
                <c:pt idx="48">
                  <c:v>14.295992688</c:v>
                </c:pt>
                <c:pt idx="49">
                  <c:v>16.1530108448</c:v>
                </c:pt>
                <c:pt idx="50">
                  <c:v>16.91046465159999</c:v>
                </c:pt>
                <c:pt idx="51">
                  <c:v>17.2889452072</c:v>
                </c:pt>
                <c:pt idx="52">
                  <c:v>16.662469878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E4-4D2C-A215-204D28EDC319}"/>
            </c:ext>
          </c:extLst>
        </c:ser>
        <c:ser>
          <c:idx val="1"/>
          <c:order val="1"/>
          <c:tx>
            <c:v>Cereal crops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'fertilizer Consumption_61-2013'!$D$2:$D$54</c:f>
              <c:numCache>
                <c:formatCode>General</c:formatCode>
                <c:ptCount val="53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</c:numCache>
            </c:numRef>
          </c:cat>
          <c:val>
            <c:numRef>
              <c:f>'fertilizer Consumption_61-2013'!$F$2:$F$54</c:f>
              <c:numCache>
                <c:formatCode>_(* #,##0.00_);_(* \(#,##0.00\);_(* "-"??_);_(@_)</c:formatCode>
                <c:ptCount val="53"/>
                <c:pt idx="0">
                  <c:v>3.187275323504934</c:v>
                </c:pt>
                <c:pt idx="1">
                  <c:v>3.359921339026084</c:v>
                </c:pt>
                <c:pt idx="2">
                  <c:v>3.725470450877269</c:v>
                </c:pt>
                <c:pt idx="3">
                  <c:v>4.174014358196374</c:v>
                </c:pt>
                <c:pt idx="4">
                  <c:v>4.557203014978197</c:v>
                </c:pt>
                <c:pt idx="5">
                  <c:v>5.057161317099438</c:v>
                </c:pt>
                <c:pt idx="6">
                  <c:v>5.277995400292202</c:v>
                </c:pt>
                <c:pt idx="7">
                  <c:v>5.557852014796864</c:v>
                </c:pt>
                <c:pt idx="8">
                  <c:v>5.77829314802092</c:v>
                </c:pt>
                <c:pt idx="9">
                  <c:v>6.075964403997183</c:v>
                </c:pt>
                <c:pt idx="10">
                  <c:v>6.47708429240336</c:v>
                </c:pt>
                <c:pt idx="11">
                  <c:v>6.884318020213157</c:v>
                </c:pt>
                <c:pt idx="12">
                  <c:v>7.444846352119894</c:v>
                </c:pt>
                <c:pt idx="13">
                  <c:v>6.88617116011879</c:v>
                </c:pt>
                <c:pt idx="14">
                  <c:v>7.391000475015141</c:v>
                </c:pt>
                <c:pt idx="15">
                  <c:v>7.964665274966598</c:v>
                </c:pt>
                <c:pt idx="16">
                  <c:v>8.210342808247851</c:v>
                </c:pt>
                <c:pt idx="17">
                  <c:v>8.52810387562544</c:v>
                </c:pt>
                <c:pt idx="18">
                  <c:v>8.791738055267915</c:v>
                </c:pt>
                <c:pt idx="19">
                  <c:v>8.979911300493228</c:v>
                </c:pt>
                <c:pt idx="20">
                  <c:v>8.76404929211734</c:v>
                </c:pt>
                <c:pt idx="21">
                  <c:v>8.710628906781961</c:v>
                </c:pt>
                <c:pt idx="22">
                  <c:v>9.29078010331375</c:v>
                </c:pt>
                <c:pt idx="23">
                  <c:v>9.58302787219484</c:v>
                </c:pt>
                <c:pt idx="24">
                  <c:v>9.238147005545251</c:v>
                </c:pt>
                <c:pt idx="25">
                  <c:v>9.569397214080117</c:v>
                </c:pt>
                <c:pt idx="26">
                  <c:v>9.86628373169861</c:v>
                </c:pt>
                <c:pt idx="27">
                  <c:v>10.13466626153033</c:v>
                </c:pt>
                <c:pt idx="28">
                  <c:v>10.13216564301988</c:v>
                </c:pt>
                <c:pt idx="29">
                  <c:v>9.669668049954365</c:v>
                </c:pt>
                <c:pt idx="30">
                  <c:v>9.38349270078074</c:v>
                </c:pt>
                <c:pt idx="31">
                  <c:v>8.303782314108936</c:v>
                </c:pt>
                <c:pt idx="32">
                  <c:v>7.641866477299247</c:v>
                </c:pt>
                <c:pt idx="33">
                  <c:v>7.717376963719618</c:v>
                </c:pt>
                <c:pt idx="34">
                  <c:v>7.855075716480797</c:v>
                </c:pt>
                <c:pt idx="35">
                  <c:v>8.054871338103957</c:v>
                </c:pt>
                <c:pt idx="36">
                  <c:v>8.563301630189817</c:v>
                </c:pt>
                <c:pt idx="37">
                  <c:v>8.38052897304497</c:v>
                </c:pt>
                <c:pt idx="38">
                  <c:v>8.24441886856927</c:v>
                </c:pt>
                <c:pt idx="39">
                  <c:v>8.04784773852929</c:v>
                </c:pt>
                <c:pt idx="40">
                  <c:v>8.191937130056859</c:v>
                </c:pt>
                <c:pt idx="41">
                  <c:v>8.18679663264455</c:v>
                </c:pt>
                <c:pt idx="42">
                  <c:v>8.073800347397902</c:v>
                </c:pt>
                <c:pt idx="43">
                  <c:v>8.31902485020517</c:v>
                </c:pt>
                <c:pt idx="44">
                  <c:v>8.301771292213738</c:v>
                </c:pt>
                <c:pt idx="45">
                  <c:v>8.38354705032049</c:v>
                </c:pt>
                <c:pt idx="46">
                  <c:v>8.82806247449054</c:v>
                </c:pt>
                <c:pt idx="47">
                  <c:v>7.775573211025368</c:v>
                </c:pt>
                <c:pt idx="48">
                  <c:v>7.803215727986775</c:v>
                </c:pt>
                <c:pt idx="49">
                  <c:v>8.798933075333142</c:v>
                </c:pt>
                <c:pt idx="50">
                  <c:v>9.148057534696548</c:v>
                </c:pt>
                <c:pt idx="51">
                  <c:v>9.255029007353664</c:v>
                </c:pt>
                <c:pt idx="52">
                  <c:v>8.90477962513728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E4-4D2C-A215-204D28EDC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582656"/>
        <c:axId val="2138563184"/>
      </c:lineChart>
      <c:catAx>
        <c:axId val="2138582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Year</a:t>
                </a:r>
                <a:endParaRPr lang="en-US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563184"/>
        <c:crosses val="autoZero"/>
        <c:auto val="1"/>
        <c:lblAlgn val="ctr"/>
        <c:lblOffset val="100"/>
        <c:noMultiLvlLbl val="0"/>
      </c:catAx>
      <c:valAx>
        <c:axId val="2138563184"/>
        <c:scaling>
          <c:orientation val="minMax"/>
          <c:min val="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Fertilizer</a:t>
                </a:r>
                <a:r>
                  <a:rPr lang="en-US" sz="1100" baseline="0" dirty="0" smtClean="0"/>
                  <a:t> Consumption, Mg * 10</a:t>
                </a:r>
                <a:r>
                  <a:rPr lang="en-US" sz="1100" baseline="30000" dirty="0" smtClean="0"/>
                  <a:t>6</a:t>
                </a:r>
                <a:endParaRPr lang="en-US" sz="1100" baseline="30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582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'NUE graph_1961-2013'!$B$62</c:f>
              <c:strCache>
                <c:ptCount val="1"/>
                <c:pt idx="0">
                  <c:v>Balance method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tint val="62000"/>
                      <a:satMod val="180000"/>
                    </a:schemeClr>
                  </a:gs>
                  <a:gs pos="65000">
                    <a:schemeClr val="accent2">
                      <a:tint val="32000"/>
                      <a:satMod val="250000"/>
                    </a:schemeClr>
                  </a:gs>
                  <a:gs pos="100000">
                    <a:schemeClr val="accent2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cat>
            <c:numRef>
              <c:f>'NUE graph_1961-2013'!$C$60:$BC$60</c:f>
              <c:numCache>
                <c:formatCode>General</c:formatCode>
                <c:ptCount val="53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</c:numCache>
            </c:numRef>
          </c:cat>
          <c:val>
            <c:numRef>
              <c:f>'NUE graph_1961-2013'!$C$62:$BC$62</c:f>
              <c:numCache>
                <c:formatCode>0</c:formatCode>
                <c:ptCount val="53"/>
                <c:pt idx="0">
                  <c:v>94.85782389440065</c:v>
                </c:pt>
                <c:pt idx="1">
                  <c:v>96.35110827738538</c:v>
                </c:pt>
                <c:pt idx="2">
                  <c:v>87.5472614775934</c:v>
                </c:pt>
                <c:pt idx="3">
                  <c:v>82.93163739848211</c:v>
                </c:pt>
                <c:pt idx="4">
                  <c:v>75.7076459258093</c:v>
                </c:pt>
                <c:pt idx="5">
                  <c:v>74.0569497978377</c:v>
                </c:pt>
                <c:pt idx="6">
                  <c:v>73.47286557478448</c:v>
                </c:pt>
                <c:pt idx="7">
                  <c:v>72.56633432596726</c:v>
                </c:pt>
                <c:pt idx="8">
                  <c:v>69.99438964575976</c:v>
                </c:pt>
                <c:pt idx="9">
                  <c:v>67.62888392987868</c:v>
                </c:pt>
                <c:pt idx="10">
                  <c:v>69.36765091616317</c:v>
                </c:pt>
                <c:pt idx="11">
                  <c:v>63.28527647630524</c:v>
                </c:pt>
                <c:pt idx="12">
                  <c:v>63.1292185037738</c:v>
                </c:pt>
                <c:pt idx="13">
                  <c:v>66.72670141880022</c:v>
                </c:pt>
                <c:pt idx="14">
                  <c:v>63.30831849649442</c:v>
                </c:pt>
                <c:pt idx="15">
                  <c:v>63.95541923789586</c:v>
                </c:pt>
                <c:pt idx="16">
                  <c:v>61.10139685836805</c:v>
                </c:pt>
                <c:pt idx="17">
                  <c:v>64.3296946731627</c:v>
                </c:pt>
                <c:pt idx="18">
                  <c:v>60.37055120881055</c:v>
                </c:pt>
                <c:pt idx="19">
                  <c:v>59.69617330413456</c:v>
                </c:pt>
                <c:pt idx="20">
                  <c:v>64.16978951223246</c:v>
                </c:pt>
                <c:pt idx="21">
                  <c:v>67.18496525140151</c:v>
                </c:pt>
                <c:pt idx="22">
                  <c:v>60.87551471681842</c:v>
                </c:pt>
                <c:pt idx="23">
                  <c:v>64.51279306551832</c:v>
                </c:pt>
                <c:pt idx="24">
                  <c:v>67.95460237136026</c:v>
                </c:pt>
                <c:pt idx="25">
                  <c:v>66.33705826485774</c:v>
                </c:pt>
                <c:pt idx="26">
                  <c:v>62.13062192409343</c:v>
                </c:pt>
                <c:pt idx="27">
                  <c:v>58.96352978373913</c:v>
                </c:pt>
                <c:pt idx="28">
                  <c:v>63.77969850652703</c:v>
                </c:pt>
                <c:pt idx="29">
                  <c:v>70.16305809310609</c:v>
                </c:pt>
                <c:pt idx="30">
                  <c:v>69.53514528718192</c:v>
                </c:pt>
                <c:pt idx="31">
                  <c:v>81.98017774061195</c:v>
                </c:pt>
                <c:pt idx="32">
                  <c:v>86.19854309111154</c:v>
                </c:pt>
                <c:pt idx="33">
                  <c:v>86.86930326348592</c:v>
                </c:pt>
                <c:pt idx="34">
                  <c:v>83.0188557230305</c:v>
                </c:pt>
                <c:pt idx="35">
                  <c:v>88.358775099632</c:v>
                </c:pt>
                <c:pt idx="36">
                  <c:v>84.2905400990763</c:v>
                </c:pt>
                <c:pt idx="37">
                  <c:v>85.31584791004137</c:v>
                </c:pt>
                <c:pt idx="38">
                  <c:v>86.49471460852046</c:v>
                </c:pt>
                <c:pt idx="39">
                  <c:v>87.68659791878237</c:v>
                </c:pt>
                <c:pt idx="40">
                  <c:v>88.21482836685098</c:v>
                </c:pt>
                <c:pt idx="41">
                  <c:v>85.0872214270434</c:v>
                </c:pt>
                <c:pt idx="42">
                  <c:v>88.34323201339475</c:v>
                </c:pt>
                <c:pt idx="43">
                  <c:v>93.74651231878045</c:v>
                </c:pt>
                <c:pt idx="44">
                  <c:v>93.19315904132727</c:v>
                </c:pt>
                <c:pt idx="45">
                  <c:v>90.7405191888222</c:v>
                </c:pt>
                <c:pt idx="46">
                  <c:v>90.48368155732807</c:v>
                </c:pt>
                <c:pt idx="47">
                  <c:v>110.6845229017537</c:v>
                </c:pt>
                <c:pt idx="48">
                  <c:v>109.0811037835558</c:v>
                </c:pt>
                <c:pt idx="49">
                  <c:v>94.53171808657115</c:v>
                </c:pt>
                <c:pt idx="50">
                  <c:v>94.80639022552546</c:v>
                </c:pt>
                <c:pt idx="51">
                  <c:v>92.69118546774735</c:v>
                </c:pt>
                <c:pt idx="52">
                  <c:v>103.8044878607256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73-4487-BB3C-740F00B0D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downBars>
        </c:upDownBars>
        <c:marker val="1"/>
        <c:smooth val="0"/>
        <c:axId val="2131287360"/>
        <c:axId val="2131043296"/>
      </c:lineChart>
      <c:lineChart>
        <c:grouping val="standard"/>
        <c:varyColors val="0"/>
        <c:ser>
          <c:idx val="0"/>
          <c:order val="0"/>
          <c:tx>
            <c:strRef>
              <c:f>'NUE graph_1961-2013'!$B$61</c:f>
              <c:strCache>
                <c:ptCount val="1"/>
                <c:pt idx="0">
                  <c:v>Difference method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cat>
            <c:numRef>
              <c:f>'NUE graph_1961-2013'!$C$60:$BC$60</c:f>
              <c:numCache>
                <c:formatCode>General</c:formatCode>
                <c:ptCount val="53"/>
                <c:pt idx="0">
                  <c:v>1961.0</c:v>
                </c:pt>
                <c:pt idx="1">
                  <c:v>1962.0</c:v>
                </c:pt>
                <c:pt idx="2">
                  <c:v>1963.0</c:v>
                </c:pt>
                <c:pt idx="3">
                  <c:v>1964.0</c:v>
                </c:pt>
                <c:pt idx="4">
                  <c:v>1965.0</c:v>
                </c:pt>
                <c:pt idx="5">
                  <c:v>1966.0</c:v>
                </c:pt>
                <c:pt idx="6">
                  <c:v>1967.0</c:v>
                </c:pt>
                <c:pt idx="7">
                  <c:v>1968.0</c:v>
                </c:pt>
                <c:pt idx="8">
                  <c:v>1969.0</c:v>
                </c:pt>
                <c:pt idx="9">
                  <c:v>1970.0</c:v>
                </c:pt>
                <c:pt idx="10">
                  <c:v>1971.0</c:v>
                </c:pt>
                <c:pt idx="11">
                  <c:v>1972.0</c:v>
                </c:pt>
                <c:pt idx="12">
                  <c:v>1973.0</c:v>
                </c:pt>
                <c:pt idx="13">
                  <c:v>1974.0</c:v>
                </c:pt>
                <c:pt idx="14">
                  <c:v>1975.0</c:v>
                </c:pt>
                <c:pt idx="15">
                  <c:v>1976.0</c:v>
                </c:pt>
                <c:pt idx="16">
                  <c:v>1977.0</c:v>
                </c:pt>
                <c:pt idx="17">
                  <c:v>1978.0</c:v>
                </c:pt>
                <c:pt idx="18">
                  <c:v>1979.0</c:v>
                </c:pt>
                <c:pt idx="19">
                  <c:v>1980.0</c:v>
                </c:pt>
                <c:pt idx="20">
                  <c:v>1981.0</c:v>
                </c:pt>
                <c:pt idx="21">
                  <c:v>1982.0</c:v>
                </c:pt>
                <c:pt idx="22">
                  <c:v>1983.0</c:v>
                </c:pt>
                <c:pt idx="23">
                  <c:v>1984.0</c:v>
                </c:pt>
                <c:pt idx="24">
                  <c:v>1985.0</c:v>
                </c:pt>
                <c:pt idx="25">
                  <c:v>1986.0</c:v>
                </c:pt>
                <c:pt idx="26">
                  <c:v>1987.0</c:v>
                </c:pt>
                <c:pt idx="27">
                  <c:v>1988.0</c:v>
                </c:pt>
                <c:pt idx="28">
                  <c:v>1989.0</c:v>
                </c:pt>
                <c:pt idx="29">
                  <c:v>1990.0</c:v>
                </c:pt>
                <c:pt idx="30">
                  <c:v>1991.0</c:v>
                </c:pt>
                <c:pt idx="31">
                  <c:v>1992.0</c:v>
                </c:pt>
                <c:pt idx="32">
                  <c:v>1993.0</c:v>
                </c:pt>
                <c:pt idx="33">
                  <c:v>1994.0</c:v>
                </c:pt>
                <c:pt idx="34">
                  <c:v>1995.0</c:v>
                </c:pt>
                <c:pt idx="35">
                  <c:v>1996.0</c:v>
                </c:pt>
                <c:pt idx="36">
                  <c:v>1997.0</c:v>
                </c:pt>
                <c:pt idx="37">
                  <c:v>1998.0</c:v>
                </c:pt>
                <c:pt idx="38">
                  <c:v>1999.0</c:v>
                </c:pt>
                <c:pt idx="39">
                  <c:v>2000.0</c:v>
                </c:pt>
                <c:pt idx="40">
                  <c:v>2001.0</c:v>
                </c:pt>
                <c:pt idx="41">
                  <c:v>2002.0</c:v>
                </c:pt>
                <c:pt idx="42">
                  <c:v>2003.0</c:v>
                </c:pt>
                <c:pt idx="43">
                  <c:v>2004.0</c:v>
                </c:pt>
                <c:pt idx="44">
                  <c:v>2005.0</c:v>
                </c:pt>
                <c:pt idx="45">
                  <c:v>2006.0</c:v>
                </c:pt>
                <c:pt idx="46">
                  <c:v>2007.0</c:v>
                </c:pt>
                <c:pt idx="47">
                  <c:v>2008.0</c:v>
                </c:pt>
                <c:pt idx="48">
                  <c:v>2009.0</c:v>
                </c:pt>
                <c:pt idx="49">
                  <c:v>2010.0</c:v>
                </c:pt>
                <c:pt idx="50">
                  <c:v>2011.0</c:v>
                </c:pt>
                <c:pt idx="51">
                  <c:v>2012.0</c:v>
                </c:pt>
                <c:pt idx="52">
                  <c:v>2013.0</c:v>
                </c:pt>
              </c:numCache>
            </c:numRef>
          </c:cat>
          <c:val>
            <c:numRef>
              <c:f>'NUE graph_1961-2013'!$C$61:$BC$61</c:f>
              <c:numCache>
                <c:formatCode>0</c:formatCode>
                <c:ptCount val="53"/>
                <c:pt idx="0">
                  <c:v>19.62724003753393</c:v>
                </c:pt>
                <c:pt idx="1">
                  <c:v>19.93620789164551</c:v>
                </c:pt>
                <c:pt idx="2">
                  <c:v>18.11504382254816</c:v>
                </c:pt>
                <c:pt idx="3">
                  <c:v>17.16040989438063</c:v>
                </c:pt>
                <c:pt idx="4">
                  <c:v>15.66540979887672</c:v>
                </c:pt>
                <c:pt idx="5">
                  <c:v>15.32433036869173</c:v>
                </c:pt>
                <c:pt idx="6">
                  <c:v>15.20341709850818</c:v>
                </c:pt>
                <c:pt idx="7">
                  <c:v>15.01576953041637</c:v>
                </c:pt>
                <c:pt idx="8">
                  <c:v>14.48361187987567</c:v>
                </c:pt>
                <c:pt idx="9">
                  <c:v>13.99428674443554</c:v>
                </c:pt>
                <c:pt idx="10">
                  <c:v>14.354263703195</c:v>
                </c:pt>
                <c:pt idx="11">
                  <c:v>13.0956457421455</c:v>
                </c:pt>
                <c:pt idx="12">
                  <c:v>13.06346342452411</c:v>
                </c:pt>
                <c:pt idx="13">
                  <c:v>13.80792547133111</c:v>
                </c:pt>
                <c:pt idx="14">
                  <c:v>13.100553415125</c:v>
                </c:pt>
                <c:pt idx="15">
                  <c:v>13.23507292169438</c:v>
                </c:pt>
                <c:pt idx="16">
                  <c:v>12.64447032358871</c:v>
                </c:pt>
                <c:pt idx="17">
                  <c:v>13.3126900070977</c:v>
                </c:pt>
                <c:pt idx="18">
                  <c:v>12.49329912848193</c:v>
                </c:pt>
                <c:pt idx="19">
                  <c:v>12.35392290107884</c:v>
                </c:pt>
                <c:pt idx="20">
                  <c:v>13.27973182191702</c:v>
                </c:pt>
                <c:pt idx="21">
                  <c:v>13.90354020218066</c:v>
                </c:pt>
                <c:pt idx="22">
                  <c:v>12.59806176620337</c:v>
                </c:pt>
                <c:pt idx="23">
                  <c:v>13.35080076397055</c:v>
                </c:pt>
                <c:pt idx="24">
                  <c:v>14.0631789221081</c:v>
                </c:pt>
                <c:pt idx="25">
                  <c:v>13.72855353849251</c:v>
                </c:pt>
                <c:pt idx="26">
                  <c:v>12.85770718672205</c:v>
                </c:pt>
                <c:pt idx="27">
                  <c:v>12.20237717222138</c:v>
                </c:pt>
                <c:pt idx="28">
                  <c:v>13.19913107290853</c:v>
                </c:pt>
                <c:pt idx="29">
                  <c:v>14.52015345577066</c:v>
                </c:pt>
                <c:pt idx="30">
                  <c:v>14.38990314829202</c:v>
                </c:pt>
                <c:pt idx="31">
                  <c:v>16.96566741567667</c:v>
                </c:pt>
                <c:pt idx="32">
                  <c:v>17.83857538324821</c:v>
                </c:pt>
                <c:pt idx="33">
                  <c:v>17.97724701681819</c:v>
                </c:pt>
                <c:pt idx="34">
                  <c:v>17.18026574137095</c:v>
                </c:pt>
                <c:pt idx="35">
                  <c:v>18.2857204320051</c:v>
                </c:pt>
                <c:pt idx="36">
                  <c:v>17.44360871602731</c:v>
                </c:pt>
                <c:pt idx="37">
                  <c:v>17.65582565503363</c:v>
                </c:pt>
                <c:pt idx="38">
                  <c:v>17.89996113565007</c:v>
                </c:pt>
                <c:pt idx="39">
                  <c:v>18.14645366198841</c:v>
                </c:pt>
                <c:pt idx="40">
                  <c:v>18.25592680135497</c:v>
                </c:pt>
                <c:pt idx="41">
                  <c:v>17.60880002156872</c:v>
                </c:pt>
                <c:pt idx="42">
                  <c:v>18.28245757247672</c:v>
                </c:pt>
                <c:pt idx="43">
                  <c:v>19.40098156822063</c:v>
                </c:pt>
                <c:pt idx="44">
                  <c:v>19.28664847460575</c:v>
                </c:pt>
                <c:pt idx="45">
                  <c:v>18.77922539661198</c:v>
                </c:pt>
                <c:pt idx="46">
                  <c:v>18.72595144361732</c:v>
                </c:pt>
                <c:pt idx="47">
                  <c:v>22.90713780601542</c:v>
                </c:pt>
                <c:pt idx="48">
                  <c:v>22.57534413355367</c:v>
                </c:pt>
                <c:pt idx="49">
                  <c:v>19.56442828795945</c:v>
                </c:pt>
                <c:pt idx="50">
                  <c:v>19.62118466168502</c:v>
                </c:pt>
                <c:pt idx="51">
                  <c:v>19.18312141300732</c:v>
                </c:pt>
                <c:pt idx="52">
                  <c:v>21.48361744905402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73-4487-BB3C-740F00B0D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837216"/>
        <c:axId val="2130724064"/>
      </c:lineChart>
      <c:catAx>
        <c:axId val="2131287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043296"/>
        <c:crosses val="autoZero"/>
        <c:auto val="1"/>
        <c:lblAlgn val="ctr"/>
        <c:lblOffset val="100"/>
        <c:tickLblSkip val="2"/>
        <c:noMultiLvlLbl val="0"/>
      </c:catAx>
      <c:valAx>
        <c:axId val="2131043296"/>
        <c:scaling>
          <c:orientation val="minMax"/>
          <c:min val="5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PUE, Balance Method,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287360"/>
        <c:crosses val="autoZero"/>
        <c:crossBetween val="between"/>
        <c:majorUnit val="10.0"/>
      </c:valAx>
      <c:valAx>
        <c:axId val="2130724064"/>
        <c:scaling>
          <c:orientation val="minMax"/>
          <c:min val="5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PUE, Difference </a:t>
                </a:r>
                <a:r>
                  <a:rPr lang="en-US" sz="1100" dirty="0"/>
                  <a:t>Method,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837216"/>
        <c:crosses val="max"/>
        <c:crossBetween val="between"/>
        <c:majorUnit val="5.0"/>
      </c:valAx>
      <c:catAx>
        <c:axId val="2130837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0724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 presentation'!$F$31</c:f>
              <c:strCache>
                <c:ptCount val="1"/>
                <c:pt idx="0">
                  <c:v>Difference method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'For presentation'!$E$32:$E$41</c:f>
              <c:strCache>
                <c:ptCount val="10"/>
                <c:pt idx="0">
                  <c:v>Maize</c:v>
                </c:pt>
                <c:pt idx="1">
                  <c:v>Rice</c:v>
                </c:pt>
                <c:pt idx="2">
                  <c:v>Wheat</c:v>
                </c:pt>
                <c:pt idx="3">
                  <c:v>Sorghum</c:v>
                </c:pt>
                <c:pt idx="4">
                  <c:v>Barley</c:v>
                </c:pt>
                <c:pt idx="5">
                  <c:v>Millet</c:v>
                </c:pt>
                <c:pt idx="6">
                  <c:v>Oats</c:v>
                </c:pt>
                <c:pt idx="7">
                  <c:v>Rye</c:v>
                </c:pt>
                <c:pt idx="8">
                  <c:v>Triticale</c:v>
                </c:pt>
                <c:pt idx="9">
                  <c:v>Other Cereal Crops ‡</c:v>
                </c:pt>
              </c:strCache>
            </c:strRef>
          </c:cat>
          <c:val>
            <c:numRef>
              <c:f>'For presentation'!$F$32:$F$41</c:f>
              <c:numCache>
                <c:formatCode>0</c:formatCode>
                <c:ptCount val="10"/>
                <c:pt idx="0">
                  <c:v>21.08697398193598</c:v>
                </c:pt>
                <c:pt idx="1">
                  <c:v>17.38872500756942</c:v>
                </c:pt>
                <c:pt idx="2">
                  <c:v>16.90218551602884</c:v>
                </c:pt>
                <c:pt idx="3">
                  <c:v>18.94333807602099</c:v>
                </c:pt>
                <c:pt idx="4">
                  <c:v>6.0483657415576</c:v>
                </c:pt>
                <c:pt idx="5">
                  <c:v>4.425156255025395</c:v>
                </c:pt>
                <c:pt idx="6">
                  <c:v>10.59284160466522</c:v>
                </c:pt>
                <c:pt idx="7">
                  <c:v>12.01146223160722</c:v>
                </c:pt>
                <c:pt idx="8">
                  <c:v>21.90494719568191</c:v>
                </c:pt>
                <c:pt idx="9">
                  <c:v>13.92392875111543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C9-447E-8466-D43685A91C7F}"/>
            </c:ext>
          </c:extLst>
        </c:ser>
        <c:ser>
          <c:idx val="1"/>
          <c:order val="1"/>
          <c:tx>
            <c:strRef>
              <c:f>'For presentation'!$G$31</c:f>
              <c:strCache>
                <c:ptCount val="1"/>
                <c:pt idx="0">
                  <c:v>Balance method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'For presentation'!$E$32:$E$41</c:f>
              <c:strCache>
                <c:ptCount val="10"/>
                <c:pt idx="0">
                  <c:v>Maize</c:v>
                </c:pt>
                <c:pt idx="1">
                  <c:v>Rice</c:v>
                </c:pt>
                <c:pt idx="2">
                  <c:v>Wheat</c:v>
                </c:pt>
                <c:pt idx="3">
                  <c:v>Sorghum</c:v>
                </c:pt>
                <c:pt idx="4">
                  <c:v>Barley</c:v>
                </c:pt>
                <c:pt idx="5">
                  <c:v>Millet</c:v>
                </c:pt>
                <c:pt idx="6">
                  <c:v>Oats</c:v>
                </c:pt>
                <c:pt idx="7">
                  <c:v>Rye</c:v>
                </c:pt>
                <c:pt idx="8">
                  <c:v>Triticale</c:v>
                </c:pt>
                <c:pt idx="9">
                  <c:v>Other Cereal Crops ‡</c:v>
                </c:pt>
              </c:strCache>
            </c:strRef>
          </c:cat>
          <c:val>
            <c:numRef>
              <c:f>'For presentation'!$G$32:$G$41</c:f>
              <c:numCache>
                <c:formatCode>0</c:formatCode>
                <c:ptCount val="10"/>
                <c:pt idx="0">
                  <c:v>101.8694395262608</c:v>
                </c:pt>
                <c:pt idx="1">
                  <c:v>84.00350245202623</c:v>
                </c:pt>
                <c:pt idx="2">
                  <c:v>81.65307012574318</c:v>
                </c:pt>
                <c:pt idx="3">
                  <c:v>91.51371051217875</c:v>
                </c:pt>
                <c:pt idx="4">
                  <c:v>29.21915817177585</c:v>
                </c:pt>
                <c:pt idx="5">
                  <c:v>21.37756644939807</c:v>
                </c:pt>
                <c:pt idx="6">
                  <c:v>51.17314784862423</c:v>
                </c:pt>
                <c:pt idx="7">
                  <c:v>58.0263875923054</c:v>
                </c:pt>
                <c:pt idx="8">
                  <c:v>105.8210009453233</c:v>
                </c:pt>
                <c:pt idx="9">
                  <c:v>67.2653562855818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C9-447E-8466-D43685A91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8062832"/>
        <c:axId val="2146132768"/>
      </c:barChart>
      <c:valAx>
        <c:axId val="2146132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Phosphorus</a:t>
                </a:r>
                <a:r>
                  <a:rPr lang="en-US" sz="1100" baseline="0" dirty="0" smtClean="0"/>
                  <a:t> Use Efficiency, %</a:t>
                </a:r>
                <a:endParaRPr lang="en-US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062832"/>
        <c:crosses val="autoZero"/>
        <c:crossBetween val="between"/>
      </c:valAx>
      <c:catAx>
        <c:axId val="2138062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 smtClean="0"/>
                  <a:t>Cereal</a:t>
                </a:r>
                <a:r>
                  <a:rPr lang="en-US" sz="1100" baseline="0" dirty="0" smtClean="0"/>
                  <a:t> Crops</a:t>
                </a:r>
                <a:endParaRPr lang="en-US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32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F3818-871F-4E77-96EF-2E63A21DC56A}" type="datetimeFigureOut">
              <a:rPr lang="en-US" smtClean="0"/>
              <a:t>8/6/17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63C6C-E9F3-40CC-901D-7E2EAA6B5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EFA9C-805F-41BC-84A5-257409494A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7DADD9-EA4B-4F83-9FF6-762170E89D1E}" type="datetimeFigureOut">
              <a:rPr lang="en-US" smtClean="0"/>
              <a:pPr/>
              <a:t>8/6/17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F07F09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1B61BD-09EE-49DE-ABF2-0E0C836F4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0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ADD9-EA4B-4F83-9FF6-762170E89D1E}" type="datetimeFigureOut">
              <a:rPr lang="en-US" smtClean="0">
                <a:solidFill>
                  <a:prstClr val="black"/>
                </a:solidFill>
              </a:rPr>
              <a:pPr/>
              <a:t>8/6/17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BD-09EE-49DE-ABF2-0E0C836F4B5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7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ADD9-EA4B-4F83-9FF6-762170E89D1E}" type="datetimeFigureOut">
              <a:rPr lang="en-US" smtClean="0">
                <a:solidFill>
                  <a:prstClr val="black"/>
                </a:solidFill>
              </a:rPr>
              <a:pPr/>
              <a:t>8/6/17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BD-09EE-49DE-ABF2-0E0C836F4B5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6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C6FA-0D10-4105-8590-2461C4EEFF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3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4" y="305378"/>
            <a:ext cx="7772977" cy="1141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514" y="2134394"/>
            <a:ext cx="3817215" cy="4114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2134394"/>
            <a:ext cx="3817216" cy="4114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512" y="6401563"/>
            <a:ext cx="1905000" cy="45644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491" y="6401563"/>
            <a:ext cx="2895023" cy="456441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489" y="6401563"/>
            <a:ext cx="1905000" cy="456441"/>
          </a:xfrm>
        </p:spPr>
        <p:txBody>
          <a:bodyPr/>
          <a:lstStyle>
            <a:lvl1pPr>
              <a:defRPr/>
            </a:lvl1pPr>
          </a:lstStyle>
          <a:p>
            <a:fld id="{7FE30E32-4133-403D-AFDF-374CD3DDAA7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2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8C2047-CF76-4619-9AB6-475885E7772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8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2" y="609600"/>
            <a:ext cx="690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2" y="1981200"/>
            <a:ext cx="69088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3BF9-8815-4AE4-BE9D-63D1422349C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4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ADD9-EA4B-4F83-9FF6-762170E89D1E}" type="datetimeFigureOut">
              <a:rPr lang="en-US" smtClean="0">
                <a:solidFill>
                  <a:prstClr val="black"/>
                </a:solidFill>
              </a:rPr>
              <a:pPr/>
              <a:t>8/6/17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BD-09EE-49DE-ABF2-0E0C836F4B5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345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ADD9-EA4B-4F83-9FF6-762170E89D1E}" type="datetimeFigureOut">
              <a:rPr lang="en-US" smtClean="0">
                <a:solidFill>
                  <a:prstClr val="white"/>
                </a:solidFill>
              </a:rPr>
              <a:pPr/>
              <a:t>8/6/17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BD-09EE-49DE-ABF2-0E0C836F4B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8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ADD9-EA4B-4F83-9FF6-762170E89D1E}" type="datetimeFigureOut">
              <a:rPr lang="en-US" smtClean="0">
                <a:solidFill>
                  <a:prstClr val="white"/>
                </a:solidFill>
              </a:rPr>
              <a:pPr/>
              <a:t>8/6/17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BD-09EE-49DE-ABF2-0E0C836F4B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7617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ADD9-EA4B-4F83-9FF6-762170E89D1E}" type="datetimeFigureOut">
              <a:rPr lang="en-US" smtClean="0">
                <a:solidFill>
                  <a:prstClr val="black"/>
                </a:solidFill>
              </a:rPr>
              <a:pPr/>
              <a:t>8/6/17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BD-09EE-49DE-ABF2-0E0C836F4B5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93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ADD9-EA4B-4F83-9FF6-762170E89D1E}" type="datetimeFigureOut">
              <a:rPr lang="en-US" smtClean="0">
                <a:solidFill>
                  <a:prstClr val="white"/>
                </a:solidFill>
              </a:rPr>
              <a:pPr/>
              <a:t>8/6/17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BD-09EE-49DE-ABF2-0E0C836F4B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995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ADD9-EA4B-4F83-9FF6-762170E89D1E}" type="datetimeFigureOut">
              <a:rPr lang="en-US" smtClean="0">
                <a:solidFill>
                  <a:prstClr val="black"/>
                </a:solidFill>
              </a:rPr>
              <a:pPr/>
              <a:t>8/6/17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BD-09EE-49DE-ABF2-0E0C836F4B5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3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F7DADD9-EA4B-4F83-9FF6-762170E89D1E}" type="datetimeFigureOut">
              <a:rPr lang="en-US" smtClean="0">
                <a:solidFill>
                  <a:prstClr val="black"/>
                </a:solidFill>
              </a:rPr>
              <a:pPr/>
              <a:t>8/6/17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BD-09EE-49DE-ABF2-0E0C836F4B5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3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7DADD9-EA4B-4F83-9FF6-762170E89D1E}" type="datetimeFigureOut">
              <a:rPr lang="en-US" smtClean="0">
                <a:solidFill>
                  <a:prstClr val="white"/>
                </a:solidFill>
              </a:rPr>
              <a:pPr/>
              <a:t>8/6/17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1B61BD-09EE-49DE-ABF2-0E0C836F4B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33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fld id="{DF7DADD9-EA4B-4F83-9FF6-762170E89D1E}" type="datetimeFigureOut">
              <a:rPr lang="en-US" smtClean="0">
                <a:solidFill>
                  <a:prstClr val="black"/>
                </a:solidFill>
              </a:rPr>
              <a:pPr/>
              <a:t>8/6/17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fld id="{E11B61BD-09EE-49DE-ABF2-0E0C836F4B5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4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17" y="228604"/>
            <a:ext cx="8825948" cy="1616763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dkEdge">
              <a:bevelT w="25400" h="25400" prst="divot"/>
            </a:sp3d>
          </a:bodyPr>
          <a:lstStyle/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/>
              </a:rPr>
              <a:t>World Phosphorus Use Efficiency in Cereal Crops </a:t>
            </a:r>
            <a:endParaRPr lang="en-US" sz="4800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031" y="3156669"/>
            <a:ext cx="7772400" cy="207529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Jagman Dhillon,</a:t>
            </a:r>
          </a:p>
          <a:p>
            <a:pPr algn="ctr"/>
            <a:r>
              <a:rPr lang="en-US" sz="2200" b="1" dirty="0" err="1" smtClean="0">
                <a:solidFill>
                  <a:schemeClr val="tx1"/>
                </a:solidFill>
              </a:rPr>
              <a:t>Guilhereme</a:t>
            </a:r>
            <a:r>
              <a:rPr lang="en-US" sz="2200" b="1" dirty="0" smtClean="0">
                <a:solidFill>
                  <a:schemeClr val="tx1"/>
                </a:solidFill>
              </a:rPr>
              <a:t> Torres, Ethan Driver, </a:t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Bruno Figueiredo, and William Raun</a:t>
            </a:r>
            <a:endParaRPr lang="en-US" sz="2200" b="1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August </a:t>
            </a:r>
            <a:r>
              <a:rPr lang="en-US" sz="1800" dirty="0">
                <a:solidFill>
                  <a:schemeClr val="tx1"/>
                </a:solidFill>
              </a:rPr>
              <a:t>8</a:t>
            </a:r>
            <a:r>
              <a:rPr lang="en-US" sz="1800" dirty="0" smtClean="0">
                <a:solidFill>
                  <a:schemeClr val="tx1"/>
                </a:solidFill>
              </a:rPr>
              <a:t>, 2017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15</a:t>
            </a:r>
            <a:r>
              <a:rPr lang="en-US" sz="1800" baseline="30000" dirty="0" smtClean="0">
                <a:solidFill>
                  <a:schemeClr val="tx1"/>
                </a:solidFill>
              </a:rPr>
              <a:t>th</a:t>
            </a:r>
            <a:r>
              <a:rPr lang="en-US" sz="1800" dirty="0" smtClean="0">
                <a:solidFill>
                  <a:schemeClr val="tx1"/>
                </a:solidFill>
              </a:rPr>
              <a:t> Annual NUE Conference, LSU.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350" y="5057775"/>
            <a:ext cx="2232494" cy="1842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7826" y="5832600"/>
            <a:ext cx="7156174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Dhillon, J., G. Torres, E. Driver, B. </a:t>
            </a:r>
            <a:r>
              <a:rPr lang="en-US" dirty="0" err="1">
                <a:solidFill>
                  <a:schemeClr val="bg1"/>
                </a:solidFill>
              </a:rPr>
              <a:t>Figueiredo</a:t>
            </a:r>
            <a:r>
              <a:rPr lang="en-US" dirty="0">
                <a:solidFill>
                  <a:schemeClr val="bg1"/>
                </a:solidFill>
              </a:rPr>
              <a:t>, and W. R. Raun. 2017. World Phosphorus Use Efficiency in Cereal Crops. </a:t>
            </a:r>
            <a:r>
              <a:rPr lang="en-US" dirty="0" err="1">
                <a:solidFill>
                  <a:schemeClr val="bg1"/>
                </a:solidFill>
              </a:rPr>
              <a:t>Agron</a:t>
            </a:r>
            <a:r>
              <a:rPr lang="en-US" dirty="0">
                <a:solidFill>
                  <a:schemeClr val="bg1"/>
                </a:solidFill>
              </a:rPr>
              <a:t>. J. 109:1670-1677. </a:t>
            </a:r>
            <a:r>
              <a:rPr lang="en-US" dirty="0" smtClean="0">
                <a:solidFill>
                  <a:schemeClr val="bg1"/>
                </a:solidFill>
              </a:rPr>
              <a:t>doi:10.2134/agronj2016.08.0483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98450"/>
            <a:ext cx="8229600" cy="10273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062296"/>
                  </p:ext>
                </p:extLst>
              </p:nvPr>
            </p:nvGraphicFramePr>
            <p:xfrm>
              <a:off x="81791" y="382346"/>
              <a:ext cx="8961119" cy="64465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08498">
                      <a:extLst>
                        <a:ext uri="{9D8B030D-6E8A-4147-A177-3AD203B41FA5}">
                          <a16:colId xmlns:a16="http://schemas.microsoft.com/office/drawing/2014/main" xmlns="" val="2234463934"/>
                        </a:ext>
                      </a:extLst>
                    </a:gridCol>
                    <a:gridCol w="1851270">
                      <a:extLst>
                        <a:ext uri="{9D8B030D-6E8A-4147-A177-3AD203B41FA5}">
                          <a16:colId xmlns:a16="http://schemas.microsoft.com/office/drawing/2014/main" xmlns="" val="2473496501"/>
                        </a:ext>
                      </a:extLst>
                    </a:gridCol>
                    <a:gridCol w="970791">
                      <a:extLst>
                        <a:ext uri="{9D8B030D-6E8A-4147-A177-3AD203B41FA5}">
                          <a16:colId xmlns:a16="http://schemas.microsoft.com/office/drawing/2014/main" xmlns="" val="3140085552"/>
                        </a:ext>
                      </a:extLst>
                    </a:gridCol>
                    <a:gridCol w="1164731">
                      <a:extLst>
                        <a:ext uri="{9D8B030D-6E8A-4147-A177-3AD203B41FA5}">
                          <a16:colId xmlns:a16="http://schemas.microsoft.com/office/drawing/2014/main" xmlns="" val="2944350248"/>
                        </a:ext>
                      </a:extLst>
                    </a:gridCol>
                    <a:gridCol w="900698">
                      <a:extLst>
                        <a:ext uri="{9D8B030D-6E8A-4147-A177-3AD203B41FA5}">
                          <a16:colId xmlns:a16="http://schemas.microsoft.com/office/drawing/2014/main" xmlns="" val="748602995"/>
                        </a:ext>
                      </a:extLst>
                    </a:gridCol>
                    <a:gridCol w="1005846">
                      <a:extLst>
                        <a:ext uri="{9D8B030D-6E8A-4147-A177-3AD203B41FA5}">
                          <a16:colId xmlns:a16="http://schemas.microsoft.com/office/drawing/2014/main" xmlns="" val="1329587136"/>
                        </a:ext>
                      </a:extLst>
                    </a:gridCol>
                    <a:gridCol w="970791">
                      <a:extLst>
                        <a:ext uri="{9D8B030D-6E8A-4147-A177-3AD203B41FA5}">
                          <a16:colId xmlns:a16="http://schemas.microsoft.com/office/drawing/2014/main" xmlns="" val="1934145758"/>
                        </a:ext>
                      </a:extLst>
                    </a:gridCol>
                    <a:gridCol w="788494">
                      <a:extLst>
                        <a:ext uri="{9D8B030D-6E8A-4147-A177-3AD203B41FA5}">
                          <a16:colId xmlns:a16="http://schemas.microsoft.com/office/drawing/2014/main" xmlns="" val="3083442079"/>
                        </a:ext>
                      </a:extLst>
                    </a:gridCol>
                  </a:tblGrid>
                  <a:tr h="160210">
                    <a:tc gridSpan="8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Table </a:t>
                          </a: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 </a:t>
                          </a: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World harvested area, consumption of P fertilizers for cereal production, P removed in the grain and estimated P use efficiency over </a:t>
                          </a: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 Years </a:t>
                          </a: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(FAO, 2016).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854149436"/>
                      </a:ext>
                    </a:extLst>
                  </a:tr>
                  <a:tr h="11395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Variables and Computation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Item and Unit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Standard Deviation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Minimum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Maximum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95% Confidence Limit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53471012"/>
                      </a:ext>
                    </a:extLst>
                  </a:tr>
                  <a:tr h="11395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27961553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Harvested Area  (ha)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1135410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Maize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131,807,059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17,959,100  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103,496,674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180,850,789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126,856,918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126,856,918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8365834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Rice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143,902,426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11,642,941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115,365,135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164,031,254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140,693,234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147,111,618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95538333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Wheat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220,887,531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8,182,868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204,209,450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239,165,634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218,632,053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223,143,009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49525785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Sorghum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45,187,643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3,460,867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34,338,196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52,178,397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44,233,710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46,141,576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1300475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Barley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66,519,003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10,845,236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47,339,191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83,694,982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63,529,686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69,508,320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7735799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Millet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38,258,934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4,065,742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27,781,542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45,640,447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37,138,277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39,379,592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628026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Oats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21,577,297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8,016,903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9,058,263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38,260,751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19,367,565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21,577,297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1595345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Rye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15,056,837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6,969,821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5,040,070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30,339,487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13,135,716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16,977,957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36214695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Triticale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1,348,249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1,525,507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4,331,787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927,767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1,768,731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4771726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 Cereal Crops </a:t>
                          </a: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‡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7,149,769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985,161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5,260,069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9,994,810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6,878,225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7,421,313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6789543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Cereal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691,694,749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73,654,146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551,888,590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848,488,338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671,393,152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699,886,332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51793281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3132059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World Harvested Area (ha)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1,132,341,088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90,870,356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967,561,970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1,309,775,232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1,107,294,116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1,157,388,060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75663120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81080648"/>
                      </a:ext>
                    </a:extLst>
                  </a:tr>
                  <a:tr h="2133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5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en-US" sz="65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65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5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US" sz="65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r>
                                  <a:rPr lang="en-US" sz="65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∗100</m:t>
                                </m:r>
                              </m:oMath>
                            </m:oMathPara>
                          </a14:m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World Area Under Cereal Production (%)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43618070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2680327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Fertilizer P Consumption (Mg)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5958458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World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12,811,779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3,296,571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4,770,182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17,288,945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11,903,131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13,720,426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47487205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 = C*D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Cereal Crops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7,826,122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2,672,006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2,720,869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11,199,989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7,217,306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8,296,905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10951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3051454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Production Quantity (Mg)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72525443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Maize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490,064,281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202,172,922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204,876,937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991,413,624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434,338,522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545,790,039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2322631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Rice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471,628,097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150,649,524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215,646,633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737,564,302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430,103,945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513,152,248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6095364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Wheat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485,877,275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136,863,478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222,357,231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711,142,394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448,153,028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523,601,521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4049022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Barley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141,782,972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25,512,623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72,411,104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178,074,020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134,750,822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148,815,122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3186969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Sorghum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59,435,219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7,410,164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40,931,625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77,567,348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57,392,724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61,477,713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00541960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Millet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28,042,024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2,835,556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23,307,950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34,814,105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27,260,447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28,823,600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2536148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Oats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37,857,976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10,563,958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19,724,920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54,506,300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34,946,188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40,769,763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9505185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Rye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26,014,042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7,054,518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11,959,182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38,193,583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24,069,576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27,958,508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25851185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Triticale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4,747,831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5,477,206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 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15,833,430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3,238,126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6,257,536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0444048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 Cereal Crops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15,797,794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1,657,520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12,825,332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18,752,739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15,340,925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16,254,663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44239530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Cereal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1,761,247,509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550,197,469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824,040,914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2,857,861,845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1,609,594,305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1,912,900,714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73727961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16673432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Grain P Uptake (Mg)</a:t>
                          </a:r>
                          <a:r>
                            <a:rPr lang="en-US" sz="650" u="none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§¶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5290477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Maize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1,519,199.27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626,736.06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635,118.50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3,073,382.23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1,346,449.42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1,691,949.12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9578519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Rice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1,367,721.48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436,883.62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625,375.24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2,138,936.48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1,247,301.44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1,488,141.52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7208482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Wheat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2,040,684.55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574,826.61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933,900.37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2,986,798.05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1,882,242.72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2,199,126.39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4271980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Barley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467,883.81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84,191.66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238,956.64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587,644.27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444,677.71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491,089.90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93085512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Sorghum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219,910.31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27,417.61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151,447.01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286,999.19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212,353.08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227,467.54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58994634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Millet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92,538.68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9,357.34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76,916.24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114,886.55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89,959.48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95,117.88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1401412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Oats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124,931.32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34,861.06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65,092.24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179,870.79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115,322.42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134,540.22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410779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Rye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98,853.36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26,807.17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45,444.89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145,135.62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91,464.39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106,242.33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49324582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Triticale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16,142.63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18,622.50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-  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53,833.66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11,009.63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21,275.62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4758632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 Cereal Crops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54,414.62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5,709.23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44,176.14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64,592.77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52,840.96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55,988.28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3640607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Cereal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6,002,280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1,845,413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2,816,427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9,632,080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5,493,621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6,510,939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5588173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3802101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Grain P Uptake from Soil (Mg) </a:t>
                          </a:r>
                          <a:r>
                            <a:rPr lang="en-US" sz="650" u="none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4,759,808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1,463,412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2,233,427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7,638,239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4,356,442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5,163,174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6226733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28254872"/>
                      </a:ext>
                    </a:extLst>
                  </a:tr>
                  <a:tr h="21336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5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𝑃𝑈</m:t>
                                </m:r>
                                <m:sSub>
                                  <m:sSubPr>
                                    <m:ctrlPr>
                                      <a:rPr lang="en-US" sz="65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5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65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65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65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5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num>
                                  <m:den>
                                    <m:r>
                                      <a:rPr lang="en-US" sz="65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  <m:r>
                                  <a:rPr lang="en-US" sz="65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∗100</m:t>
                                </m:r>
                              </m:oMath>
                            </m:oMathPara>
                          </a14:m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Balance Method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77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69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104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78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7513958"/>
                      </a:ext>
                    </a:extLst>
                  </a:tr>
                  <a:tr h="16184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65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𝑃𝑈</m:t>
                              </m:r>
                              <m:sSub>
                                <m:sSubPr>
                                  <m:ctrlPr>
                                    <a:rPr lang="en-US" sz="65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5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65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65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65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5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  <m:r>
                                    <a:rPr lang="en-US" sz="65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65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sz="65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den>
                              </m:f>
                              <m:r>
                                <a:rPr lang="en-US" sz="65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∗100</m:t>
                              </m:r>
                            </m:oMath>
                          </a14:m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Difference Method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14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18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702656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062296"/>
                  </p:ext>
                </p:extLst>
              </p:nvPr>
            </p:nvGraphicFramePr>
            <p:xfrm>
              <a:off x="81791" y="382346"/>
              <a:ext cx="8961119" cy="64465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0849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34463934"/>
                        </a:ext>
                      </a:extLst>
                    </a:gridCol>
                    <a:gridCol w="185127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473496501"/>
                        </a:ext>
                      </a:extLst>
                    </a:gridCol>
                    <a:gridCol w="9707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40085552"/>
                        </a:ext>
                      </a:extLst>
                    </a:gridCol>
                    <a:gridCol w="116473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944350248"/>
                        </a:ext>
                      </a:extLst>
                    </a:gridCol>
                    <a:gridCol w="90069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48602995"/>
                        </a:ext>
                      </a:extLst>
                    </a:gridCol>
                    <a:gridCol w="100584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29587136"/>
                        </a:ext>
                      </a:extLst>
                    </a:gridCol>
                    <a:gridCol w="9707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34145758"/>
                        </a:ext>
                      </a:extLst>
                    </a:gridCol>
                    <a:gridCol w="78849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83442079"/>
                        </a:ext>
                      </a:extLst>
                    </a:gridCol>
                  </a:tblGrid>
                  <a:tr h="160210">
                    <a:tc gridSpan="8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Table </a:t>
                          </a: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 </a:t>
                          </a: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World harvested area, consumption of P fertilizers for cereal production, P removed in the grain and estimated P use efficiency over </a:t>
                          </a: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 Years </a:t>
                          </a: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(FAO, 2016).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54149436"/>
                      </a:ext>
                    </a:extLst>
                  </a:tr>
                  <a:tr h="113955"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Variables and Computation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Item and Unit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Mean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Standard Deviation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Minimum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Maximum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95% Confidence Limit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53471012"/>
                      </a:ext>
                    </a:extLst>
                  </a:tr>
                  <a:tr h="11395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Lower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Upper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927961553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Harvested Area  (ha)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1135410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Maize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131,807,059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17,959,100  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103,496,674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180,850,789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126,856,918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126,856,918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8365834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Rice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143,902,426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11,642,941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115,365,135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164,031,254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140,693,234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147,111,618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95538333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Wheat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220,887,531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8,182,868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204,209,450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239,165,634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218,632,053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223,143,009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849525785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Sorghum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45,187,643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3,460,867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34,338,196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52,178,397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44,233,710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46,141,576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1300475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Barley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66,519,003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10,845,236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47,339,191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83,694,982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63,529,686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69,508,320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7735799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Millet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38,258,934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4,065,742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27,781,542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45,640,447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37,138,277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39,379,592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628026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Oats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21,577,297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8,016,903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9,058,263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38,260,751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19,367,565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21,577,297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1595345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Rye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15,056,837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6,969,821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5,040,070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30,339,487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13,135,716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16,977,957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36214695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Triticale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1,348,249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1,525,507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4,331,787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927,767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1,768,731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4771726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 Cereal Crops </a:t>
                          </a: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‡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7,149,769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985,161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5,260,069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9,994,810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6,878,225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7,421,313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76789543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Cereal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691,694,749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73,654,146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551,888,590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848,488,338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671,393,152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699,886,332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51793281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3132059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World Harvested Area (ha)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1,132,341,088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90,870,356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967,561,970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1,309,775,232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1,107,294,116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1,157,388,060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175663120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81080648"/>
                      </a:ext>
                    </a:extLst>
                  </a:tr>
                  <a:tr h="213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t="-988571" r="-584651" b="-19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World Area Under Cereal Production (%)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43618070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2680327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Fertilizer P Consumption (Mg)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5958458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World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12,811,779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3,296,571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4,770,182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17,288,945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11,903,131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 smtClean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13,720,426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47487205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 = C*D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Cereal Crops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7,826,122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2,672,006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2,720,869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11,199,989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7,217,306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8,296,905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10951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3051454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Production Quantity (Mg)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972525443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Maize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490,064,281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202,172,922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204,876,937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991,413,624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434,338,522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545,790,039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2322631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Rice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471,628,097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150,649,524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215,646,633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737,564,302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430,103,945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513,152,248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6095364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Wheat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485,877,275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136,863,478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222,357,231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711,142,394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448,153,028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523,601,521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4049022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Barley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141,782,972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25,512,623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72,411,104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178,074,020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134,750,822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148,815,122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3186969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Sorghum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59,435,219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7,410,164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40,931,625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77,567,348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57,392,724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61,477,713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00541960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Millet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28,042,024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2,835,556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23,307,950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34,814,105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27,260,447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28,823,600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2536148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Oats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37,857,976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10,563,958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19,724,920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54,506,300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34,946,188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40,769,763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9505185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Rye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26,014,042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7,054,518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11,959,182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38,193,583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24,069,576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27,958,508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525851185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Triticale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4,747,831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5,477,206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 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15,833,430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3,238,126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6,257,536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40444048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 Cereal Crops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15,797,794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1,657,520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12,825,332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18,752,739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15,340,925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16,254,663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4239530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Cereal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1,761,247,509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550,197,469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824,040,914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2,857,861,845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1,609,594,305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1,912,900,714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73727961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16673432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Grain P Uptake (Mg)</a:t>
                          </a:r>
                          <a:r>
                            <a:rPr lang="en-US" sz="650" u="none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§¶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5290477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Maize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1,519,199.27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626,736.06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635,118.50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3,073,382.23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1,346,449.42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1,691,949.12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9578519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Rice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1,367,721.48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436,883.62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625,375.24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2,138,936.48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1,247,301.44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1,488,141.52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72084828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Wheat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2,040,684.55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574,826.61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933,900.37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2,986,798.05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1,882,242.72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2,199,126.39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4271980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Barley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467,883.81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84,191.66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238,956.64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587,644.27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444,677.71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491,089.90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93085512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Sorghum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219,910.31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27,417.61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151,447.01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286,999.19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212,353.08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227,467.54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8994634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Millet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92,538.68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9,357.34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76,916.24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114,886.55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89,959.48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95,117.88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1401412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Oats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124,931.32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34,861.06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65,092.24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179,870.79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115,322.42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134,540.22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410779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Rye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98,853.36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26,807.17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45,444.89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145,135.62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91,464.39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106,242.33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49324582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Triticale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16,142.63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18,622.50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-  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53,833.66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11,009.63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21,275.62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4758632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 Cereal Crops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54,414.62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5,709.23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44,176.14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64,592.77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52,840.96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55,988.28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36406076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1717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Cereal 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6,002,280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1,845,413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2,816,427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9,632,080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5,493,621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6,510,939 </a:t>
                          </a: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5588173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38021017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Grain P Uptake from Soil (Mg) </a:t>
                          </a:r>
                          <a:r>
                            <a:rPr lang="en-US" sz="650" u="none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4,759,808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1,463,412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2,233,427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7,638,239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4,356,442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5,163,174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62267339"/>
                      </a:ext>
                    </a:extLst>
                  </a:tr>
                  <a:tr h="11395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i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65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28254872"/>
                      </a:ext>
                    </a:extLst>
                  </a:tr>
                  <a:tr h="213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t="-2851429" r="-584651" b="-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Balance Method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77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69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104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78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77513958"/>
                      </a:ext>
                    </a:extLst>
                  </a:tr>
                  <a:tr h="1618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t="-3825926" r="-584651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u="non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Difference Method</a:t>
                          </a:r>
                          <a:endParaRPr lang="en-US" sz="650" u="none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14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21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18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5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16 </a:t>
                          </a:r>
                        </a:p>
                      </a:txBody>
                      <a:tcPr marL="32122" marR="32122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7026569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Straight Connector 3"/>
          <p:cNvCxnSpPr/>
          <p:nvPr/>
        </p:nvCxnSpPr>
        <p:spPr>
          <a:xfrm>
            <a:off x="1371598" y="872833"/>
            <a:ext cx="897775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379910" y="2369124"/>
            <a:ext cx="1138845" cy="27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71596" y="2651756"/>
            <a:ext cx="16625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57744" y="6791440"/>
            <a:ext cx="897776" cy="4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88223" y="3374385"/>
            <a:ext cx="1072343" cy="61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24248" y="6616929"/>
            <a:ext cx="6373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24248" y="4854632"/>
            <a:ext cx="897775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07619" y="6345378"/>
            <a:ext cx="1280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15140" y="1978426"/>
            <a:ext cx="269495" cy="20585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6827" y="2216320"/>
            <a:ext cx="269495" cy="20585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453041" y="2479151"/>
            <a:ext cx="511234" cy="29215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94605" y="3024615"/>
            <a:ext cx="494609" cy="15198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421474" y="2920537"/>
            <a:ext cx="1188720" cy="27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15475" y="4477970"/>
            <a:ext cx="269495" cy="20585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7907" y="5962989"/>
            <a:ext cx="269495" cy="20585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5474" y="6181842"/>
            <a:ext cx="269495" cy="20585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359857" y="6483924"/>
            <a:ext cx="745735" cy="18992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8898" y="6679104"/>
            <a:ext cx="971386" cy="14992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6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742208"/>
              </p:ext>
            </p:extLst>
          </p:nvPr>
        </p:nvGraphicFramePr>
        <p:xfrm>
          <a:off x="783203" y="1382082"/>
          <a:ext cx="7673009" cy="495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908" y="0"/>
            <a:ext cx="8229600" cy="1143000"/>
          </a:xfrm>
        </p:spPr>
        <p:txBody>
          <a:bodyPr/>
          <a:lstStyle/>
          <a:p>
            <a:r>
              <a:rPr lang="en-US" sz="3200" dirty="0"/>
              <a:t>Fertilizer Consumption</a:t>
            </a:r>
            <a:br>
              <a:rPr lang="en-US" sz="3200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070668"/>
              </p:ext>
            </p:extLst>
          </p:nvPr>
        </p:nvGraphicFramePr>
        <p:xfrm>
          <a:off x="457200" y="139238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Phosphorus use efficiency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10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04299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Phosphorus use efficiency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36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It was estimated that cereal production accounts for 61% of the total harvested cropland. </a:t>
            </a:r>
          </a:p>
          <a:p>
            <a:r>
              <a:rPr lang="en-US" sz="2400" dirty="0"/>
              <a:t>Cereal grain yields increased 3x from 1961 to 2013. </a:t>
            </a:r>
          </a:p>
          <a:p>
            <a:r>
              <a:rPr lang="en-US" sz="2400" dirty="0"/>
              <a:t>P fertilizer consumption increased by 3.5x since 1961. </a:t>
            </a:r>
            <a:r>
              <a:rPr lang="en-US" sz="2400" dirty="0" smtClean="0"/>
              <a:t>(is more being applied than is removed?)</a:t>
            </a:r>
            <a:endParaRPr lang="en-US" sz="2400" dirty="0"/>
          </a:p>
          <a:p>
            <a:r>
              <a:rPr lang="en-US" sz="2400" dirty="0"/>
              <a:t>P use efficiency estimated using the balance method was 77%. </a:t>
            </a:r>
          </a:p>
          <a:p>
            <a:r>
              <a:rPr lang="en-US" sz="2400" dirty="0"/>
              <a:t>Using the difference method, PUE for cereal production in the world was estimated to be 16%.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Conclusions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171450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Technologies: </a:t>
            </a:r>
            <a:r>
              <a:rPr lang="en-US" sz="2400" dirty="0"/>
              <a:t>no-till cropping, reduced tillage, crop rotation, terracing, cover crops and wind-breaks can help </a:t>
            </a:r>
            <a:r>
              <a:rPr lang="en-US" sz="2400" dirty="0" smtClean="0"/>
              <a:t>to reduce water </a:t>
            </a:r>
            <a:r>
              <a:rPr lang="en-US" sz="2400" dirty="0"/>
              <a:t>and wind erosion which are significant factors that contribute to low world PUE</a:t>
            </a:r>
            <a:r>
              <a:rPr lang="en-US" sz="2400" dirty="0" smtClean="0"/>
              <a:t>.</a:t>
            </a:r>
            <a:endParaRPr lang="en-US" sz="2400" dirty="0"/>
          </a:p>
          <a:p>
            <a:pPr marL="82296" indent="0">
              <a:buNone/>
            </a:pPr>
            <a:r>
              <a:rPr lang="en-US" sz="1200" dirty="0" smtClean="0"/>
              <a:t>						</a:t>
            </a:r>
            <a:endParaRPr lang="en-US" sz="1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STRATEGIES TO IMPROVE </a:t>
            </a:r>
            <a:r>
              <a:rPr lang="en-US" sz="3200" dirty="0" smtClean="0"/>
              <a:t>PUE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717561"/>
              </p:ext>
            </p:extLst>
          </p:nvPr>
        </p:nvGraphicFramePr>
        <p:xfrm>
          <a:off x="0" y="2292837"/>
          <a:ext cx="9144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909">
                  <a:extLst>
                    <a:ext uri="{9D8B030D-6E8A-4147-A177-3AD203B41FA5}">
                      <a16:colId xmlns:a16="http://schemas.microsoft.com/office/drawing/2014/main" xmlns="" val="1264192813"/>
                    </a:ext>
                  </a:extLst>
                </a:gridCol>
                <a:gridCol w="3364940">
                  <a:extLst>
                    <a:ext uri="{9D8B030D-6E8A-4147-A177-3AD203B41FA5}">
                      <a16:colId xmlns:a16="http://schemas.microsoft.com/office/drawing/2014/main" xmlns="" val="420865620"/>
                    </a:ext>
                  </a:extLst>
                </a:gridCol>
                <a:gridCol w="1300777">
                  <a:extLst>
                    <a:ext uri="{9D8B030D-6E8A-4147-A177-3AD203B41FA5}">
                      <a16:colId xmlns:a16="http://schemas.microsoft.com/office/drawing/2014/main" xmlns="" val="4147056259"/>
                    </a:ext>
                  </a:extLst>
                </a:gridCol>
                <a:gridCol w="1495120">
                  <a:extLst>
                    <a:ext uri="{9D8B030D-6E8A-4147-A177-3AD203B41FA5}">
                      <a16:colId xmlns:a16="http://schemas.microsoft.com/office/drawing/2014/main" xmlns="" val="1076839317"/>
                    </a:ext>
                  </a:extLst>
                </a:gridCol>
                <a:gridCol w="1063254">
                  <a:extLst>
                    <a:ext uri="{9D8B030D-6E8A-4147-A177-3AD203B41FA5}">
                      <a16:colId xmlns:a16="http://schemas.microsoft.com/office/drawing/2014/main" xmlns="" val="2594685192"/>
                    </a:ext>
                  </a:extLst>
                </a:gridCol>
              </a:tblGrid>
              <a:tr h="35774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and soil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Management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kg P/ha/yr.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2631273"/>
                  </a:ext>
                </a:extLst>
              </a:tr>
              <a:tr h="6260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Dissolved </a:t>
                      </a:r>
                    </a:p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Particulate</a:t>
                      </a:r>
                    </a:p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6540602"/>
                  </a:ext>
                </a:extLst>
              </a:tr>
              <a:tr h="626061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El Reno, OK, Paleustolls, 3% slope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Wheat with conventional plow and 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3100340"/>
                  </a:ext>
                </a:extLst>
              </a:tr>
              <a:tr h="357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Wheat with No till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105246"/>
                  </a:ext>
                </a:extLst>
              </a:tr>
              <a:tr h="357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Native grass heavily grazed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6070449"/>
                  </a:ext>
                </a:extLst>
              </a:tr>
              <a:tr h="626061">
                <a:tc rowSpan="3">
                  <a:txBody>
                    <a:bodyPr/>
                    <a:lstStyle/>
                    <a:p>
                      <a:r>
                        <a:rPr lang="en-US" dirty="0" err="1" smtClean="0"/>
                        <a:t>Woodward,OK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Ustochrepts</a:t>
                      </a:r>
                      <a:r>
                        <a:rPr lang="en-US" baseline="0" dirty="0" smtClean="0"/>
                        <a:t>, 8% slope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Wheat with conventional plow and disk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52907831"/>
                  </a:ext>
                </a:extLst>
              </a:tr>
              <a:tr h="357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Wheat with No till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4062037"/>
                  </a:ext>
                </a:extLst>
              </a:tr>
              <a:tr h="357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Native grass heavily grazed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03902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4311" y="6157820"/>
            <a:ext cx="3124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from </a:t>
            </a:r>
            <a:r>
              <a:rPr lang="en-US" sz="1600" dirty="0" smtClean="0"/>
              <a:t>Smith </a:t>
            </a:r>
            <a:r>
              <a:rPr lang="en-US" sz="1600" dirty="0"/>
              <a:t>et al. (1991)</a:t>
            </a:r>
          </a:p>
        </p:txBody>
      </p:sp>
      <p:sp>
        <p:nvSpPr>
          <p:cNvPr id="9" name="Oval 8"/>
          <p:cNvSpPr/>
          <p:nvPr/>
        </p:nvSpPr>
        <p:spPr>
          <a:xfrm>
            <a:off x="8271164" y="3381893"/>
            <a:ext cx="665018" cy="4655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8271164" y="3944902"/>
            <a:ext cx="665018" cy="3260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71164" y="4700109"/>
            <a:ext cx="665018" cy="4655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71164" y="5281565"/>
            <a:ext cx="665018" cy="39039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95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61341"/>
            <a:ext cx="8229600" cy="4525963"/>
          </a:xfrm>
        </p:spPr>
        <p:txBody>
          <a:bodyPr/>
          <a:lstStyle/>
          <a:p>
            <a:r>
              <a:rPr lang="en-US" sz="2400" dirty="0"/>
              <a:t>Adjusting soil pH and base saturation to reduce the amount of P that is bound by Al and Fe, reducing the effects of Al toxicity to plants, which can inhibit uptake, and use of P by the plant</a:t>
            </a:r>
          </a:p>
          <a:p>
            <a:endParaRPr lang="en-US" dirty="0"/>
          </a:p>
        </p:txBody>
      </p:sp>
      <p:pic>
        <p:nvPicPr>
          <p:cNvPr id="1026" name="Picture 2" descr="Image result for Phosphorus and 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56" y="2767502"/>
            <a:ext cx="5626100" cy="30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Fertilization method, source, rate, time of application and the interaction between these variables can be managed to achieve better PUE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Precision </a:t>
            </a:r>
            <a:r>
              <a:rPr lang="en-US" sz="2400" dirty="0"/>
              <a:t>agriculture technologies such as geographic information systems (GIS), remote sensing and variable rate application can </a:t>
            </a:r>
            <a:r>
              <a:rPr lang="en-US" sz="2400" dirty="0" smtClean="0"/>
              <a:t>provide </a:t>
            </a:r>
            <a:r>
              <a:rPr lang="en-US" sz="2400" dirty="0"/>
              <a:t>more efficient use of </a:t>
            </a:r>
            <a:r>
              <a:rPr lang="en-US" sz="2400" dirty="0" smtClean="0"/>
              <a:t>P fertilizer.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590" y="2705833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3200" dirty="0" smtClean="0"/>
              <a:t>Questions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6550"/>
            <a:ext cx="8229600" cy="4790746"/>
          </a:xfrm>
        </p:spPr>
        <p:txBody>
          <a:bodyPr/>
          <a:lstStyle/>
          <a:p>
            <a:r>
              <a:rPr lang="en-US" sz="2400" dirty="0"/>
              <a:t>Phosphorus is </a:t>
            </a:r>
            <a:r>
              <a:rPr lang="en-US" sz="2400" dirty="0" smtClean="0"/>
              <a:t>the second </a:t>
            </a:r>
            <a:r>
              <a:rPr lang="en-US" sz="2400" dirty="0"/>
              <a:t>most limiting nutrient in crop </a:t>
            </a:r>
            <a:r>
              <a:rPr lang="en-US" sz="2400" dirty="0" smtClean="0"/>
              <a:t>production</a:t>
            </a:r>
          </a:p>
          <a:p>
            <a:endParaRPr lang="en-US" sz="2400" dirty="0"/>
          </a:p>
          <a:p>
            <a:r>
              <a:rPr lang="en-US" sz="2400" dirty="0" smtClean="0"/>
              <a:t>Essential component of 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denosine triphosphate (ATP), energy currency that drives most biochemical processes</a:t>
            </a:r>
          </a:p>
          <a:p>
            <a:pPr lvl="1"/>
            <a:r>
              <a:rPr lang="en-US" sz="2400" dirty="0" smtClean="0"/>
              <a:t>Deoxyribonucleic acid (DNA), seat of genetic inheritance</a:t>
            </a:r>
          </a:p>
          <a:p>
            <a:pPr lvl="1"/>
            <a:r>
              <a:rPr lang="en-US" sz="2400" dirty="0" smtClean="0"/>
              <a:t>Ribonucleic acid (RNA), direct protein synthesis in both plants and animals </a:t>
            </a:r>
          </a:p>
          <a:p>
            <a:pPr lvl="1"/>
            <a:r>
              <a:rPr lang="en-US" sz="2400" dirty="0" smtClean="0"/>
              <a:t>Phospholipids, critical role in cellular membrane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04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788" y="575988"/>
            <a:ext cx="8229600" cy="5140603"/>
          </a:xfrm>
        </p:spPr>
        <p:txBody>
          <a:bodyPr/>
          <a:lstStyle/>
          <a:p>
            <a:r>
              <a:rPr lang="en-US" sz="2400" dirty="0" smtClean="0"/>
              <a:t>Nearly 67% of land designated for crop production is P deficient </a:t>
            </a:r>
            <a:r>
              <a:rPr lang="en-US" sz="1600" dirty="0" smtClean="0"/>
              <a:t>(</a:t>
            </a:r>
            <a:r>
              <a:rPr lang="en-US" sz="1600" dirty="0" err="1" smtClean="0"/>
              <a:t>Batjes</a:t>
            </a:r>
            <a:r>
              <a:rPr lang="en-US" sz="1600" dirty="0" smtClean="0"/>
              <a:t> 1997)</a:t>
            </a:r>
          </a:p>
          <a:p>
            <a:r>
              <a:rPr lang="en-US" sz="2400" dirty="0"/>
              <a:t>Soil orders with potential P deficiency account </a:t>
            </a:r>
            <a:r>
              <a:rPr lang="en-US" sz="2400" dirty="0" smtClean="0"/>
              <a:t>for </a:t>
            </a:r>
            <a:r>
              <a:rPr lang="en-US" sz="2400" dirty="0"/>
              <a:t>51% of the world soils </a:t>
            </a:r>
            <a:r>
              <a:rPr lang="en-US" sz="1600" dirty="0"/>
              <a:t>(Brady and Weil, 2008)</a:t>
            </a:r>
            <a:r>
              <a:rPr lang="en-US" sz="2400" dirty="0"/>
              <a:t> </a:t>
            </a:r>
          </a:p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86" y="2216091"/>
            <a:ext cx="7730403" cy="3901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0581" y="6118018"/>
            <a:ext cx="3371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from </a:t>
            </a:r>
            <a:r>
              <a:rPr lang="en-US" sz="1600" dirty="0" err="1" smtClean="0"/>
              <a:t>Baligar</a:t>
            </a:r>
            <a:r>
              <a:rPr lang="en-US" sz="1600" dirty="0" smtClean="0"/>
              <a:t> et al.(2001)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17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318" y="4637"/>
            <a:ext cx="8229600" cy="6652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Soil P Cycle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291765" y="808379"/>
            <a:ext cx="2846567" cy="81103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Plant Uptake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1497" y="4995800"/>
            <a:ext cx="2846567" cy="81103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Form 2 – Inorganic</a:t>
            </a:r>
          </a:p>
          <a:p>
            <a:pPr algn="ctr"/>
            <a:r>
              <a:rPr lang="en-US" dirty="0" smtClean="0"/>
              <a:t>Mineral compounds</a:t>
            </a:r>
          </a:p>
          <a:p>
            <a:pPr algn="ctr"/>
            <a:r>
              <a:rPr lang="en-US" dirty="0" smtClean="0"/>
              <a:t>40-60%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590" y="4997020"/>
            <a:ext cx="2846567" cy="81103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Form 1 – Organic</a:t>
            </a:r>
          </a:p>
          <a:p>
            <a:pPr algn="ctr"/>
            <a:r>
              <a:rPr lang="en-US" dirty="0" smtClean="0"/>
              <a:t>Organic matter</a:t>
            </a:r>
          </a:p>
          <a:p>
            <a:pPr algn="ctr"/>
            <a:r>
              <a:rPr lang="en-US" dirty="0" smtClean="0"/>
              <a:t>40-60%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90708" y="2509530"/>
            <a:ext cx="3737114" cy="1603052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Form 3 – Soluble</a:t>
            </a:r>
          </a:p>
          <a:p>
            <a:pPr algn="ctr"/>
            <a:r>
              <a:rPr lang="en-US" dirty="0" smtClean="0"/>
              <a:t>Soil Solution</a:t>
            </a:r>
          </a:p>
          <a:p>
            <a:pPr algn="ctr"/>
            <a:r>
              <a:rPr lang="en-US" dirty="0" smtClean="0"/>
              <a:t>&lt; 1%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850289" y="1716441"/>
            <a:ext cx="7950" cy="708302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0827" y="2008031"/>
            <a:ext cx="179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Root uptake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136481" y="2504916"/>
            <a:ext cx="200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Residue return to the soil</a:t>
            </a:r>
            <a:endParaRPr lang="en-US" sz="1400" dirty="0"/>
          </a:p>
        </p:txBody>
      </p:sp>
      <p:sp>
        <p:nvSpPr>
          <p:cNvPr id="17" name="Freeform 16"/>
          <p:cNvSpPr/>
          <p:nvPr/>
        </p:nvSpPr>
        <p:spPr>
          <a:xfrm>
            <a:off x="2353281" y="3860332"/>
            <a:ext cx="761078" cy="943553"/>
          </a:xfrm>
          <a:custGeom>
            <a:avLst/>
            <a:gdLst>
              <a:gd name="connsiteX0" fmla="*/ 28867 w 712679"/>
              <a:gd name="connsiteY0" fmla="*/ 693096 h 693096"/>
              <a:gd name="connsiteX1" fmla="*/ 28867 w 712679"/>
              <a:gd name="connsiteY1" fmla="*/ 693096 h 693096"/>
              <a:gd name="connsiteX2" fmla="*/ 5013 w 712679"/>
              <a:gd name="connsiteY2" fmla="*/ 613583 h 693096"/>
              <a:gd name="connsiteX3" fmla="*/ 28867 w 712679"/>
              <a:gd name="connsiteY3" fmla="*/ 414800 h 693096"/>
              <a:gd name="connsiteX4" fmla="*/ 60672 w 712679"/>
              <a:gd name="connsiteY4" fmla="*/ 367092 h 693096"/>
              <a:gd name="connsiteX5" fmla="*/ 84526 w 712679"/>
              <a:gd name="connsiteY5" fmla="*/ 351190 h 693096"/>
              <a:gd name="connsiteX6" fmla="*/ 124282 w 712679"/>
              <a:gd name="connsiteY6" fmla="*/ 303482 h 693096"/>
              <a:gd name="connsiteX7" fmla="*/ 148136 w 712679"/>
              <a:gd name="connsiteY7" fmla="*/ 271677 h 693096"/>
              <a:gd name="connsiteX8" fmla="*/ 195844 w 712679"/>
              <a:gd name="connsiteY8" fmla="*/ 223969 h 693096"/>
              <a:gd name="connsiteX9" fmla="*/ 219698 w 712679"/>
              <a:gd name="connsiteY9" fmla="*/ 200115 h 693096"/>
              <a:gd name="connsiteX10" fmla="*/ 291260 w 712679"/>
              <a:gd name="connsiteY10" fmla="*/ 160358 h 693096"/>
              <a:gd name="connsiteX11" fmla="*/ 362821 w 712679"/>
              <a:gd name="connsiteY11" fmla="*/ 104699 h 693096"/>
              <a:gd name="connsiteX12" fmla="*/ 410529 w 712679"/>
              <a:gd name="connsiteY12" fmla="*/ 88797 h 693096"/>
              <a:gd name="connsiteX13" fmla="*/ 458237 w 712679"/>
              <a:gd name="connsiteY13" fmla="*/ 64943 h 693096"/>
              <a:gd name="connsiteX14" fmla="*/ 482091 w 712679"/>
              <a:gd name="connsiteY14" fmla="*/ 49040 h 693096"/>
              <a:gd name="connsiteX15" fmla="*/ 505945 w 712679"/>
              <a:gd name="connsiteY15" fmla="*/ 41089 h 693096"/>
              <a:gd name="connsiteX16" fmla="*/ 569555 w 712679"/>
              <a:gd name="connsiteY16" fmla="*/ 25186 h 693096"/>
              <a:gd name="connsiteX17" fmla="*/ 601361 w 712679"/>
              <a:gd name="connsiteY17" fmla="*/ 17235 h 693096"/>
              <a:gd name="connsiteX18" fmla="*/ 649068 w 712679"/>
              <a:gd name="connsiteY18" fmla="*/ 1332 h 693096"/>
              <a:gd name="connsiteX19" fmla="*/ 712679 w 712679"/>
              <a:gd name="connsiteY19" fmla="*/ 1332 h 6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2679" h="693096">
                <a:moveTo>
                  <a:pt x="28867" y="693096"/>
                </a:moveTo>
                <a:lnTo>
                  <a:pt x="28867" y="693096"/>
                </a:lnTo>
                <a:cubicBezTo>
                  <a:pt x="20916" y="666592"/>
                  <a:pt x="6795" y="641197"/>
                  <a:pt x="5013" y="613583"/>
                </a:cubicBezTo>
                <a:cubicBezTo>
                  <a:pt x="-851" y="522691"/>
                  <a:pt x="-8898" y="477741"/>
                  <a:pt x="28867" y="414800"/>
                </a:cubicBezTo>
                <a:cubicBezTo>
                  <a:pt x="38700" y="398411"/>
                  <a:pt x="44769" y="377693"/>
                  <a:pt x="60672" y="367092"/>
                </a:cubicBezTo>
                <a:lnTo>
                  <a:pt x="84526" y="351190"/>
                </a:lnTo>
                <a:cubicBezTo>
                  <a:pt x="118640" y="282958"/>
                  <a:pt x="79328" y="348435"/>
                  <a:pt x="124282" y="303482"/>
                </a:cubicBezTo>
                <a:cubicBezTo>
                  <a:pt x="133653" y="294111"/>
                  <a:pt x="139271" y="281527"/>
                  <a:pt x="148136" y="271677"/>
                </a:cubicBezTo>
                <a:cubicBezTo>
                  <a:pt x="163181" y="254961"/>
                  <a:pt x="179941" y="239872"/>
                  <a:pt x="195844" y="223969"/>
                </a:cubicBezTo>
                <a:cubicBezTo>
                  <a:pt x="203795" y="216018"/>
                  <a:pt x="209640" y="205144"/>
                  <a:pt x="219698" y="200115"/>
                </a:cubicBezTo>
                <a:cubicBezTo>
                  <a:pt x="240004" y="189962"/>
                  <a:pt x="271935" y="176462"/>
                  <a:pt x="291260" y="160358"/>
                </a:cubicBezTo>
                <a:cubicBezTo>
                  <a:pt x="318701" y="137491"/>
                  <a:pt x="322631" y="118095"/>
                  <a:pt x="362821" y="104699"/>
                </a:cubicBezTo>
                <a:lnTo>
                  <a:pt x="410529" y="88797"/>
                </a:lnTo>
                <a:cubicBezTo>
                  <a:pt x="478892" y="43221"/>
                  <a:pt x="392397" y="97863"/>
                  <a:pt x="458237" y="64943"/>
                </a:cubicBezTo>
                <a:cubicBezTo>
                  <a:pt x="466784" y="60669"/>
                  <a:pt x="473544" y="53314"/>
                  <a:pt x="482091" y="49040"/>
                </a:cubicBezTo>
                <a:cubicBezTo>
                  <a:pt x="489588" y="45292"/>
                  <a:pt x="497859" y="43294"/>
                  <a:pt x="505945" y="41089"/>
                </a:cubicBezTo>
                <a:cubicBezTo>
                  <a:pt x="527031" y="35338"/>
                  <a:pt x="548352" y="30487"/>
                  <a:pt x="569555" y="25186"/>
                </a:cubicBezTo>
                <a:cubicBezTo>
                  <a:pt x="580157" y="22536"/>
                  <a:pt x="590994" y="20691"/>
                  <a:pt x="601361" y="17235"/>
                </a:cubicBezTo>
                <a:cubicBezTo>
                  <a:pt x="617263" y="11934"/>
                  <a:pt x="632474" y="3703"/>
                  <a:pt x="649068" y="1332"/>
                </a:cubicBezTo>
                <a:cubicBezTo>
                  <a:pt x="670059" y="-1667"/>
                  <a:pt x="691475" y="1332"/>
                  <a:pt x="712679" y="1332"/>
                </a:cubicBezTo>
              </a:path>
            </a:pathLst>
          </a:custGeom>
          <a:noFill/>
          <a:ln w="2540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0344030">
            <a:off x="2925812" y="4137566"/>
            <a:ext cx="703554" cy="882610"/>
          </a:xfrm>
          <a:custGeom>
            <a:avLst/>
            <a:gdLst>
              <a:gd name="connsiteX0" fmla="*/ 28867 w 712679"/>
              <a:gd name="connsiteY0" fmla="*/ 693096 h 693096"/>
              <a:gd name="connsiteX1" fmla="*/ 28867 w 712679"/>
              <a:gd name="connsiteY1" fmla="*/ 693096 h 693096"/>
              <a:gd name="connsiteX2" fmla="*/ 5013 w 712679"/>
              <a:gd name="connsiteY2" fmla="*/ 613583 h 693096"/>
              <a:gd name="connsiteX3" fmla="*/ 28867 w 712679"/>
              <a:gd name="connsiteY3" fmla="*/ 414800 h 693096"/>
              <a:gd name="connsiteX4" fmla="*/ 60672 w 712679"/>
              <a:gd name="connsiteY4" fmla="*/ 367092 h 693096"/>
              <a:gd name="connsiteX5" fmla="*/ 84526 w 712679"/>
              <a:gd name="connsiteY5" fmla="*/ 351190 h 693096"/>
              <a:gd name="connsiteX6" fmla="*/ 124282 w 712679"/>
              <a:gd name="connsiteY6" fmla="*/ 303482 h 693096"/>
              <a:gd name="connsiteX7" fmla="*/ 148136 w 712679"/>
              <a:gd name="connsiteY7" fmla="*/ 271677 h 693096"/>
              <a:gd name="connsiteX8" fmla="*/ 195844 w 712679"/>
              <a:gd name="connsiteY8" fmla="*/ 223969 h 693096"/>
              <a:gd name="connsiteX9" fmla="*/ 219698 w 712679"/>
              <a:gd name="connsiteY9" fmla="*/ 200115 h 693096"/>
              <a:gd name="connsiteX10" fmla="*/ 291260 w 712679"/>
              <a:gd name="connsiteY10" fmla="*/ 160358 h 693096"/>
              <a:gd name="connsiteX11" fmla="*/ 362821 w 712679"/>
              <a:gd name="connsiteY11" fmla="*/ 104699 h 693096"/>
              <a:gd name="connsiteX12" fmla="*/ 410529 w 712679"/>
              <a:gd name="connsiteY12" fmla="*/ 88797 h 693096"/>
              <a:gd name="connsiteX13" fmla="*/ 458237 w 712679"/>
              <a:gd name="connsiteY13" fmla="*/ 64943 h 693096"/>
              <a:gd name="connsiteX14" fmla="*/ 482091 w 712679"/>
              <a:gd name="connsiteY14" fmla="*/ 49040 h 693096"/>
              <a:gd name="connsiteX15" fmla="*/ 505945 w 712679"/>
              <a:gd name="connsiteY15" fmla="*/ 41089 h 693096"/>
              <a:gd name="connsiteX16" fmla="*/ 569555 w 712679"/>
              <a:gd name="connsiteY16" fmla="*/ 25186 h 693096"/>
              <a:gd name="connsiteX17" fmla="*/ 601361 w 712679"/>
              <a:gd name="connsiteY17" fmla="*/ 17235 h 693096"/>
              <a:gd name="connsiteX18" fmla="*/ 649068 w 712679"/>
              <a:gd name="connsiteY18" fmla="*/ 1332 h 693096"/>
              <a:gd name="connsiteX19" fmla="*/ 712679 w 712679"/>
              <a:gd name="connsiteY19" fmla="*/ 1332 h 6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2679" h="693096">
                <a:moveTo>
                  <a:pt x="28867" y="693096"/>
                </a:moveTo>
                <a:lnTo>
                  <a:pt x="28867" y="693096"/>
                </a:lnTo>
                <a:cubicBezTo>
                  <a:pt x="20916" y="666592"/>
                  <a:pt x="6795" y="641197"/>
                  <a:pt x="5013" y="613583"/>
                </a:cubicBezTo>
                <a:cubicBezTo>
                  <a:pt x="-851" y="522691"/>
                  <a:pt x="-8898" y="477741"/>
                  <a:pt x="28867" y="414800"/>
                </a:cubicBezTo>
                <a:cubicBezTo>
                  <a:pt x="38700" y="398411"/>
                  <a:pt x="44769" y="377693"/>
                  <a:pt x="60672" y="367092"/>
                </a:cubicBezTo>
                <a:lnTo>
                  <a:pt x="84526" y="351190"/>
                </a:lnTo>
                <a:cubicBezTo>
                  <a:pt x="118640" y="282958"/>
                  <a:pt x="79328" y="348435"/>
                  <a:pt x="124282" y="303482"/>
                </a:cubicBezTo>
                <a:cubicBezTo>
                  <a:pt x="133653" y="294111"/>
                  <a:pt x="139271" y="281527"/>
                  <a:pt x="148136" y="271677"/>
                </a:cubicBezTo>
                <a:cubicBezTo>
                  <a:pt x="163181" y="254961"/>
                  <a:pt x="179941" y="239872"/>
                  <a:pt x="195844" y="223969"/>
                </a:cubicBezTo>
                <a:cubicBezTo>
                  <a:pt x="203795" y="216018"/>
                  <a:pt x="209640" y="205144"/>
                  <a:pt x="219698" y="200115"/>
                </a:cubicBezTo>
                <a:cubicBezTo>
                  <a:pt x="240004" y="189962"/>
                  <a:pt x="271935" y="176462"/>
                  <a:pt x="291260" y="160358"/>
                </a:cubicBezTo>
                <a:cubicBezTo>
                  <a:pt x="318701" y="137491"/>
                  <a:pt x="322631" y="118095"/>
                  <a:pt x="362821" y="104699"/>
                </a:cubicBezTo>
                <a:lnTo>
                  <a:pt x="410529" y="88797"/>
                </a:lnTo>
                <a:cubicBezTo>
                  <a:pt x="478892" y="43221"/>
                  <a:pt x="392397" y="97863"/>
                  <a:pt x="458237" y="64943"/>
                </a:cubicBezTo>
                <a:cubicBezTo>
                  <a:pt x="466784" y="60669"/>
                  <a:pt x="473544" y="53314"/>
                  <a:pt x="482091" y="49040"/>
                </a:cubicBezTo>
                <a:cubicBezTo>
                  <a:pt x="489588" y="45292"/>
                  <a:pt x="497859" y="43294"/>
                  <a:pt x="505945" y="41089"/>
                </a:cubicBezTo>
                <a:cubicBezTo>
                  <a:pt x="527031" y="35338"/>
                  <a:pt x="548352" y="30487"/>
                  <a:pt x="569555" y="25186"/>
                </a:cubicBezTo>
                <a:cubicBezTo>
                  <a:pt x="580157" y="22536"/>
                  <a:pt x="590994" y="20691"/>
                  <a:pt x="601361" y="17235"/>
                </a:cubicBezTo>
                <a:cubicBezTo>
                  <a:pt x="617263" y="11934"/>
                  <a:pt x="632474" y="3703"/>
                  <a:pt x="649068" y="1332"/>
                </a:cubicBezTo>
                <a:cubicBezTo>
                  <a:pt x="670059" y="-1667"/>
                  <a:pt x="691475" y="1332"/>
                  <a:pt x="712679" y="1332"/>
                </a:cubicBezTo>
              </a:path>
            </a:pathLst>
          </a:custGeom>
          <a:noFill/>
          <a:ln w="2540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6084125">
            <a:off x="6169409" y="4005887"/>
            <a:ext cx="797381" cy="823824"/>
          </a:xfrm>
          <a:custGeom>
            <a:avLst/>
            <a:gdLst>
              <a:gd name="connsiteX0" fmla="*/ 28867 w 712679"/>
              <a:gd name="connsiteY0" fmla="*/ 693096 h 693096"/>
              <a:gd name="connsiteX1" fmla="*/ 28867 w 712679"/>
              <a:gd name="connsiteY1" fmla="*/ 693096 h 693096"/>
              <a:gd name="connsiteX2" fmla="*/ 5013 w 712679"/>
              <a:gd name="connsiteY2" fmla="*/ 613583 h 693096"/>
              <a:gd name="connsiteX3" fmla="*/ 28867 w 712679"/>
              <a:gd name="connsiteY3" fmla="*/ 414800 h 693096"/>
              <a:gd name="connsiteX4" fmla="*/ 60672 w 712679"/>
              <a:gd name="connsiteY4" fmla="*/ 367092 h 693096"/>
              <a:gd name="connsiteX5" fmla="*/ 84526 w 712679"/>
              <a:gd name="connsiteY5" fmla="*/ 351190 h 693096"/>
              <a:gd name="connsiteX6" fmla="*/ 124282 w 712679"/>
              <a:gd name="connsiteY6" fmla="*/ 303482 h 693096"/>
              <a:gd name="connsiteX7" fmla="*/ 148136 w 712679"/>
              <a:gd name="connsiteY7" fmla="*/ 271677 h 693096"/>
              <a:gd name="connsiteX8" fmla="*/ 195844 w 712679"/>
              <a:gd name="connsiteY8" fmla="*/ 223969 h 693096"/>
              <a:gd name="connsiteX9" fmla="*/ 219698 w 712679"/>
              <a:gd name="connsiteY9" fmla="*/ 200115 h 693096"/>
              <a:gd name="connsiteX10" fmla="*/ 291260 w 712679"/>
              <a:gd name="connsiteY10" fmla="*/ 160358 h 693096"/>
              <a:gd name="connsiteX11" fmla="*/ 362821 w 712679"/>
              <a:gd name="connsiteY11" fmla="*/ 104699 h 693096"/>
              <a:gd name="connsiteX12" fmla="*/ 410529 w 712679"/>
              <a:gd name="connsiteY12" fmla="*/ 88797 h 693096"/>
              <a:gd name="connsiteX13" fmla="*/ 458237 w 712679"/>
              <a:gd name="connsiteY13" fmla="*/ 64943 h 693096"/>
              <a:gd name="connsiteX14" fmla="*/ 482091 w 712679"/>
              <a:gd name="connsiteY14" fmla="*/ 49040 h 693096"/>
              <a:gd name="connsiteX15" fmla="*/ 505945 w 712679"/>
              <a:gd name="connsiteY15" fmla="*/ 41089 h 693096"/>
              <a:gd name="connsiteX16" fmla="*/ 569555 w 712679"/>
              <a:gd name="connsiteY16" fmla="*/ 25186 h 693096"/>
              <a:gd name="connsiteX17" fmla="*/ 601361 w 712679"/>
              <a:gd name="connsiteY17" fmla="*/ 17235 h 693096"/>
              <a:gd name="connsiteX18" fmla="*/ 649068 w 712679"/>
              <a:gd name="connsiteY18" fmla="*/ 1332 h 693096"/>
              <a:gd name="connsiteX19" fmla="*/ 712679 w 712679"/>
              <a:gd name="connsiteY19" fmla="*/ 1332 h 6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2679" h="693096">
                <a:moveTo>
                  <a:pt x="28867" y="693096"/>
                </a:moveTo>
                <a:lnTo>
                  <a:pt x="28867" y="693096"/>
                </a:lnTo>
                <a:cubicBezTo>
                  <a:pt x="20916" y="666592"/>
                  <a:pt x="6795" y="641197"/>
                  <a:pt x="5013" y="613583"/>
                </a:cubicBezTo>
                <a:cubicBezTo>
                  <a:pt x="-851" y="522691"/>
                  <a:pt x="-8898" y="477741"/>
                  <a:pt x="28867" y="414800"/>
                </a:cubicBezTo>
                <a:cubicBezTo>
                  <a:pt x="38700" y="398411"/>
                  <a:pt x="44769" y="377693"/>
                  <a:pt x="60672" y="367092"/>
                </a:cubicBezTo>
                <a:lnTo>
                  <a:pt x="84526" y="351190"/>
                </a:lnTo>
                <a:cubicBezTo>
                  <a:pt x="118640" y="282958"/>
                  <a:pt x="79328" y="348435"/>
                  <a:pt x="124282" y="303482"/>
                </a:cubicBezTo>
                <a:cubicBezTo>
                  <a:pt x="133653" y="294111"/>
                  <a:pt x="139271" y="281527"/>
                  <a:pt x="148136" y="271677"/>
                </a:cubicBezTo>
                <a:cubicBezTo>
                  <a:pt x="163181" y="254961"/>
                  <a:pt x="179941" y="239872"/>
                  <a:pt x="195844" y="223969"/>
                </a:cubicBezTo>
                <a:cubicBezTo>
                  <a:pt x="203795" y="216018"/>
                  <a:pt x="209640" y="205144"/>
                  <a:pt x="219698" y="200115"/>
                </a:cubicBezTo>
                <a:cubicBezTo>
                  <a:pt x="240004" y="189962"/>
                  <a:pt x="271935" y="176462"/>
                  <a:pt x="291260" y="160358"/>
                </a:cubicBezTo>
                <a:cubicBezTo>
                  <a:pt x="318701" y="137491"/>
                  <a:pt x="322631" y="118095"/>
                  <a:pt x="362821" y="104699"/>
                </a:cubicBezTo>
                <a:lnTo>
                  <a:pt x="410529" y="88797"/>
                </a:lnTo>
                <a:cubicBezTo>
                  <a:pt x="478892" y="43221"/>
                  <a:pt x="392397" y="97863"/>
                  <a:pt x="458237" y="64943"/>
                </a:cubicBezTo>
                <a:cubicBezTo>
                  <a:pt x="466784" y="60669"/>
                  <a:pt x="473544" y="53314"/>
                  <a:pt x="482091" y="49040"/>
                </a:cubicBezTo>
                <a:cubicBezTo>
                  <a:pt x="489588" y="45292"/>
                  <a:pt x="497859" y="43294"/>
                  <a:pt x="505945" y="41089"/>
                </a:cubicBezTo>
                <a:cubicBezTo>
                  <a:pt x="527031" y="35338"/>
                  <a:pt x="548352" y="30487"/>
                  <a:pt x="569555" y="25186"/>
                </a:cubicBezTo>
                <a:cubicBezTo>
                  <a:pt x="580157" y="22536"/>
                  <a:pt x="590994" y="20691"/>
                  <a:pt x="601361" y="17235"/>
                </a:cubicBezTo>
                <a:cubicBezTo>
                  <a:pt x="617263" y="11934"/>
                  <a:pt x="632474" y="3703"/>
                  <a:pt x="649068" y="1332"/>
                </a:cubicBezTo>
                <a:cubicBezTo>
                  <a:pt x="670059" y="-1667"/>
                  <a:pt x="691475" y="1332"/>
                  <a:pt x="712679" y="1332"/>
                </a:cubicBezTo>
              </a:path>
            </a:pathLst>
          </a:custGeom>
          <a:noFill/>
          <a:ln w="25400" cmpd="sng">
            <a:solidFill>
              <a:schemeClr val="tx1"/>
            </a:solidFill>
            <a:prstDash val="solid"/>
            <a:headEnd type="triangle" w="lg" len="lg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7390813">
            <a:off x="5558356" y="4222524"/>
            <a:ext cx="746625" cy="730356"/>
          </a:xfrm>
          <a:custGeom>
            <a:avLst/>
            <a:gdLst>
              <a:gd name="connsiteX0" fmla="*/ 28867 w 712679"/>
              <a:gd name="connsiteY0" fmla="*/ 693096 h 693096"/>
              <a:gd name="connsiteX1" fmla="*/ 28867 w 712679"/>
              <a:gd name="connsiteY1" fmla="*/ 693096 h 693096"/>
              <a:gd name="connsiteX2" fmla="*/ 5013 w 712679"/>
              <a:gd name="connsiteY2" fmla="*/ 613583 h 693096"/>
              <a:gd name="connsiteX3" fmla="*/ 28867 w 712679"/>
              <a:gd name="connsiteY3" fmla="*/ 414800 h 693096"/>
              <a:gd name="connsiteX4" fmla="*/ 60672 w 712679"/>
              <a:gd name="connsiteY4" fmla="*/ 367092 h 693096"/>
              <a:gd name="connsiteX5" fmla="*/ 84526 w 712679"/>
              <a:gd name="connsiteY5" fmla="*/ 351190 h 693096"/>
              <a:gd name="connsiteX6" fmla="*/ 124282 w 712679"/>
              <a:gd name="connsiteY6" fmla="*/ 303482 h 693096"/>
              <a:gd name="connsiteX7" fmla="*/ 148136 w 712679"/>
              <a:gd name="connsiteY7" fmla="*/ 271677 h 693096"/>
              <a:gd name="connsiteX8" fmla="*/ 195844 w 712679"/>
              <a:gd name="connsiteY8" fmla="*/ 223969 h 693096"/>
              <a:gd name="connsiteX9" fmla="*/ 219698 w 712679"/>
              <a:gd name="connsiteY9" fmla="*/ 200115 h 693096"/>
              <a:gd name="connsiteX10" fmla="*/ 291260 w 712679"/>
              <a:gd name="connsiteY10" fmla="*/ 160358 h 693096"/>
              <a:gd name="connsiteX11" fmla="*/ 362821 w 712679"/>
              <a:gd name="connsiteY11" fmla="*/ 104699 h 693096"/>
              <a:gd name="connsiteX12" fmla="*/ 410529 w 712679"/>
              <a:gd name="connsiteY12" fmla="*/ 88797 h 693096"/>
              <a:gd name="connsiteX13" fmla="*/ 458237 w 712679"/>
              <a:gd name="connsiteY13" fmla="*/ 64943 h 693096"/>
              <a:gd name="connsiteX14" fmla="*/ 482091 w 712679"/>
              <a:gd name="connsiteY14" fmla="*/ 49040 h 693096"/>
              <a:gd name="connsiteX15" fmla="*/ 505945 w 712679"/>
              <a:gd name="connsiteY15" fmla="*/ 41089 h 693096"/>
              <a:gd name="connsiteX16" fmla="*/ 569555 w 712679"/>
              <a:gd name="connsiteY16" fmla="*/ 25186 h 693096"/>
              <a:gd name="connsiteX17" fmla="*/ 601361 w 712679"/>
              <a:gd name="connsiteY17" fmla="*/ 17235 h 693096"/>
              <a:gd name="connsiteX18" fmla="*/ 649068 w 712679"/>
              <a:gd name="connsiteY18" fmla="*/ 1332 h 693096"/>
              <a:gd name="connsiteX19" fmla="*/ 712679 w 712679"/>
              <a:gd name="connsiteY19" fmla="*/ 1332 h 6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12679" h="693096">
                <a:moveTo>
                  <a:pt x="28867" y="693096"/>
                </a:moveTo>
                <a:lnTo>
                  <a:pt x="28867" y="693096"/>
                </a:lnTo>
                <a:cubicBezTo>
                  <a:pt x="20916" y="666592"/>
                  <a:pt x="6795" y="641197"/>
                  <a:pt x="5013" y="613583"/>
                </a:cubicBezTo>
                <a:cubicBezTo>
                  <a:pt x="-851" y="522691"/>
                  <a:pt x="-8898" y="477741"/>
                  <a:pt x="28867" y="414800"/>
                </a:cubicBezTo>
                <a:cubicBezTo>
                  <a:pt x="38700" y="398411"/>
                  <a:pt x="44769" y="377693"/>
                  <a:pt x="60672" y="367092"/>
                </a:cubicBezTo>
                <a:lnTo>
                  <a:pt x="84526" y="351190"/>
                </a:lnTo>
                <a:cubicBezTo>
                  <a:pt x="118640" y="282958"/>
                  <a:pt x="79328" y="348435"/>
                  <a:pt x="124282" y="303482"/>
                </a:cubicBezTo>
                <a:cubicBezTo>
                  <a:pt x="133653" y="294111"/>
                  <a:pt x="139271" y="281527"/>
                  <a:pt x="148136" y="271677"/>
                </a:cubicBezTo>
                <a:cubicBezTo>
                  <a:pt x="163181" y="254961"/>
                  <a:pt x="179941" y="239872"/>
                  <a:pt x="195844" y="223969"/>
                </a:cubicBezTo>
                <a:cubicBezTo>
                  <a:pt x="203795" y="216018"/>
                  <a:pt x="209640" y="205144"/>
                  <a:pt x="219698" y="200115"/>
                </a:cubicBezTo>
                <a:cubicBezTo>
                  <a:pt x="240004" y="189962"/>
                  <a:pt x="271935" y="176462"/>
                  <a:pt x="291260" y="160358"/>
                </a:cubicBezTo>
                <a:cubicBezTo>
                  <a:pt x="318701" y="137491"/>
                  <a:pt x="322631" y="118095"/>
                  <a:pt x="362821" y="104699"/>
                </a:cubicBezTo>
                <a:lnTo>
                  <a:pt x="410529" y="88797"/>
                </a:lnTo>
                <a:cubicBezTo>
                  <a:pt x="478892" y="43221"/>
                  <a:pt x="392397" y="97863"/>
                  <a:pt x="458237" y="64943"/>
                </a:cubicBezTo>
                <a:cubicBezTo>
                  <a:pt x="466784" y="60669"/>
                  <a:pt x="473544" y="53314"/>
                  <a:pt x="482091" y="49040"/>
                </a:cubicBezTo>
                <a:cubicBezTo>
                  <a:pt x="489588" y="45292"/>
                  <a:pt x="497859" y="43294"/>
                  <a:pt x="505945" y="41089"/>
                </a:cubicBezTo>
                <a:cubicBezTo>
                  <a:pt x="527031" y="35338"/>
                  <a:pt x="548352" y="30487"/>
                  <a:pt x="569555" y="25186"/>
                </a:cubicBezTo>
                <a:cubicBezTo>
                  <a:pt x="580157" y="22536"/>
                  <a:pt x="590994" y="20691"/>
                  <a:pt x="601361" y="17235"/>
                </a:cubicBezTo>
                <a:cubicBezTo>
                  <a:pt x="617263" y="11934"/>
                  <a:pt x="632474" y="3703"/>
                  <a:pt x="649068" y="1332"/>
                </a:cubicBezTo>
                <a:cubicBezTo>
                  <a:pt x="670059" y="-1667"/>
                  <a:pt x="691475" y="1332"/>
                  <a:pt x="712679" y="1332"/>
                </a:cubicBezTo>
              </a:path>
            </a:pathLst>
          </a:custGeom>
          <a:noFill/>
          <a:ln w="25400" cmpd="sng">
            <a:solidFill>
              <a:schemeClr val="tx1"/>
            </a:solidFill>
            <a:prstDash val="solid"/>
            <a:headEnd type="triangle" w="lg" len="lg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648395" y="4027167"/>
            <a:ext cx="179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Weathering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627319" y="4708881"/>
            <a:ext cx="144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Adsorption</a:t>
            </a:r>
          </a:p>
          <a:p>
            <a:pPr algn="ctr"/>
            <a:r>
              <a:rPr lang="en-US" sz="1400" dirty="0" smtClean="0"/>
              <a:t> “Tie-up”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13617" y="3783084"/>
            <a:ext cx="196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Immobilization</a:t>
            </a:r>
          </a:p>
          <a:p>
            <a:r>
              <a:rPr lang="en-US" sz="1400" dirty="0" smtClean="0"/>
              <a:t>      “Tie-up”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534310" y="4288335"/>
            <a:ext cx="179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ineralization</a:t>
            </a:r>
            <a:endParaRPr lang="en-US" sz="1400" dirty="0"/>
          </a:p>
        </p:txBody>
      </p:sp>
      <p:sp>
        <p:nvSpPr>
          <p:cNvPr id="33" name="Freeform 32"/>
          <p:cNvSpPr/>
          <p:nvPr/>
        </p:nvSpPr>
        <p:spPr>
          <a:xfrm>
            <a:off x="930303" y="1199896"/>
            <a:ext cx="2107095" cy="3690156"/>
          </a:xfrm>
          <a:custGeom>
            <a:avLst/>
            <a:gdLst>
              <a:gd name="connsiteX0" fmla="*/ 0 w 2107095"/>
              <a:gd name="connsiteY0" fmla="*/ 3690156 h 3690156"/>
              <a:gd name="connsiteX1" fmla="*/ 0 w 2107095"/>
              <a:gd name="connsiteY1" fmla="*/ 3690156 h 3690156"/>
              <a:gd name="connsiteX2" fmla="*/ 7951 w 2107095"/>
              <a:gd name="connsiteY2" fmla="*/ 3435714 h 3690156"/>
              <a:gd name="connsiteX3" fmla="*/ 15902 w 2107095"/>
              <a:gd name="connsiteY3" fmla="*/ 3411861 h 3690156"/>
              <a:gd name="connsiteX4" fmla="*/ 23854 w 2107095"/>
              <a:gd name="connsiteY4" fmla="*/ 3221029 h 3690156"/>
              <a:gd name="connsiteX5" fmla="*/ 39756 w 2107095"/>
              <a:gd name="connsiteY5" fmla="*/ 3054052 h 3690156"/>
              <a:gd name="connsiteX6" fmla="*/ 47707 w 2107095"/>
              <a:gd name="connsiteY6" fmla="*/ 2791659 h 3690156"/>
              <a:gd name="connsiteX7" fmla="*/ 55659 w 2107095"/>
              <a:gd name="connsiteY7" fmla="*/ 2712146 h 3690156"/>
              <a:gd name="connsiteX8" fmla="*/ 63610 w 2107095"/>
              <a:gd name="connsiteY8" fmla="*/ 2576974 h 3690156"/>
              <a:gd name="connsiteX9" fmla="*/ 95415 w 2107095"/>
              <a:gd name="connsiteY9" fmla="*/ 1980626 h 3690156"/>
              <a:gd name="connsiteX10" fmla="*/ 119269 w 2107095"/>
              <a:gd name="connsiteY10" fmla="*/ 1789794 h 3690156"/>
              <a:gd name="connsiteX11" fmla="*/ 127220 w 2107095"/>
              <a:gd name="connsiteY11" fmla="*/ 1734135 h 3690156"/>
              <a:gd name="connsiteX12" fmla="*/ 159026 w 2107095"/>
              <a:gd name="connsiteY12" fmla="*/ 1670525 h 3690156"/>
              <a:gd name="connsiteX13" fmla="*/ 166977 w 2107095"/>
              <a:gd name="connsiteY13" fmla="*/ 1614866 h 3690156"/>
              <a:gd name="connsiteX14" fmla="*/ 190831 w 2107095"/>
              <a:gd name="connsiteY14" fmla="*/ 1535353 h 3690156"/>
              <a:gd name="connsiteX15" fmla="*/ 206734 w 2107095"/>
              <a:gd name="connsiteY15" fmla="*/ 1455840 h 3690156"/>
              <a:gd name="connsiteX16" fmla="*/ 238539 w 2107095"/>
              <a:gd name="connsiteY16" fmla="*/ 1352473 h 3690156"/>
              <a:gd name="connsiteX17" fmla="*/ 262393 w 2107095"/>
              <a:gd name="connsiteY17" fmla="*/ 1241154 h 3690156"/>
              <a:gd name="connsiteX18" fmla="*/ 278295 w 2107095"/>
              <a:gd name="connsiteY18" fmla="*/ 1209349 h 3690156"/>
              <a:gd name="connsiteX19" fmla="*/ 294198 w 2107095"/>
              <a:gd name="connsiteY19" fmla="*/ 1129836 h 3690156"/>
              <a:gd name="connsiteX20" fmla="*/ 310100 w 2107095"/>
              <a:gd name="connsiteY20" fmla="*/ 1098031 h 3690156"/>
              <a:gd name="connsiteX21" fmla="*/ 318052 w 2107095"/>
              <a:gd name="connsiteY21" fmla="*/ 1066226 h 3690156"/>
              <a:gd name="connsiteX22" fmla="*/ 365760 w 2107095"/>
              <a:gd name="connsiteY22" fmla="*/ 994664 h 3690156"/>
              <a:gd name="connsiteX23" fmla="*/ 381662 w 2107095"/>
              <a:gd name="connsiteY23" fmla="*/ 931054 h 3690156"/>
              <a:gd name="connsiteX24" fmla="*/ 397565 w 2107095"/>
              <a:gd name="connsiteY24" fmla="*/ 907200 h 3690156"/>
              <a:gd name="connsiteX25" fmla="*/ 413467 w 2107095"/>
              <a:gd name="connsiteY25" fmla="*/ 859492 h 3690156"/>
              <a:gd name="connsiteX26" fmla="*/ 477078 w 2107095"/>
              <a:gd name="connsiteY26" fmla="*/ 803833 h 3690156"/>
              <a:gd name="connsiteX27" fmla="*/ 516834 w 2107095"/>
              <a:gd name="connsiteY27" fmla="*/ 756125 h 3690156"/>
              <a:gd name="connsiteX28" fmla="*/ 532737 w 2107095"/>
              <a:gd name="connsiteY28" fmla="*/ 732271 h 3690156"/>
              <a:gd name="connsiteX29" fmla="*/ 580445 w 2107095"/>
              <a:gd name="connsiteY29" fmla="*/ 684563 h 3690156"/>
              <a:gd name="connsiteX30" fmla="*/ 652007 w 2107095"/>
              <a:gd name="connsiteY30" fmla="*/ 613001 h 3690156"/>
              <a:gd name="connsiteX31" fmla="*/ 675860 w 2107095"/>
              <a:gd name="connsiteY31" fmla="*/ 589147 h 3690156"/>
              <a:gd name="connsiteX32" fmla="*/ 691763 w 2107095"/>
              <a:gd name="connsiteY32" fmla="*/ 565294 h 3690156"/>
              <a:gd name="connsiteX33" fmla="*/ 739471 w 2107095"/>
              <a:gd name="connsiteY33" fmla="*/ 533488 h 3690156"/>
              <a:gd name="connsiteX34" fmla="*/ 779227 w 2107095"/>
              <a:gd name="connsiteY34" fmla="*/ 485781 h 3690156"/>
              <a:gd name="connsiteX35" fmla="*/ 826935 w 2107095"/>
              <a:gd name="connsiteY35" fmla="*/ 453975 h 3690156"/>
              <a:gd name="connsiteX36" fmla="*/ 850789 w 2107095"/>
              <a:gd name="connsiteY36" fmla="*/ 438073 h 3690156"/>
              <a:gd name="connsiteX37" fmla="*/ 874643 w 2107095"/>
              <a:gd name="connsiteY37" fmla="*/ 414219 h 3690156"/>
              <a:gd name="connsiteX38" fmla="*/ 922351 w 2107095"/>
              <a:gd name="connsiteY38" fmla="*/ 382414 h 3690156"/>
              <a:gd name="connsiteX39" fmla="*/ 993913 w 2107095"/>
              <a:gd name="connsiteY39" fmla="*/ 326754 h 3690156"/>
              <a:gd name="connsiteX40" fmla="*/ 1041620 w 2107095"/>
              <a:gd name="connsiteY40" fmla="*/ 294949 h 3690156"/>
              <a:gd name="connsiteX41" fmla="*/ 1065474 w 2107095"/>
              <a:gd name="connsiteY41" fmla="*/ 271095 h 3690156"/>
              <a:gd name="connsiteX42" fmla="*/ 1113182 w 2107095"/>
              <a:gd name="connsiteY42" fmla="*/ 239290 h 3690156"/>
              <a:gd name="connsiteX43" fmla="*/ 1137036 w 2107095"/>
              <a:gd name="connsiteY43" fmla="*/ 223387 h 3690156"/>
              <a:gd name="connsiteX44" fmla="*/ 1176793 w 2107095"/>
              <a:gd name="connsiteY44" fmla="*/ 183631 h 3690156"/>
              <a:gd name="connsiteX45" fmla="*/ 1200647 w 2107095"/>
              <a:gd name="connsiteY45" fmla="*/ 159777 h 3690156"/>
              <a:gd name="connsiteX46" fmla="*/ 1248354 w 2107095"/>
              <a:gd name="connsiteY46" fmla="*/ 143874 h 3690156"/>
              <a:gd name="connsiteX47" fmla="*/ 1272208 w 2107095"/>
              <a:gd name="connsiteY47" fmla="*/ 127972 h 3690156"/>
              <a:gd name="connsiteX48" fmla="*/ 1304014 w 2107095"/>
              <a:gd name="connsiteY48" fmla="*/ 120021 h 3690156"/>
              <a:gd name="connsiteX49" fmla="*/ 1351721 w 2107095"/>
              <a:gd name="connsiteY49" fmla="*/ 104118 h 3690156"/>
              <a:gd name="connsiteX50" fmla="*/ 1423283 w 2107095"/>
              <a:gd name="connsiteY50" fmla="*/ 80264 h 3690156"/>
              <a:gd name="connsiteX51" fmla="*/ 1447137 w 2107095"/>
              <a:gd name="connsiteY51" fmla="*/ 72313 h 3690156"/>
              <a:gd name="connsiteX52" fmla="*/ 1478942 w 2107095"/>
              <a:gd name="connsiteY52" fmla="*/ 64361 h 3690156"/>
              <a:gd name="connsiteX53" fmla="*/ 1526650 w 2107095"/>
              <a:gd name="connsiteY53" fmla="*/ 48459 h 3690156"/>
              <a:gd name="connsiteX54" fmla="*/ 1582309 w 2107095"/>
              <a:gd name="connsiteY54" fmla="*/ 40507 h 3690156"/>
              <a:gd name="connsiteX55" fmla="*/ 1637968 w 2107095"/>
              <a:gd name="connsiteY55" fmla="*/ 24605 h 3690156"/>
              <a:gd name="connsiteX56" fmla="*/ 1661822 w 2107095"/>
              <a:gd name="connsiteY56" fmla="*/ 16654 h 3690156"/>
              <a:gd name="connsiteX57" fmla="*/ 1860605 w 2107095"/>
              <a:gd name="connsiteY57" fmla="*/ 751 h 3690156"/>
              <a:gd name="connsiteX58" fmla="*/ 2099144 w 2107095"/>
              <a:gd name="connsiteY58" fmla="*/ 751 h 3690156"/>
              <a:gd name="connsiteX59" fmla="*/ 2107095 w 2107095"/>
              <a:gd name="connsiteY59" fmla="*/ 751 h 369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07095" h="3690156">
                <a:moveTo>
                  <a:pt x="0" y="3690156"/>
                </a:moveTo>
                <a:lnTo>
                  <a:pt x="0" y="3690156"/>
                </a:lnTo>
                <a:cubicBezTo>
                  <a:pt x="2650" y="3605342"/>
                  <a:pt x="3110" y="3520431"/>
                  <a:pt x="7951" y="3435714"/>
                </a:cubicBezTo>
                <a:cubicBezTo>
                  <a:pt x="8429" y="3427347"/>
                  <a:pt x="15283" y="3420219"/>
                  <a:pt x="15902" y="3411861"/>
                </a:cubicBezTo>
                <a:cubicBezTo>
                  <a:pt x="20605" y="3348369"/>
                  <a:pt x="20752" y="3284619"/>
                  <a:pt x="23854" y="3221029"/>
                </a:cubicBezTo>
                <a:cubicBezTo>
                  <a:pt x="30625" y="3082237"/>
                  <a:pt x="21300" y="3127880"/>
                  <a:pt x="39756" y="3054052"/>
                </a:cubicBezTo>
                <a:cubicBezTo>
                  <a:pt x="42406" y="2966588"/>
                  <a:pt x="43641" y="2879069"/>
                  <a:pt x="47707" y="2791659"/>
                </a:cubicBezTo>
                <a:cubicBezTo>
                  <a:pt x="48945" y="2765051"/>
                  <a:pt x="53691" y="2738710"/>
                  <a:pt x="55659" y="2712146"/>
                </a:cubicBezTo>
                <a:cubicBezTo>
                  <a:pt x="58993" y="2667134"/>
                  <a:pt x="60960" y="2622031"/>
                  <a:pt x="63610" y="2576974"/>
                </a:cubicBezTo>
                <a:cubicBezTo>
                  <a:pt x="74190" y="2206672"/>
                  <a:pt x="65087" y="2374879"/>
                  <a:pt x="95415" y="1980626"/>
                </a:cubicBezTo>
                <a:cubicBezTo>
                  <a:pt x="107761" y="1820131"/>
                  <a:pt x="96387" y="1949977"/>
                  <a:pt x="119269" y="1789794"/>
                </a:cubicBezTo>
                <a:cubicBezTo>
                  <a:pt x="121919" y="1771241"/>
                  <a:pt x="121293" y="1751915"/>
                  <a:pt x="127220" y="1734135"/>
                </a:cubicBezTo>
                <a:cubicBezTo>
                  <a:pt x="134717" y="1711645"/>
                  <a:pt x="159026" y="1670525"/>
                  <a:pt x="159026" y="1670525"/>
                </a:cubicBezTo>
                <a:cubicBezTo>
                  <a:pt x="161676" y="1651972"/>
                  <a:pt x="163625" y="1633305"/>
                  <a:pt x="166977" y="1614866"/>
                </a:cubicBezTo>
                <a:cubicBezTo>
                  <a:pt x="171784" y="1588427"/>
                  <a:pt x="182531" y="1560252"/>
                  <a:pt x="190831" y="1535353"/>
                </a:cubicBezTo>
                <a:cubicBezTo>
                  <a:pt x="196206" y="1503101"/>
                  <a:pt x="197835" y="1485503"/>
                  <a:pt x="206734" y="1455840"/>
                </a:cubicBezTo>
                <a:cubicBezTo>
                  <a:pt x="217252" y="1420780"/>
                  <a:pt x="231361" y="1388365"/>
                  <a:pt x="238539" y="1352473"/>
                </a:cubicBezTo>
                <a:cubicBezTo>
                  <a:pt x="244189" y="1324222"/>
                  <a:pt x="250570" y="1264801"/>
                  <a:pt x="262393" y="1241154"/>
                </a:cubicBezTo>
                <a:lnTo>
                  <a:pt x="278295" y="1209349"/>
                </a:lnTo>
                <a:cubicBezTo>
                  <a:pt x="282999" y="1176427"/>
                  <a:pt x="282304" y="1157591"/>
                  <a:pt x="294198" y="1129836"/>
                </a:cubicBezTo>
                <a:cubicBezTo>
                  <a:pt x="298867" y="1118941"/>
                  <a:pt x="305938" y="1109129"/>
                  <a:pt x="310100" y="1098031"/>
                </a:cubicBezTo>
                <a:cubicBezTo>
                  <a:pt x="313937" y="1087799"/>
                  <a:pt x="312871" y="1075848"/>
                  <a:pt x="318052" y="1066226"/>
                </a:cubicBezTo>
                <a:cubicBezTo>
                  <a:pt x="331644" y="1040984"/>
                  <a:pt x="349857" y="1018518"/>
                  <a:pt x="365760" y="994664"/>
                </a:cubicBezTo>
                <a:cubicBezTo>
                  <a:pt x="368784" y="979543"/>
                  <a:pt x="373512" y="947354"/>
                  <a:pt x="381662" y="931054"/>
                </a:cubicBezTo>
                <a:cubicBezTo>
                  <a:pt x="385936" y="922507"/>
                  <a:pt x="392264" y="915151"/>
                  <a:pt x="397565" y="907200"/>
                </a:cubicBezTo>
                <a:cubicBezTo>
                  <a:pt x="402866" y="891297"/>
                  <a:pt x="400057" y="869550"/>
                  <a:pt x="413467" y="859492"/>
                </a:cubicBezTo>
                <a:cubicBezTo>
                  <a:pt x="457268" y="826642"/>
                  <a:pt x="435902" y="845009"/>
                  <a:pt x="477078" y="803833"/>
                </a:cubicBezTo>
                <a:cubicBezTo>
                  <a:pt x="492264" y="758274"/>
                  <a:pt x="473511" y="799448"/>
                  <a:pt x="516834" y="756125"/>
                </a:cubicBezTo>
                <a:cubicBezTo>
                  <a:pt x="523591" y="749368"/>
                  <a:pt x="526388" y="739414"/>
                  <a:pt x="532737" y="732271"/>
                </a:cubicBezTo>
                <a:cubicBezTo>
                  <a:pt x="547678" y="715462"/>
                  <a:pt x="564542" y="700466"/>
                  <a:pt x="580445" y="684563"/>
                </a:cubicBezTo>
                <a:lnTo>
                  <a:pt x="652007" y="613001"/>
                </a:lnTo>
                <a:cubicBezTo>
                  <a:pt x="659958" y="605050"/>
                  <a:pt x="669622" y="598503"/>
                  <a:pt x="675860" y="589147"/>
                </a:cubicBezTo>
                <a:cubicBezTo>
                  <a:pt x="681161" y="581196"/>
                  <a:pt x="684571" y="571587"/>
                  <a:pt x="691763" y="565294"/>
                </a:cubicBezTo>
                <a:cubicBezTo>
                  <a:pt x="706147" y="552708"/>
                  <a:pt x="739471" y="533488"/>
                  <a:pt x="739471" y="533488"/>
                </a:cubicBezTo>
                <a:cubicBezTo>
                  <a:pt x="753607" y="512285"/>
                  <a:pt x="758035" y="502263"/>
                  <a:pt x="779227" y="485781"/>
                </a:cubicBezTo>
                <a:cubicBezTo>
                  <a:pt x="794314" y="474047"/>
                  <a:pt x="811032" y="464577"/>
                  <a:pt x="826935" y="453975"/>
                </a:cubicBezTo>
                <a:cubicBezTo>
                  <a:pt x="834886" y="448674"/>
                  <a:pt x="844032" y="444830"/>
                  <a:pt x="850789" y="438073"/>
                </a:cubicBezTo>
                <a:cubicBezTo>
                  <a:pt x="858740" y="430122"/>
                  <a:pt x="865767" y="421123"/>
                  <a:pt x="874643" y="414219"/>
                </a:cubicBezTo>
                <a:cubicBezTo>
                  <a:pt x="889730" y="402485"/>
                  <a:pt x="908836" y="395929"/>
                  <a:pt x="922351" y="382414"/>
                </a:cubicBezTo>
                <a:cubicBezTo>
                  <a:pt x="959718" y="345047"/>
                  <a:pt x="936851" y="364795"/>
                  <a:pt x="993913" y="326754"/>
                </a:cubicBezTo>
                <a:cubicBezTo>
                  <a:pt x="993921" y="326749"/>
                  <a:pt x="1041613" y="294956"/>
                  <a:pt x="1041620" y="294949"/>
                </a:cubicBezTo>
                <a:cubicBezTo>
                  <a:pt x="1049571" y="286998"/>
                  <a:pt x="1056598" y="277999"/>
                  <a:pt x="1065474" y="271095"/>
                </a:cubicBezTo>
                <a:cubicBezTo>
                  <a:pt x="1080561" y="259361"/>
                  <a:pt x="1097279" y="249892"/>
                  <a:pt x="1113182" y="239290"/>
                </a:cubicBezTo>
                <a:lnTo>
                  <a:pt x="1137036" y="223387"/>
                </a:lnTo>
                <a:cubicBezTo>
                  <a:pt x="1166192" y="179656"/>
                  <a:pt x="1137036" y="216762"/>
                  <a:pt x="1176793" y="183631"/>
                </a:cubicBezTo>
                <a:cubicBezTo>
                  <a:pt x="1185432" y="176432"/>
                  <a:pt x="1190817" y="165238"/>
                  <a:pt x="1200647" y="159777"/>
                </a:cubicBezTo>
                <a:cubicBezTo>
                  <a:pt x="1215300" y="151636"/>
                  <a:pt x="1234406" y="153172"/>
                  <a:pt x="1248354" y="143874"/>
                </a:cubicBezTo>
                <a:cubicBezTo>
                  <a:pt x="1256305" y="138573"/>
                  <a:pt x="1263424" y="131736"/>
                  <a:pt x="1272208" y="127972"/>
                </a:cubicBezTo>
                <a:cubicBezTo>
                  <a:pt x="1282253" y="123667"/>
                  <a:pt x="1293547" y="123161"/>
                  <a:pt x="1304014" y="120021"/>
                </a:cubicBezTo>
                <a:cubicBezTo>
                  <a:pt x="1320070" y="115204"/>
                  <a:pt x="1335819" y="109419"/>
                  <a:pt x="1351721" y="104118"/>
                </a:cubicBezTo>
                <a:lnTo>
                  <a:pt x="1423283" y="80264"/>
                </a:lnTo>
                <a:cubicBezTo>
                  <a:pt x="1431234" y="77614"/>
                  <a:pt x="1439006" y="74346"/>
                  <a:pt x="1447137" y="72313"/>
                </a:cubicBezTo>
                <a:cubicBezTo>
                  <a:pt x="1457739" y="69662"/>
                  <a:pt x="1468475" y="67501"/>
                  <a:pt x="1478942" y="64361"/>
                </a:cubicBezTo>
                <a:cubicBezTo>
                  <a:pt x="1494998" y="59544"/>
                  <a:pt x="1510056" y="50830"/>
                  <a:pt x="1526650" y="48459"/>
                </a:cubicBezTo>
                <a:lnTo>
                  <a:pt x="1582309" y="40507"/>
                </a:lnTo>
                <a:cubicBezTo>
                  <a:pt x="1639503" y="21443"/>
                  <a:pt x="1568079" y="44572"/>
                  <a:pt x="1637968" y="24605"/>
                </a:cubicBezTo>
                <a:cubicBezTo>
                  <a:pt x="1646027" y="22303"/>
                  <a:pt x="1653576" y="18153"/>
                  <a:pt x="1661822" y="16654"/>
                </a:cubicBezTo>
                <a:cubicBezTo>
                  <a:pt x="1714533" y="7070"/>
                  <a:pt x="1821722" y="1578"/>
                  <a:pt x="1860605" y="751"/>
                </a:cubicBezTo>
                <a:cubicBezTo>
                  <a:pt x="1940100" y="-940"/>
                  <a:pt x="2019631" y="751"/>
                  <a:pt x="2099144" y="751"/>
                </a:cubicBezTo>
                <a:lnTo>
                  <a:pt x="2107095" y="751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ysDash"/>
            <a:headEnd type="triangle" w="lg" len="lg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687273" y="4384601"/>
            <a:ext cx="17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451627" y="4189974"/>
            <a:ext cx="179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Microbial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/>
      <p:bldP spid="36" grpId="0"/>
      <p:bldP spid="17" grpId="0" animBg="1"/>
      <p:bldP spid="21" grpId="0" animBg="1"/>
      <p:bldP spid="23" grpId="0" animBg="1"/>
      <p:bldP spid="24" grpId="0" animBg="1"/>
      <p:bldP spid="25" grpId="0"/>
      <p:bldP spid="26" grpId="0"/>
      <p:bldP spid="27" grpId="0"/>
      <p:bldP spid="29" grpId="0"/>
      <p:bldP spid="33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047" y="574360"/>
            <a:ext cx="8229600" cy="54068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Plant available P concentration </a:t>
            </a:r>
            <a:r>
              <a:rPr lang="en-US" sz="2400" dirty="0"/>
              <a:t>is </a:t>
            </a:r>
            <a:r>
              <a:rPr lang="en-US" sz="2400" dirty="0" smtClean="0"/>
              <a:t>low (0.1 </a:t>
            </a:r>
            <a:r>
              <a:rPr lang="en-US" sz="2400" dirty="0"/>
              <a:t>– 10 </a:t>
            </a:r>
            <a:r>
              <a:rPr lang="en-US" sz="2400" dirty="0" smtClean="0"/>
              <a:t>µM)</a:t>
            </a:r>
          </a:p>
          <a:p>
            <a:r>
              <a:rPr lang="en-US" sz="2400" dirty="0" smtClean="0"/>
              <a:t>For optimal production P fertilizers are required</a:t>
            </a:r>
          </a:p>
          <a:p>
            <a:pPr lvl="1"/>
            <a:r>
              <a:rPr lang="en-US" sz="2400" dirty="0" smtClean="0"/>
              <a:t>Phosphorus mining </a:t>
            </a:r>
          </a:p>
          <a:p>
            <a:r>
              <a:rPr lang="en-US" sz="2400" dirty="0"/>
              <a:t>Different accounts for life-span of phosphate reserves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799" y="2775132"/>
            <a:ext cx="3289103" cy="291154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12423"/>
              </p:ext>
            </p:extLst>
          </p:nvPr>
        </p:nvGraphicFramePr>
        <p:xfrm>
          <a:off x="173926" y="2775132"/>
          <a:ext cx="5321618" cy="291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xmlns="" val="2173285425"/>
                    </a:ext>
                  </a:extLst>
                </a:gridCol>
                <a:gridCol w="3683318">
                  <a:extLst>
                    <a:ext uri="{9D8B030D-6E8A-4147-A177-3AD203B41FA5}">
                      <a16:colId xmlns:a16="http://schemas.microsoft.com/office/drawing/2014/main" xmlns="" val="2281384530"/>
                    </a:ext>
                  </a:extLst>
                </a:gridCol>
              </a:tblGrid>
              <a:tr h="961613">
                <a:tc>
                  <a:txBody>
                    <a:bodyPr/>
                    <a:lstStyle/>
                    <a:p>
                      <a:r>
                        <a:rPr lang="en-US" dirty="0" smtClean="0"/>
                        <a:t>P reserves (Years till extinction)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563349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r>
                        <a:rPr lang="en-US" dirty="0" smtClean="0"/>
                        <a:t>50-100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Smil</a:t>
                      </a:r>
                      <a:r>
                        <a:rPr lang="en-US" dirty="0" smtClean="0"/>
                        <a:t> (2000)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310487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r>
                        <a:rPr lang="en-US" dirty="0" smtClean="0"/>
                        <a:t>343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and Stewart (2002)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5412972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Heffer</a:t>
                      </a:r>
                      <a:r>
                        <a:rPr lang="en-US" dirty="0" smtClean="0"/>
                        <a:t> et al. (2006)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9007963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r>
                        <a:rPr lang="en-US" dirty="0" smtClean="0"/>
                        <a:t>300-400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IFDC (2010)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422941"/>
                  </a:ext>
                </a:extLst>
              </a:tr>
              <a:tr h="389987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Van </a:t>
                      </a:r>
                      <a:r>
                        <a:rPr lang="en-US" dirty="0" err="1" smtClean="0"/>
                        <a:t>Kauwenbergh</a:t>
                      </a:r>
                      <a:r>
                        <a:rPr lang="en-US" dirty="0" smtClean="0"/>
                        <a:t> et al. (2013)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69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10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773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When P is applied as </a:t>
            </a:r>
            <a:r>
              <a:rPr lang="en-US" sz="2400" dirty="0" smtClean="0"/>
              <a:t>fertilizer, it quickly becomes unavailable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Only 10 to 15% is available for </a:t>
            </a:r>
            <a:r>
              <a:rPr lang="en-US" sz="2400" dirty="0" smtClean="0"/>
              <a:t>uptake (within </a:t>
            </a:r>
            <a:r>
              <a:rPr lang="en-US" sz="2400" dirty="0" err="1" smtClean="0"/>
              <a:t>yr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Developed </a:t>
            </a:r>
            <a:r>
              <a:rPr lang="en-US" sz="2400" dirty="0"/>
              <a:t>countries have </a:t>
            </a:r>
            <a:r>
              <a:rPr lang="en-US" sz="2400" dirty="0" smtClean="0"/>
              <a:t>overused P resulting </a:t>
            </a:r>
            <a:r>
              <a:rPr lang="en-US" sz="2400" dirty="0"/>
              <a:t>in </a:t>
            </a:r>
            <a:r>
              <a:rPr lang="en-US" sz="2400" dirty="0" smtClean="0"/>
              <a:t>environmental pollution (eutrophication, lakes and streams)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Developing </a:t>
            </a:r>
            <a:r>
              <a:rPr lang="en-US" sz="2400" dirty="0"/>
              <a:t>countries underuse </a:t>
            </a:r>
            <a:r>
              <a:rPr lang="en-US" sz="2400" dirty="0" smtClean="0"/>
              <a:t>P </a:t>
            </a:r>
            <a:r>
              <a:rPr lang="en-US" sz="2400" dirty="0"/>
              <a:t>fertilizers </a:t>
            </a:r>
            <a:r>
              <a:rPr lang="en-US" sz="2400" dirty="0" smtClean="0"/>
              <a:t>resulting in Land Degradation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91632" y="4804425"/>
            <a:ext cx="3371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Brady and </a:t>
            </a:r>
            <a:r>
              <a:rPr lang="en-US" sz="1600" dirty="0"/>
              <a:t>W</a:t>
            </a:r>
            <a:r>
              <a:rPr lang="en-US" sz="1600" dirty="0" smtClean="0"/>
              <a:t>eil, 2008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92" y="5217205"/>
            <a:ext cx="4088963" cy="12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To estimate global P use efficiency for cereal crops</a:t>
            </a:r>
          </a:p>
          <a:p>
            <a:pPr marL="82296" indent="0">
              <a:buNone/>
            </a:pPr>
            <a:endParaRPr lang="en-US" sz="2400" dirty="0" smtClean="0"/>
          </a:p>
          <a:p>
            <a:r>
              <a:rPr lang="en-US" sz="2400" dirty="0" smtClean="0"/>
              <a:t>To review methods for improvement of PUE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Objective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64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Fifty-three years of world </a:t>
            </a:r>
            <a:r>
              <a:rPr lang="en-US" sz="2400" u="sng" dirty="0">
                <a:solidFill>
                  <a:schemeClr val="accent1"/>
                </a:solidFill>
              </a:rPr>
              <a:t>cereal harvested area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chemeClr val="accent1"/>
                </a:solidFill>
              </a:rPr>
              <a:t>cereal production</a:t>
            </a:r>
            <a:r>
              <a:rPr lang="en-US" sz="2400" dirty="0"/>
              <a:t>, and </a:t>
            </a:r>
            <a:r>
              <a:rPr lang="en-US" sz="2400" u="sng" dirty="0">
                <a:solidFill>
                  <a:schemeClr val="accent1"/>
                </a:solidFill>
              </a:rPr>
              <a:t>world fertilizer P consumption</a:t>
            </a:r>
            <a:r>
              <a:rPr lang="en-US" sz="2400" dirty="0"/>
              <a:t> data was obtained from the FAOSTAT database.</a:t>
            </a:r>
          </a:p>
          <a:p>
            <a:r>
              <a:rPr lang="en-US" sz="2400" dirty="0"/>
              <a:t>Cereal crops included maize, rice, wheat, sorghum, barley, millet, oats, rye, triticale, canary seeds, buckwheat, </a:t>
            </a:r>
            <a:r>
              <a:rPr lang="en-US" sz="2400" dirty="0" smtClean="0"/>
              <a:t>mixed </a:t>
            </a:r>
            <a:r>
              <a:rPr lang="en-US" sz="2400" dirty="0"/>
              <a:t>grains, and quinoa.</a:t>
            </a:r>
          </a:p>
          <a:p>
            <a:r>
              <a:rPr lang="en-US" sz="2400" u="sng" dirty="0">
                <a:solidFill>
                  <a:schemeClr val="accent1"/>
                </a:solidFill>
              </a:rPr>
              <a:t>P uptake of cereal grain </a:t>
            </a:r>
            <a:r>
              <a:rPr lang="en-US" sz="2400" dirty="0"/>
              <a:t>was calculated using </a:t>
            </a:r>
            <a:r>
              <a:rPr lang="en-US" sz="2400" u="sng" dirty="0">
                <a:solidFill>
                  <a:schemeClr val="accent1"/>
                </a:solidFill>
              </a:rPr>
              <a:t>crop specific grain P content</a:t>
            </a:r>
            <a:r>
              <a:rPr lang="en-US" sz="2400" dirty="0"/>
              <a:t> obtained from the United States Department of Agriculture (USDA).</a:t>
            </a:r>
          </a:p>
          <a:p>
            <a:r>
              <a:rPr lang="en-US" sz="2400" dirty="0" smtClean="0"/>
              <a:t>‘</a:t>
            </a:r>
            <a:r>
              <a:rPr lang="en-US" sz="2400" dirty="0"/>
              <a:t>summary’ and  ‘means’ procedures in </a:t>
            </a:r>
            <a:r>
              <a:rPr lang="en-US" sz="2400" dirty="0" smtClean="0"/>
              <a:t>SAS </a:t>
            </a:r>
            <a:r>
              <a:rPr lang="en-US" sz="2400" dirty="0"/>
              <a:t>were used to calculate descriptive statistics.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Materials and Methods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57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8281"/>
            <a:ext cx="8229600" cy="533532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 use efficiency was calculated </a:t>
            </a:r>
            <a:r>
              <a:rPr lang="en-US" sz="2400" dirty="0" smtClean="0"/>
              <a:t>using</a:t>
            </a:r>
          </a:p>
          <a:p>
            <a:pPr marL="82296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Balance method </a:t>
            </a:r>
          </a:p>
          <a:p>
            <a:pPr lvl="1"/>
            <a:r>
              <a:rPr lang="en-US" sz="2400" dirty="0"/>
              <a:t>𝑃𝑈𝐸_𝐵=(𝐶𝑒𝑟𝑒𝑎𝑙 𝐺𝑟𝑎𝑖𝑛 𝑃 𝑈𝑝𝑡𝑎𝑘𝑒)/(𝑃 𝐹𝑒𝑟𝑡𝑖𝑙𝑖𝑧𝑒𝑟 𝐴𝑝𝑝𝑙𝑖𝑒𝑑 𝑖𝑛 𝐶𝑒𝑟𝑒𝑎𝑙 𝐶𝑟𝑜𝑝𝑠)∗100 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dirty="0"/>
              <a:t>Difference method </a:t>
            </a:r>
          </a:p>
          <a:p>
            <a:pPr lvl="1"/>
            <a:r>
              <a:rPr lang="en-US" sz="2400" dirty="0"/>
              <a:t>𝑃𝑈𝐸_𝐷=(𝐶𝑒𝑟𝑒𝑎𝑙 𝐺𝑟𝑎𝑖𝑛 𝑃 𝑈𝑝𝑡𝑎𝑘𝑒−𝑃 𝑅𝑒𝑚𝑜𝑣𝑒𝑑 𝑓𝑟𝑜𝑚 </a:t>
            </a:r>
            <a:r>
              <a:rPr lang="en-US" sz="2400" dirty="0" smtClean="0"/>
              <a:t>    𝑡</a:t>
            </a:r>
            <a:r>
              <a:rPr lang="en-US" sz="2400" dirty="0"/>
              <a:t>ℎ𝑒 𝑆𝑜𝑖𝑙)/(𝑃 𝐹𝑒𝑟𝑡𝑖𝑙𝑖𝑧𝑒𝑟 𝐴𝑝𝑝𝑙𝑖𝑒𝑑 𝑖𝑛 𝐶𝑒𝑟𝑒𝑎𝑙 𝐶𝑟𝑜𝑝𝑠)∗</a:t>
            </a:r>
            <a:r>
              <a:rPr lang="en-US" sz="2400" dirty="0" smtClean="0"/>
              <a:t>100</a:t>
            </a:r>
          </a:p>
          <a:p>
            <a:pPr marL="294894" lvl="1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P removed in the grain coming from the soil </a:t>
            </a:r>
            <a:r>
              <a:rPr lang="en-US" sz="2400" dirty="0"/>
              <a:t>was calculated by multiplying the </a:t>
            </a:r>
            <a:r>
              <a:rPr lang="en-US" sz="2400" dirty="0">
                <a:solidFill>
                  <a:schemeClr val="accent1"/>
                </a:solidFill>
              </a:rPr>
              <a:t>total cereal grain P </a:t>
            </a:r>
            <a:r>
              <a:rPr lang="en-US" sz="2400" dirty="0"/>
              <a:t>removed by 79.3%. This value was based on P fertilizer recovery of 20.7% reported </a:t>
            </a:r>
            <a:r>
              <a:rPr lang="en-US" sz="2400" dirty="0" smtClean="0"/>
              <a:t>in </a:t>
            </a:r>
            <a:r>
              <a:rPr lang="en-US" sz="2400" dirty="0"/>
              <a:t>various studies using difference and direct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9932</TotalTime>
  <Words>1463</Words>
  <Application>Microsoft Macintosh PowerPoint</Application>
  <PresentationFormat>On-screen Show (4:3)</PresentationFormat>
  <Paragraphs>566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1_Concourse</vt:lpstr>
      <vt:lpstr>World Phosphorus Use Efficiency in Cereal Crops </vt:lpstr>
      <vt:lpstr>Introduction</vt:lpstr>
      <vt:lpstr>PowerPoint Presentation</vt:lpstr>
      <vt:lpstr>Soil P Cycle </vt:lpstr>
      <vt:lpstr>PowerPoint Presentation</vt:lpstr>
      <vt:lpstr>PowerPoint Presentation</vt:lpstr>
      <vt:lpstr>Objective </vt:lpstr>
      <vt:lpstr>Materials and Methods </vt:lpstr>
      <vt:lpstr>PowerPoint Presentation</vt:lpstr>
      <vt:lpstr>Results </vt:lpstr>
      <vt:lpstr>Fertilizer Consumption  </vt:lpstr>
      <vt:lpstr>Phosphorus use efficiency</vt:lpstr>
      <vt:lpstr>Phosphorus use efficiency</vt:lpstr>
      <vt:lpstr>Conclusions </vt:lpstr>
      <vt:lpstr>STRATEGIES TO IMPROVE PUE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OSU Hand Planter to Promote Precision Agriculture For Subsistence Farmers</dc:title>
  <dc:creator>jagman dhillon</dc:creator>
  <cp:lastModifiedBy>jagman dhillon</cp:lastModifiedBy>
  <cp:revision>149</cp:revision>
  <cp:lastPrinted>2017-08-06T15:55:03Z</cp:lastPrinted>
  <dcterms:created xsi:type="dcterms:W3CDTF">2016-09-13T14:54:35Z</dcterms:created>
  <dcterms:modified xsi:type="dcterms:W3CDTF">2017-08-06T16:08:13Z</dcterms:modified>
</cp:coreProperties>
</file>