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443" r:id="rId2"/>
    <p:sldId id="489" r:id="rId3"/>
    <p:sldId id="472" r:id="rId4"/>
    <p:sldId id="473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894" autoAdjust="0"/>
  </p:normalViewPr>
  <p:slideViewPr>
    <p:cSldViewPr snapToGrid="0">
      <p:cViewPr varScale="1">
        <p:scale>
          <a:sx n="71" d="100"/>
          <a:sy n="71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iffin\AppData\Roaming\Microsoft\AddIns\multipli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'Table Multipliers'!$B$10</c:f>
              <c:strCache>
                <c:ptCount val="1"/>
                <c:pt idx="0">
                  <c:v>OLS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Multipliers'!$B$11:$B$31</c:f>
              <c:numCache>
                <c:formatCode>0.0</c:formatCode>
                <c:ptCount val="21"/>
                <c:pt idx="0">
                  <c:v>39.012233320789214</c:v>
                </c:pt>
                <c:pt idx="1">
                  <c:v>39.325959825919874</c:v>
                </c:pt>
                <c:pt idx="2">
                  <c:v>39.33604650219808</c:v>
                </c:pt>
                <c:pt idx="3">
                  <c:v>39.041560066080329</c:v>
                </c:pt>
                <c:pt idx="4">
                  <c:v>38.442500517566614</c:v>
                </c:pt>
                <c:pt idx="5">
                  <c:v>37.538867856656935</c:v>
                </c:pt>
                <c:pt idx="6">
                  <c:v>36.330662083351299</c:v>
                </c:pt>
                <c:pt idx="7">
                  <c:v>34.817883197649692</c:v>
                </c:pt>
                <c:pt idx="8">
                  <c:v>33.000531199552128</c:v>
                </c:pt>
                <c:pt idx="9">
                  <c:v>30.878606089058596</c:v>
                </c:pt>
                <c:pt idx="10">
                  <c:v>28.452107866169104</c:v>
                </c:pt>
                <c:pt idx="11">
                  <c:v>25.721036530883644</c:v>
                </c:pt>
                <c:pt idx="12">
                  <c:v>22.685392083202231</c:v>
                </c:pt>
                <c:pt idx="13">
                  <c:v>19.345174523124843</c:v>
                </c:pt>
                <c:pt idx="14">
                  <c:v>15.700383850651505</c:v>
                </c:pt>
                <c:pt idx="15">
                  <c:v>11.751020065782193</c:v>
                </c:pt>
                <c:pt idx="16">
                  <c:v>7.4970831685169301</c:v>
                </c:pt>
                <c:pt idx="17">
                  <c:v>2.9385731588556965</c:v>
                </c:pt>
                <c:pt idx="18">
                  <c:v>-1.9245099632015013</c:v>
                </c:pt>
                <c:pt idx="19">
                  <c:v>-7.0921661976546559</c:v>
                </c:pt>
                <c:pt idx="20">
                  <c:v>-12.564395544503782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'Table Multipliers'!$D$10</c:f>
              <c:strCache>
                <c:ptCount val="1"/>
                <c:pt idx="0">
                  <c:v>WLS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Multipliers'!$D$11:$D$31</c:f>
              <c:numCache>
                <c:formatCode>0.0</c:formatCode>
                <c:ptCount val="21"/>
                <c:pt idx="0">
                  <c:v>50.373262093525319</c:v>
                </c:pt>
                <c:pt idx="1">
                  <c:v>49.660069332142896</c:v>
                </c:pt>
                <c:pt idx="2">
                  <c:v>48.695655966443233</c:v>
                </c:pt>
                <c:pt idx="3">
                  <c:v>47.481201199035425</c:v>
                </c:pt>
                <c:pt idx="4">
                  <c:v>46.016705029919464</c:v>
                </c:pt>
                <c:pt idx="5">
                  <c:v>44.302167459095351</c:v>
                </c:pt>
                <c:pt idx="6">
                  <c:v>42.337588486563085</c:v>
                </c:pt>
                <c:pt idx="7">
                  <c:v>40.122968112322667</c:v>
                </c:pt>
                <c:pt idx="8">
                  <c:v>37.658306336374096</c:v>
                </c:pt>
                <c:pt idx="9">
                  <c:v>34.943603158717373</c:v>
                </c:pt>
                <c:pt idx="10">
                  <c:v>31.978858579352497</c:v>
                </c:pt>
                <c:pt idx="11">
                  <c:v>28.764072598279469</c:v>
                </c:pt>
                <c:pt idx="12">
                  <c:v>25.299245215498296</c:v>
                </c:pt>
                <c:pt idx="13">
                  <c:v>21.584376431008959</c:v>
                </c:pt>
                <c:pt idx="14">
                  <c:v>17.61946624481148</c:v>
                </c:pt>
                <c:pt idx="15">
                  <c:v>13.404514656905846</c:v>
                </c:pt>
                <c:pt idx="16">
                  <c:v>8.9395216672920554</c:v>
                </c:pt>
                <c:pt idx="17">
                  <c:v>4.2244872759701266</c:v>
                </c:pt>
                <c:pt idx="18">
                  <c:v>-0.74058851705996176</c:v>
                </c:pt>
                <c:pt idx="19">
                  <c:v>-5.9557057117982026</c:v>
                </c:pt>
                <c:pt idx="20">
                  <c:v>-11.420864308244603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'Table Multipliers'!$E$10</c:f>
              <c:strCache>
                <c:ptCount val="1"/>
                <c:pt idx="0">
                  <c:v>RME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Multipliers'!$E$11:$E$31</c:f>
              <c:numCache>
                <c:formatCode>0.0</c:formatCode>
                <c:ptCount val="21"/>
                <c:pt idx="0">
                  <c:v>10.57079908128547</c:v>
                </c:pt>
                <c:pt idx="1">
                  <c:v>16.090016257717313</c:v>
                </c:pt>
                <c:pt idx="2">
                  <c:v>20.86753667645814</c:v>
                </c:pt>
                <c:pt idx="3">
                  <c:v>24.891546271220193</c:v>
                </c:pt>
                <c:pt idx="4">
                  <c:v>28.162045042003459</c:v>
                </c:pt>
                <c:pt idx="5">
                  <c:v>30.67903298880795</c:v>
                </c:pt>
                <c:pt idx="6">
                  <c:v>32.442510111633659</c:v>
                </c:pt>
                <c:pt idx="7">
                  <c:v>33.452476410480593</c:v>
                </c:pt>
                <c:pt idx="8">
                  <c:v>33.708931885348733</c:v>
                </c:pt>
                <c:pt idx="9">
                  <c:v>33.211876536238108</c:v>
                </c:pt>
                <c:pt idx="10">
                  <c:v>31.961310363148698</c:v>
                </c:pt>
                <c:pt idx="11">
                  <c:v>29.957233366080501</c:v>
                </c:pt>
                <c:pt idx="12">
                  <c:v>27.19964554503354</c:v>
                </c:pt>
                <c:pt idx="13">
                  <c:v>23.688546900007779</c:v>
                </c:pt>
                <c:pt idx="14">
                  <c:v>19.423937431003267</c:v>
                </c:pt>
                <c:pt idx="15">
                  <c:v>14.405817138019941</c:v>
                </c:pt>
                <c:pt idx="16">
                  <c:v>8.6341860210578432</c:v>
                </c:pt>
                <c:pt idx="17">
                  <c:v>2.1090440801169876</c:v>
                </c:pt>
                <c:pt idx="18">
                  <c:v>-5.1696086848026681</c:v>
                </c:pt>
                <c:pt idx="19">
                  <c:v>-13.201772273701096</c:v>
                </c:pt>
                <c:pt idx="20">
                  <c:v>-21.987446686578323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'Table Multipliers'!$F$10</c:f>
              <c:strCache>
                <c:ptCount val="1"/>
                <c:pt idx="0">
                  <c:v>EA1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Multipliers'!$F$11:$F$31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</c:v>
                </c:pt>
                <c:pt idx="5">
                  <c:v>120</c:v>
                </c:pt>
                <c:pt idx="6">
                  <c:v>120</c:v>
                </c:pt>
                <c:pt idx="7">
                  <c:v>120</c:v>
                </c:pt>
                <c:pt idx="8">
                  <c:v>120</c:v>
                </c:pt>
                <c:pt idx="9">
                  <c:v>120</c:v>
                </c:pt>
                <c:pt idx="10">
                  <c:v>120</c:v>
                </c:pt>
                <c:pt idx="11">
                  <c:v>120</c:v>
                </c:pt>
                <c:pt idx="12">
                  <c:v>120</c:v>
                </c:pt>
                <c:pt idx="13">
                  <c:v>120</c:v>
                </c:pt>
                <c:pt idx="14">
                  <c:v>120</c:v>
                </c:pt>
                <c:pt idx="15">
                  <c:v>114.11764705882354</c:v>
                </c:pt>
                <c:pt idx="16">
                  <c:v>71.058823529411711</c:v>
                </c:pt>
                <c:pt idx="17">
                  <c:v>28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'Table Multipliers'!$G$10</c:f>
              <c:strCache>
                <c:ptCount val="1"/>
                <c:pt idx="0">
                  <c:v>EA2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Multipliers'!$G$11:$G$31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</c:v>
                </c:pt>
                <c:pt idx="5">
                  <c:v>120</c:v>
                </c:pt>
                <c:pt idx="6">
                  <c:v>120</c:v>
                </c:pt>
                <c:pt idx="7">
                  <c:v>120</c:v>
                </c:pt>
                <c:pt idx="8">
                  <c:v>120</c:v>
                </c:pt>
                <c:pt idx="9">
                  <c:v>120</c:v>
                </c:pt>
                <c:pt idx="10">
                  <c:v>120</c:v>
                </c:pt>
                <c:pt idx="11">
                  <c:v>120</c:v>
                </c:pt>
                <c:pt idx="12">
                  <c:v>120</c:v>
                </c:pt>
                <c:pt idx="13">
                  <c:v>120</c:v>
                </c:pt>
                <c:pt idx="14">
                  <c:v>120</c:v>
                </c:pt>
                <c:pt idx="15">
                  <c:v>88.58823529411768</c:v>
                </c:pt>
                <c:pt idx="16">
                  <c:v>56.294117647058783</c:v>
                </c:pt>
                <c:pt idx="17">
                  <c:v>24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yVal>
          <c:smooth val="0"/>
        </c:ser>
        <c:ser>
          <c:idx val="6"/>
          <c:order val="5"/>
          <c:tx>
            <c:strRef>
              <c:f>'Table Multipliers'!$H$10</c:f>
              <c:strCache>
                <c:ptCount val="1"/>
                <c:pt idx="0">
                  <c:v>EA3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Multipliers'!$H$11:$H$31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</c:v>
                </c:pt>
                <c:pt idx="5">
                  <c:v>120</c:v>
                </c:pt>
                <c:pt idx="6">
                  <c:v>120</c:v>
                </c:pt>
                <c:pt idx="7">
                  <c:v>120</c:v>
                </c:pt>
                <c:pt idx="8">
                  <c:v>120</c:v>
                </c:pt>
                <c:pt idx="9">
                  <c:v>120</c:v>
                </c:pt>
                <c:pt idx="10">
                  <c:v>120</c:v>
                </c:pt>
                <c:pt idx="11">
                  <c:v>120</c:v>
                </c:pt>
                <c:pt idx="12">
                  <c:v>120</c:v>
                </c:pt>
                <c:pt idx="13">
                  <c:v>49.32240000000013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yVal>
          <c:smooth val="0"/>
        </c:ser>
        <c:ser>
          <c:idx val="7"/>
          <c:order val="6"/>
          <c:tx>
            <c:strRef>
              <c:f>'Table Multipliers'!$I$10</c:f>
              <c:strCache>
                <c:ptCount val="1"/>
                <c:pt idx="0">
                  <c:v>EA4</c:v>
                </c:pt>
              </c:strCache>
            </c:strRef>
          </c:tx>
          <c:xVal>
            <c:numRef>
              <c:f>'Table Multipliers'!$A$11:$A$31</c:f>
              <c:numCache>
                <c:formatCode>0.00</c:formatCode>
                <c:ptCount val="21"/>
                <c:pt idx="0">
                  <c:v>1E-4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'Table Multipliers'!$I$11:$I$31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</c:v>
                </c:pt>
                <c:pt idx="5">
                  <c:v>120</c:v>
                </c:pt>
                <c:pt idx="6">
                  <c:v>120</c:v>
                </c:pt>
                <c:pt idx="7">
                  <c:v>120</c:v>
                </c:pt>
                <c:pt idx="8">
                  <c:v>120</c:v>
                </c:pt>
                <c:pt idx="9">
                  <c:v>120</c:v>
                </c:pt>
                <c:pt idx="10">
                  <c:v>120</c:v>
                </c:pt>
                <c:pt idx="11">
                  <c:v>120</c:v>
                </c:pt>
                <c:pt idx="12">
                  <c:v>112.3865918498782</c:v>
                </c:pt>
                <c:pt idx="13">
                  <c:v>89.24254041745634</c:v>
                </c:pt>
                <c:pt idx="14">
                  <c:v>64.926654679084848</c:v>
                </c:pt>
                <c:pt idx="15">
                  <c:v>38.866301701681515</c:v>
                </c:pt>
                <c:pt idx="16">
                  <c:v>10.508500901741662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476192"/>
        <c:axId val="153478624"/>
      </c:scatterChart>
      <c:valAx>
        <c:axId val="153476192"/>
        <c:scaling>
          <c:orientation val="minMax"/>
          <c:max val="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NDVI</a:t>
                </a:r>
              </a:p>
            </c:rich>
          </c:tx>
          <c:layout/>
          <c:overlay val="0"/>
        </c:title>
        <c:numFmt formatCode="0.0" sourceLinked="0"/>
        <c:majorTickMark val="none"/>
        <c:minorTickMark val="none"/>
        <c:tickLblPos val="nextTo"/>
        <c:crossAx val="153478624"/>
        <c:crosses val="autoZero"/>
        <c:crossBetween val="midCat"/>
      </c:valAx>
      <c:valAx>
        <c:axId val="153478624"/>
        <c:scaling>
          <c:orientation val="minMax"/>
          <c:max val="14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Recommended N Rate (lbs per ac)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crossAx val="15347619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B87B4-7417-4079-8AA1-53486CE7FBD7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DD5E6-F038-4CE4-A47D-C5253954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886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89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8134"/>
            <a:ext cx="8229600" cy="53980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45067"/>
            <a:ext cx="2057400" cy="538109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45067"/>
            <a:ext cx="6019800" cy="538109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771" y="34196"/>
            <a:ext cx="6466154" cy="53515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8134"/>
            <a:ext cx="8229600" cy="53980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41644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22541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56733"/>
            <a:ext cx="40386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56733"/>
            <a:ext cx="4038600" cy="5181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3771" y="34196"/>
            <a:ext cx="6466154" cy="53515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87400"/>
            <a:ext cx="4040188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27161"/>
            <a:ext cx="4040188" cy="4736571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87400"/>
            <a:ext cx="4041775" cy="639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27161"/>
            <a:ext cx="4041775" cy="4736571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63771" y="34196"/>
            <a:ext cx="6466154" cy="53515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63771" y="34196"/>
            <a:ext cx="6466154" cy="53515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3533"/>
            <a:ext cx="3008313" cy="106665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53533"/>
            <a:ext cx="5111750" cy="5372630"/>
          </a:xfrm>
          <a:prstGeom prst="rect">
            <a:avLst/>
          </a:prstGeom>
        </p:spPr>
        <p:txBody>
          <a:bodyPr/>
          <a:lstStyle>
            <a:lvl1pPr>
              <a:defRPr sz="2400" b="1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20190"/>
            <a:ext cx="3008313" cy="4305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36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80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0363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48152-AAAD-4A6D-ABFE-BBABA2AC252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KSU\Extension\PA-Tean Formalization and activities\logo.jpg"/>
          <p:cNvPicPr>
            <a:picLocks noChangeAspect="1" noChangeArrowheads="1"/>
          </p:cNvPicPr>
          <p:nvPr userDrawn="1"/>
        </p:nvPicPr>
        <p:blipFill rotWithShape="1"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81"/>
          <a:stretch/>
        </p:blipFill>
        <p:spPr bwMode="auto">
          <a:xfrm>
            <a:off x="152400" y="6318633"/>
            <a:ext cx="2073965" cy="35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457200" rtl="0" eaLnBrk="1" latinLnBrk="0" hangingPunct="1">
        <a:spcBef>
          <a:spcPct val="0"/>
        </a:spcBef>
        <a:buNone/>
        <a:defRPr sz="4000" b="0" i="0" kern="1200">
          <a:solidFill>
            <a:schemeClr val="bg1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twgriffin@k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353" y="1176238"/>
            <a:ext cx="8202706" cy="1470025"/>
          </a:xfrm>
        </p:spPr>
        <p:txBody>
          <a:bodyPr/>
          <a:lstStyle/>
          <a:p>
            <a:r>
              <a:rPr lang="en-US" sz="4000" dirty="0"/>
              <a:t>In Search of Optimal On-the-go Nitrogen Application </a:t>
            </a:r>
            <a:r>
              <a:rPr lang="en-US" sz="4000" dirty="0" smtClean="0"/>
              <a:t>Rates for Cotton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255" y="3227294"/>
            <a:ext cx="7646275" cy="3378363"/>
          </a:xfrm>
        </p:spPr>
        <p:txBody>
          <a:bodyPr>
            <a:normAutofit fontScale="47500" lnSpcReduction="20000"/>
          </a:bodyPr>
          <a:lstStyle/>
          <a:p>
            <a:r>
              <a:rPr lang="en-US" sz="5900" dirty="0" smtClean="0">
                <a:solidFill>
                  <a:schemeClr val="bg1">
                    <a:lumMod val="50000"/>
                  </a:schemeClr>
                </a:solidFill>
              </a:rPr>
              <a:t>Terry Griffin, PhD, CCA</a:t>
            </a:r>
          </a:p>
          <a:p>
            <a:r>
              <a:rPr lang="en-US" sz="5900" dirty="0" smtClean="0">
                <a:solidFill>
                  <a:schemeClr val="bg1">
                    <a:lumMod val="50000"/>
                  </a:schemeClr>
                </a:solidFill>
              </a:rPr>
              <a:t>Cropping Systems Economist</a:t>
            </a:r>
          </a:p>
          <a:p>
            <a:r>
              <a:rPr lang="en-US" sz="5900" dirty="0" smtClean="0">
                <a:solidFill>
                  <a:schemeClr val="bg1">
                    <a:lumMod val="50000"/>
                  </a:schemeClr>
                </a:solidFill>
              </a:rPr>
              <a:t>Department of Agricultural Economics</a:t>
            </a:r>
          </a:p>
          <a:p>
            <a:endParaRPr lang="en-US" sz="42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59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5900" dirty="0" err="1" smtClean="0">
                <a:solidFill>
                  <a:schemeClr val="bg1">
                    <a:lumMod val="50000"/>
                  </a:schemeClr>
                </a:solidFill>
              </a:rPr>
              <a:t>SpacePlowboy</a:t>
            </a:r>
            <a:endParaRPr lang="en-US" sz="59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800" dirty="0" smtClean="0"/>
              <a:t>NUE Conference</a:t>
            </a:r>
          </a:p>
          <a:p>
            <a:r>
              <a:rPr lang="en-US" sz="3800" dirty="0" smtClean="0"/>
              <a:t>Baton Rouge, LA August 8-9, 2017</a:t>
            </a:r>
            <a:endParaRPr lang="en-US" sz="3800" dirty="0"/>
          </a:p>
        </p:txBody>
      </p:sp>
      <p:pic>
        <p:nvPicPr>
          <p:cNvPr id="4" name="Picture 2" descr="Cotton Incorpo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6162674"/>
            <a:ext cx="23336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Pooled Database Construction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Yield data were standardized by study</a:t>
                </a:r>
              </a:p>
              <a:p>
                <a:pPr lvl="1"/>
                <a:r>
                  <a:rPr lang="en-US" sz="2400" dirty="0" smtClean="0"/>
                  <a:t>Relative yield, </a:t>
                </a:r>
                <a:r>
                  <a:rPr lang="en-US" sz="2400" i="1" dirty="0" err="1" smtClean="0"/>
                  <a:t>relyld</a:t>
                </a:r>
                <a:r>
                  <a:rPr lang="en-US" sz="2400" dirty="0" smtClean="0"/>
                  <a:t>, by study</a:t>
                </a:r>
              </a:p>
              <a:p>
                <a:pPr lvl="1"/>
                <a:r>
                  <a:rPr lang="en-US" sz="2400" dirty="0" smtClean="0"/>
                  <a:t>Highest </a:t>
                </a:r>
                <a:r>
                  <a:rPr lang="en-US" sz="2400" dirty="0"/>
                  <a:t>yield in field study = 1.0</a:t>
                </a:r>
                <a:endParaRPr lang="en-US" sz="2400" dirty="0" smtClean="0"/>
              </a:p>
              <a:p>
                <a:r>
                  <a:rPr lang="en-US" sz="2800" dirty="0" smtClean="0"/>
                  <a:t>Nitrogen rate normalized by study</a:t>
                </a:r>
              </a:p>
              <a:p>
                <a:pPr lvl="1"/>
                <a:r>
                  <a:rPr lang="en-US" sz="2400" dirty="0" smtClean="0"/>
                  <a:t>Relative to AONR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𝑟𝑒𝑙𝑁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𝑎𝑝𝑝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𝐴𝑂𝑁𝑅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−1</m:t>
                    </m:r>
                  </m:oMath>
                </a14:m>
                <a:endParaRPr lang="en-US" sz="2400" dirty="0" smtClean="0"/>
              </a:p>
              <a:p>
                <a:r>
                  <a:rPr lang="en-US" sz="2800" dirty="0" smtClean="0"/>
                  <a:t>NDVI values remained same as primary studies</a:t>
                </a:r>
              </a:p>
              <a:p>
                <a:r>
                  <a:rPr lang="en-US" sz="2800" dirty="0"/>
                  <a:t>Estimate maximum </a:t>
                </a:r>
                <a:r>
                  <a:rPr lang="en-US" sz="2800" i="1" dirty="0"/>
                  <a:t>NDVI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wrt</a:t>
                </a:r>
                <a:r>
                  <a:rPr lang="en-US" sz="2800" dirty="0"/>
                  <a:t> N application</a:t>
                </a:r>
                <a:r>
                  <a:rPr lang="en-US" sz="2800" i="1" dirty="0"/>
                  <a:t> </a:t>
                </a:r>
                <a:endParaRPr lang="en-US" sz="2800" i="1" dirty="0" smtClean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𝑁𝐷𝑉𝐼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𝑁𝐷𝑉𝐼</m:t>
                    </m:r>
                    <m:r>
                      <a:rPr lang="en-US" sz="2400" i="1">
                        <a:latin typeface="Cambria Math"/>
                      </a:rPr>
                      <m:t>~</m:t>
                    </m:r>
                    <m:r>
                      <a:rPr lang="en-US" sz="2400" i="1">
                        <a:latin typeface="Cambria Math"/>
                      </a:rPr>
                      <m:t>𝑟𝑒𝑙𝑁</m:t>
                    </m:r>
                  </m:oMath>
                </a14:m>
                <a:endParaRPr lang="en-US" sz="2400" dirty="0"/>
              </a:p>
              <a:p>
                <a:pPr lvl="1"/>
                <a:endParaRPr lang="en-US" sz="2400" i="1" dirty="0"/>
              </a:p>
              <a:p>
                <a:endParaRPr lang="en-US" sz="2800" dirty="0" smtClean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229600" cy="4525963"/>
              </a:xfrm>
              <a:blipFill rotWithShape="1">
                <a:blip r:embed="rId2"/>
                <a:stretch>
                  <a:fillRect l="-1259" t="-1213" b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586262" y="76200"/>
            <a:ext cx="240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Dataframe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8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9972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NDVI bounds for </a:t>
            </a:r>
            <a:r>
              <a:rPr lang="en-US" sz="3200" dirty="0" smtClean="0"/>
              <a:t>final </a:t>
            </a:r>
            <a:r>
              <a:rPr lang="en-US" sz="3200" dirty="0" err="1" smtClean="0"/>
              <a:t>dataframe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43856"/>
              </p:ext>
            </p:extLst>
          </p:nvPr>
        </p:nvGraphicFramePr>
        <p:xfrm>
          <a:off x="551329" y="1146572"/>
          <a:ext cx="7974106" cy="507941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03079"/>
                <a:gridCol w="1705651"/>
                <a:gridCol w="712694"/>
                <a:gridCol w="981635"/>
                <a:gridCol w="1116106"/>
                <a:gridCol w="1183341"/>
                <a:gridCol w="1371600"/>
              </a:tblGrid>
              <a:tr h="89642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study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soil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year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AONR (</a:t>
                      </a:r>
                      <a:r>
                        <a:rPr lang="en-US" sz="1800" dirty="0" err="1" smtClean="0">
                          <a:effectLst/>
                        </a:rPr>
                        <a:t>lbs</a:t>
                      </a:r>
                      <a:r>
                        <a:rPr lang="en-US" sz="1800" dirty="0" smtClean="0">
                          <a:effectLst/>
                        </a:rPr>
                        <a:t>/ac)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 err="1">
                          <a:effectLst/>
                        </a:rPr>
                        <a:t>NDVIref</a:t>
                      </a:r>
                      <a:r>
                        <a:rPr lang="en-US" sz="1800" dirty="0" smtClean="0">
                          <a:effectLst/>
                        </a:rPr>
                        <a:t>*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 err="1">
                          <a:effectLst/>
                        </a:rPr>
                        <a:t>minNDVI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NDVI</a:t>
                      </a:r>
                      <a:r>
                        <a:rPr lang="en-US" sz="1800" baseline="-25000" dirty="0">
                          <a:effectLst/>
                        </a:rPr>
                        <a:t>AONR</a:t>
                      </a:r>
                      <a:r>
                        <a:rPr lang="en-US" sz="1800" dirty="0" smtClean="0">
                          <a:effectLst/>
                        </a:rPr>
                        <a:t>**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 anchorCtr="1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silt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92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0.75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0.36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0.75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loam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71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0.66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0.28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0.64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sand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92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0.57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0.17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0.52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sandy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2009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67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0.30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sandy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85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0.82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0.57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0.81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16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sandy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0.38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silt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79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0.42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0.72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silt loam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89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0.80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0.67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0.80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15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26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Silty clay </a:t>
                      </a:r>
                      <a:r>
                        <a:rPr lang="en-US" sz="1800" dirty="0">
                          <a:effectLst/>
                        </a:rPr>
                        <a:t>loam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2008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97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0.54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>
                          <a:effectLst/>
                        </a:rPr>
                        <a:t>0.14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800" dirty="0">
                          <a:effectLst/>
                        </a:rPr>
                        <a:t>0.54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23436" y="6225989"/>
            <a:ext cx="54205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mean NDVI across highest N rate plots</a:t>
            </a:r>
          </a:p>
          <a:p>
            <a:r>
              <a:rPr lang="en-US" sz="1400" dirty="0" smtClean="0"/>
              <a:t>**expected NDVI at AONR estimated using ordinary least squares</a:t>
            </a:r>
          </a:p>
          <a:p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559367" y="805934"/>
            <a:ext cx="240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Dataframe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2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Random Effects Model</a:t>
            </a:r>
            <a:endParaRPr lang="en-US" sz="3200" dirty="0"/>
          </a:p>
        </p:txBody>
      </p:sp>
      <p:pic>
        <p:nvPicPr>
          <p:cNvPr id="4" name="Content Placeholder 3" descr="F:\data\research\Cotton_NDVI\Analysis\fig5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429000"/>
            <a:ext cx="8991600" cy="27432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33400" y="914400"/>
                <a:ext cx="8077200" cy="2290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general specification </a:t>
                </a:r>
                <a:r>
                  <a:rPr lang="en-US" alt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random effects model: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alt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i="1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20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=1,…,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=1,…,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000" dirty="0"/>
              </a:p>
              <a:p>
                <a:pPr lvl="1"/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~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~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0,</m:t>
                        </m:r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d>
                  </m:oMath>
                </a14:m>
                <a:endParaRPr lang="en-US" sz="2000" i="1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𝐶𝑜𝑟𝑟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𝑖𝑠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 </m:t>
                          </m:r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sub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914400"/>
                <a:ext cx="8077200" cy="2290371"/>
              </a:xfrm>
              <a:prstGeom prst="rect">
                <a:avLst/>
              </a:prstGeom>
              <a:blipFill rotWithShape="1">
                <a:blip r:embed="rId3"/>
                <a:stretch>
                  <a:fillRect l="-1057" t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001000" y="120134"/>
            <a:ext cx="102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3581400"/>
            <a:ext cx="3048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00400" y="3581400"/>
            <a:ext cx="3048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86200" y="3581400"/>
            <a:ext cx="12954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867400" y="3581400"/>
            <a:ext cx="3048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553200" y="3581400"/>
            <a:ext cx="3048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239000" y="3592794"/>
            <a:ext cx="3048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Algorithm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Calculate ‘nitrogen deficiency’, </a:t>
            </a:r>
            <a:r>
              <a:rPr lang="en-US" sz="2800" i="1" dirty="0" err="1" smtClean="0"/>
              <a:t>Ndef</a:t>
            </a:r>
            <a:endParaRPr lang="en-US" sz="2800" i="1" dirty="0" smtClean="0"/>
          </a:p>
          <a:p>
            <a:endParaRPr lang="en-US" sz="2800" i="1" dirty="0" smtClean="0"/>
          </a:p>
          <a:p>
            <a:endParaRPr lang="en-US" sz="2800" i="1" dirty="0"/>
          </a:p>
          <a:p>
            <a:r>
              <a:rPr lang="en-US" sz="2800" dirty="0" smtClean="0"/>
              <a:t>Estimate relationship between </a:t>
            </a:r>
            <a:r>
              <a:rPr lang="en-US" sz="2800" i="1" dirty="0" err="1" smtClean="0"/>
              <a:t>Ndef</a:t>
            </a:r>
            <a:r>
              <a:rPr lang="en-US" sz="2800" dirty="0" smtClean="0"/>
              <a:t> and </a:t>
            </a:r>
            <a:r>
              <a:rPr lang="en-US" sz="2800" i="1" dirty="0" smtClean="0"/>
              <a:t>NDVI</a:t>
            </a:r>
          </a:p>
          <a:p>
            <a:pPr marL="0" indent="0">
              <a:buNone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3400" y="1607185"/>
                <a:ext cx="6019800" cy="755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𝑑𝑒𝑓</m:t>
                              </m:r>
                            </m:sub>
                          </m:sSub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𝐴𝑂𝑁𝑅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𝑎𝑝𝑝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    </m:t>
                              </m:r>
                              <m:r>
                                <m:rPr>
                                  <m:nor/>
                                </m:rPr>
                                <a:rPr lang="en-US"/>
                                <m:t>for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𝑎𝑝𝑝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&lt;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𝐴𝑂𝑁𝑅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0                             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/>
                                <m:t>for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𝑎𝑝𝑝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&gt;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𝐴𝑂𝑁𝑅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607185"/>
                <a:ext cx="6019800" cy="7550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20171" y="3200400"/>
                <a:ext cx="2632387" cy="392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𝑁𝑑𝑒𝑓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𝑁𝐷𝑉𝐼</m:t>
                      </m:r>
                      <m:r>
                        <a:rPr lang="en-US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𝑁𝐷𝑉𝐼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71" y="3200400"/>
                <a:ext cx="2632387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001000" y="77351"/>
            <a:ext cx="93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73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693" y="126721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Regression Model Results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066084"/>
              </p:ext>
            </p:extLst>
          </p:nvPr>
        </p:nvGraphicFramePr>
        <p:xfrm>
          <a:off x="636494" y="1400881"/>
          <a:ext cx="4419599" cy="213957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185746"/>
                <a:gridCol w="1077951"/>
                <a:gridCol w="1077951"/>
                <a:gridCol w="1077951"/>
              </a:tblGrid>
              <a:tr h="3962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OLS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WLS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REM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11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Intercept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39.01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(15.86)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50.37 (16.62)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10.56 (16.87)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1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NDVI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9.34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(54.70)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-11.79 (57.22)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118.16 (57.25)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1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NDVI^2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-60.91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(44.84)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>
                          <a:effectLst/>
                        </a:rPr>
                        <a:t>-50.01 (46.72)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-150.70 (48.52)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17020" y="990600"/>
            <a:ext cx="5274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Estimated coefficients (standard </a:t>
            </a:r>
            <a:r>
              <a:rPr lang="en-US" dirty="0" smtClean="0"/>
              <a:t>errors)</a:t>
            </a:r>
            <a:endParaRPr lang="en-US" dirty="0"/>
          </a:p>
        </p:txBody>
      </p:sp>
      <p:pic>
        <p:nvPicPr>
          <p:cNvPr id="6" name="Content Placeholder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581400"/>
            <a:ext cx="5101618" cy="307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04" y="8638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Regression Model Results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0600"/>
            <a:ext cx="8759218" cy="574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04" y="19145"/>
            <a:ext cx="8229600" cy="639762"/>
          </a:xfrm>
        </p:spPr>
        <p:txBody>
          <a:bodyPr>
            <a:noAutofit/>
          </a:bodyPr>
          <a:lstStyle/>
          <a:p>
            <a:r>
              <a:rPr lang="en-US" sz="3200" dirty="0"/>
              <a:t>Comparison of Candidate </a:t>
            </a:r>
            <a:r>
              <a:rPr lang="en-US" sz="3200" dirty="0" smtClean="0"/>
              <a:t>Algorithms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555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Future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smtClean="0"/>
              <a:t>Revisit </a:t>
            </a:r>
            <a:r>
              <a:rPr lang="en-US" sz="2800" dirty="0" smtClean="0"/>
              <a:t>ETL procedure</a:t>
            </a:r>
          </a:p>
          <a:p>
            <a:r>
              <a:rPr lang="en-US" sz="2800" dirty="0" smtClean="0"/>
              <a:t>Include </a:t>
            </a:r>
            <a:r>
              <a:rPr lang="en-US" sz="2800" dirty="0"/>
              <a:t>all </a:t>
            </a:r>
            <a:r>
              <a:rPr lang="en-US" sz="2800" dirty="0" smtClean="0"/>
              <a:t>31 studies</a:t>
            </a:r>
            <a:endParaRPr lang="en-US" sz="2800" dirty="0"/>
          </a:p>
          <a:p>
            <a:pPr lvl="1"/>
            <a:r>
              <a:rPr lang="en-US" sz="2400" dirty="0"/>
              <a:t>Not just ‘well behaved</a:t>
            </a:r>
            <a:r>
              <a:rPr lang="en-US" sz="2400" dirty="0" smtClean="0"/>
              <a:t>’</a:t>
            </a:r>
          </a:p>
          <a:p>
            <a:pPr lvl="1"/>
            <a:r>
              <a:rPr lang="en-US" sz="2400" dirty="0" smtClean="0"/>
              <a:t>Additional studies welcome</a:t>
            </a:r>
          </a:p>
          <a:p>
            <a:r>
              <a:rPr lang="en-US" sz="2800" dirty="0" smtClean="0"/>
              <a:t>Recombinant data</a:t>
            </a:r>
          </a:p>
          <a:p>
            <a:pPr lvl="1"/>
            <a:r>
              <a:rPr lang="en-US" sz="2400" dirty="0" smtClean="0"/>
              <a:t>Deviations from norm weather data</a:t>
            </a:r>
          </a:p>
          <a:p>
            <a:pPr lvl="1"/>
            <a:r>
              <a:rPr lang="en-US" sz="2400" dirty="0" smtClean="0"/>
              <a:t>Well-distributed precipitation e.g. Shannon’s </a:t>
            </a:r>
            <a:endParaRPr lang="en-US" sz="2400" dirty="0"/>
          </a:p>
          <a:p>
            <a:r>
              <a:rPr lang="en-US" sz="2800" dirty="0" smtClean="0"/>
              <a:t>Apply additional pooled analysis methodologies</a:t>
            </a:r>
          </a:p>
        </p:txBody>
      </p:sp>
    </p:spTree>
    <p:extLst>
      <p:ext uri="{BB962C8B-B14F-4D97-AF65-F5344CB8AC3E}">
        <p14:creationId xmlns:p14="http://schemas.microsoft.com/office/powerpoint/2010/main" val="147027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4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4042" y="3831647"/>
            <a:ext cx="8229600" cy="267621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en-US" sz="2800" dirty="0" smtClean="0"/>
              <a:t>Terry Griffin</a:t>
            </a:r>
          </a:p>
          <a:p>
            <a:pPr marL="0" indent="0" algn="r">
              <a:buFont typeface="Arial"/>
              <a:buNone/>
            </a:pPr>
            <a:r>
              <a:rPr lang="en-US" sz="2800" dirty="0" smtClean="0">
                <a:hlinkClick r:id="rId2"/>
              </a:rPr>
              <a:t>twgriffin@ksu.edu</a:t>
            </a:r>
            <a:endParaRPr lang="en-US" sz="2800" dirty="0" smtClean="0"/>
          </a:p>
          <a:p>
            <a:pPr marL="0" indent="0" algn="r">
              <a:buFont typeface="Arial"/>
              <a:buNone/>
            </a:pPr>
            <a:r>
              <a:rPr lang="en-US" sz="2800" dirty="0" smtClean="0"/>
              <a:t>501.249.6360</a:t>
            </a:r>
          </a:p>
          <a:p>
            <a:pPr marL="0" indent="0" algn="r">
              <a:buFont typeface="Arial"/>
              <a:buNone/>
            </a:pPr>
            <a:r>
              <a:rPr lang="en-US" sz="2800" dirty="0" smtClean="0"/>
              <a:t>@</a:t>
            </a:r>
            <a:r>
              <a:rPr lang="en-US" sz="2800" dirty="0" err="1" smtClean="0"/>
              <a:t>SpacePlowboy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Cotton Incorpo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6162674"/>
            <a:ext cx="23336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38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Lookup table v equation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996406"/>
              </p:ext>
            </p:extLst>
          </p:nvPr>
        </p:nvGraphicFramePr>
        <p:xfrm>
          <a:off x="7086599" y="1210239"/>
          <a:ext cx="1618130" cy="5574030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809065"/>
                <a:gridCol w="809065"/>
              </a:tblGrid>
              <a:tr h="244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NDVI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Nrec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44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210239"/>
            <a:ext cx="52677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Ultimate goal: </a:t>
            </a:r>
          </a:p>
          <a:p>
            <a:r>
              <a:rPr lang="en-US" sz="2800" dirty="0" smtClean="0"/>
              <a:t>lookup table of N rec index to </a:t>
            </a:r>
          </a:p>
          <a:p>
            <a:r>
              <a:rPr lang="en-US" sz="2800" dirty="0" smtClean="0"/>
              <a:t>load into automated controller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021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38" y="1500269"/>
            <a:ext cx="9029161" cy="1470025"/>
          </a:xfrm>
        </p:spPr>
        <p:txBody>
          <a:bodyPr>
            <a:noAutofit/>
          </a:bodyPr>
          <a:lstStyle/>
          <a:p>
            <a:r>
              <a:rPr lang="en-US" sz="2800" dirty="0" smtClean="0"/>
              <a:t>Pooled </a:t>
            </a:r>
            <a:r>
              <a:rPr lang="en-US" sz="2800" dirty="0"/>
              <a:t>Analysis of Combined Primary Data across Multiple States and Investigators for the Development of a NDVI-Based On-the-Go Nitrogen Application Algorithm for Cotton. </a:t>
            </a:r>
            <a:r>
              <a:rPr lang="en-US" sz="2800" dirty="0" smtClean="0"/>
              <a:t>Annual Meeting of the American Society of Agricultural and Biological Engineers. Paper </a:t>
            </a:r>
            <a:r>
              <a:rPr lang="en-US" sz="2800" dirty="0"/>
              <a:t>No. 1900279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5835" y="3780339"/>
            <a:ext cx="8633011" cy="17526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Terry Griffin</a:t>
            </a:r>
            <a:r>
              <a:rPr lang="en-US" sz="2000" dirty="0"/>
              <a:t>, </a:t>
            </a:r>
            <a:r>
              <a:rPr lang="en-US" sz="2000" dirty="0" smtClean="0"/>
              <a:t>Barnes</a:t>
            </a:r>
            <a:r>
              <a:rPr lang="en-US" sz="2000" dirty="0"/>
              <a:t>, E.M., Allen, P.A., Andrade-Sánchez, P., Arnall, D.B., </a:t>
            </a:r>
            <a:r>
              <a:rPr lang="en-US" sz="2000" dirty="0" err="1"/>
              <a:t>Balkcom</a:t>
            </a:r>
            <a:r>
              <a:rPr lang="en-US" sz="2000" dirty="0"/>
              <a:t>, K., Barber, L.T., Bauer, P., Bronson, K.F., Buschermohle, M.J., Jones, A.P., </a:t>
            </a:r>
            <a:r>
              <a:rPr lang="en-US" sz="2000" dirty="0" err="1" smtClean="0"/>
              <a:t>Khalilian</a:t>
            </a:r>
            <a:r>
              <a:rPr lang="en-US" sz="2000" dirty="0" smtClean="0"/>
              <a:t>, A., Ge</a:t>
            </a:r>
            <a:r>
              <a:rPr lang="en-US" sz="2000" dirty="0"/>
              <a:t>, Y., Roberson, G., Taylor. R.K., </a:t>
            </a:r>
            <a:r>
              <a:rPr lang="en-US" sz="2000" dirty="0" err="1"/>
              <a:t>Tubana</a:t>
            </a:r>
            <a:r>
              <a:rPr lang="en-US" sz="2000" dirty="0"/>
              <a:t>, B.S., Varco, J.J., </a:t>
            </a:r>
            <a:r>
              <a:rPr lang="en-US" sz="2000" dirty="0" err="1"/>
              <a:t>Vellidis</a:t>
            </a:r>
            <a:r>
              <a:rPr lang="en-US" sz="2000" dirty="0"/>
              <a:t>, G., </a:t>
            </a:r>
            <a:r>
              <a:rPr lang="en-US" sz="2000" dirty="0" err="1"/>
              <a:t>Vories</a:t>
            </a:r>
            <a:r>
              <a:rPr lang="en-US" sz="2000" dirty="0"/>
              <a:t>, E.D., Wilkerson, J.B., and Yin, X. </a:t>
            </a:r>
          </a:p>
        </p:txBody>
      </p:sp>
      <p:pic>
        <p:nvPicPr>
          <p:cNvPr id="5122" name="Picture 2" descr="Cotton Incorpo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6162674"/>
            <a:ext cx="23336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77994" y="5683004"/>
            <a:ext cx="49947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/>
            <a:r>
              <a:rPr lang="en-US" sz="1400" dirty="0"/>
              <a:t>2014 ASABE and CSBE | SCGAB Annual International Meeting</a:t>
            </a:r>
          </a:p>
          <a:p>
            <a:pPr algn="ctr" fontAlgn="base"/>
            <a:r>
              <a:rPr lang="en-US" sz="1400" dirty="0"/>
              <a:t>July 13 – 16, </a:t>
            </a:r>
            <a:r>
              <a:rPr lang="en-US" sz="1400" dirty="0" smtClean="0"/>
              <a:t>2014, Montreal</a:t>
            </a:r>
            <a:r>
              <a:rPr lang="en-US" sz="1400" dirty="0"/>
              <a:t>, Quebec Canada</a:t>
            </a:r>
          </a:p>
          <a:p>
            <a:pPr algn="ctr"/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8639" y="940370"/>
            <a:ext cx="4182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Continuation of 2014 ASABE paper: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037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:\data\research\Cotton_NDVI\data4R\locations.pn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1" t="8255" r="11422" b="2233"/>
          <a:stretch/>
        </p:blipFill>
        <p:spPr bwMode="auto">
          <a:xfrm>
            <a:off x="2057400" y="1905000"/>
            <a:ext cx="7001931" cy="418451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4800" y="972671"/>
            <a:ext cx="218842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Barnes, E.M., </a:t>
            </a:r>
            <a:endParaRPr lang="en-US" sz="1600" dirty="0" smtClean="0"/>
          </a:p>
          <a:p>
            <a:r>
              <a:rPr lang="en-US" sz="1600" dirty="0" smtClean="0"/>
              <a:t>Allen</a:t>
            </a:r>
            <a:r>
              <a:rPr lang="en-US" sz="1600" dirty="0"/>
              <a:t>, P.A., </a:t>
            </a:r>
            <a:endParaRPr lang="en-US" sz="1600" dirty="0" smtClean="0"/>
          </a:p>
          <a:p>
            <a:r>
              <a:rPr lang="en-US" sz="1600" dirty="0" smtClean="0"/>
              <a:t>Andrade-Sánchez</a:t>
            </a:r>
            <a:r>
              <a:rPr lang="en-US" sz="1600" dirty="0"/>
              <a:t>, P., </a:t>
            </a:r>
            <a:endParaRPr lang="en-US" sz="1600" dirty="0" smtClean="0"/>
          </a:p>
          <a:p>
            <a:r>
              <a:rPr lang="en-US" sz="1600" dirty="0" err="1" smtClean="0"/>
              <a:t>Arnall</a:t>
            </a:r>
            <a:r>
              <a:rPr lang="en-US" sz="1600" dirty="0"/>
              <a:t>, D.B., </a:t>
            </a:r>
            <a:endParaRPr lang="en-US" sz="1600" dirty="0" smtClean="0"/>
          </a:p>
          <a:p>
            <a:r>
              <a:rPr lang="en-US" sz="1600" dirty="0" err="1" smtClean="0"/>
              <a:t>Balkcom</a:t>
            </a:r>
            <a:r>
              <a:rPr lang="en-US" sz="1600" dirty="0"/>
              <a:t>, K., </a:t>
            </a:r>
            <a:endParaRPr lang="en-US" sz="1600" dirty="0" smtClean="0"/>
          </a:p>
          <a:p>
            <a:r>
              <a:rPr lang="en-US" sz="1600" dirty="0" smtClean="0"/>
              <a:t>Barber</a:t>
            </a:r>
            <a:r>
              <a:rPr lang="en-US" sz="1600" dirty="0"/>
              <a:t>, L.T., </a:t>
            </a:r>
            <a:endParaRPr lang="en-US" sz="1600" dirty="0" smtClean="0"/>
          </a:p>
          <a:p>
            <a:r>
              <a:rPr lang="en-US" sz="1600" dirty="0" smtClean="0"/>
              <a:t>Bauer</a:t>
            </a:r>
            <a:r>
              <a:rPr lang="en-US" sz="1600" dirty="0"/>
              <a:t>, P., </a:t>
            </a:r>
            <a:endParaRPr lang="en-US" sz="1600" dirty="0" smtClean="0"/>
          </a:p>
          <a:p>
            <a:r>
              <a:rPr lang="en-US" sz="1600" dirty="0" smtClean="0"/>
              <a:t>Bronson</a:t>
            </a:r>
            <a:r>
              <a:rPr lang="en-US" sz="1600" dirty="0"/>
              <a:t>, K.F., </a:t>
            </a:r>
            <a:endParaRPr lang="en-US" sz="1600" dirty="0" smtClean="0"/>
          </a:p>
          <a:p>
            <a:r>
              <a:rPr lang="en-US" sz="1600" dirty="0" err="1" smtClean="0"/>
              <a:t>Buschermohle</a:t>
            </a:r>
            <a:r>
              <a:rPr lang="en-US" sz="1600" dirty="0"/>
              <a:t>, M.J., </a:t>
            </a:r>
            <a:endParaRPr lang="en-US" sz="1600" dirty="0" smtClean="0"/>
          </a:p>
          <a:p>
            <a:r>
              <a:rPr lang="en-US" sz="1600" dirty="0" smtClean="0"/>
              <a:t>Jones</a:t>
            </a:r>
            <a:r>
              <a:rPr lang="en-US" sz="1600" dirty="0"/>
              <a:t>, A.P., </a:t>
            </a:r>
            <a:endParaRPr lang="en-US" sz="1600" dirty="0" smtClean="0"/>
          </a:p>
          <a:p>
            <a:r>
              <a:rPr lang="en-US" sz="1600" dirty="0" err="1" smtClean="0"/>
              <a:t>Khalilian</a:t>
            </a:r>
            <a:r>
              <a:rPr lang="en-US" sz="1600" dirty="0" smtClean="0"/>
              <a:t>, A., </a:t>
            </a:r>
          </a:p>
          <a:p>
            <a:r>
              <a:rPr lang="en-US" sz="1600" dirty="0" smtClean="0"/>
              <a:t>Ge</a:t>
            </a:r>
            <a:r>
              <a:rPr lang="en-US" sz="1600" dirty="0"/>
              <a:t>, Y., </a:t>
            </a:r>
            <a:endParaRPr lang="en-US" sz="1600" dirty="0" smtClean="0"/>
          </a:p>
          <a:p>
            <a:r>
              <a:rPr lang="en-US" sz="1600" dirty="0" smtClean="0"/>
              <a:t>Porter, W.,</a:t>
            </a:r>
          </a:p>
          <a:p>
            <a:r>
              <a:rPr lang="en-US" sz="1600" dirty="0" smtClean="0"/>
              <a:t>Roberson</a:t>
            </a:r>
            <a:r>
              <a:rPr lang="en-US" sz="1600" dirty="0"/>
              <a:t>, G., </a:t>
            </a:r>
            <a:endParaRPr lang="en-US" sz="1600" dirty="0" smtClean="0"/>
          </a:p>
          <a:p>
            <a:r>
              <a:rPr lang="en-US" sz="1600" dirty="0" smtClean="0"/>
              <a:t>Taylor</a:t>
            </a:r>
            <a:r>
              <a:rPr lang="en-US" sz="1600" dirty="0"/>
              <a:t>. R.K., </a:t>
            </a:r>
            <a:endParaRPr lang="en-US" sz="1600" dirty="0" smtClean="0"/>
          </a:p>
          <a:p>
            <a:r>
              <a:rPr lang="en-US" sz="1600" dirty="0" err="1" smtClean="0"/>
              <a:t>Tubana</a:t>
            </a:r>
            <a:r>
              <a:rPr lang="en-US" sz="1600" dirty="0"/>
              <a:t>, B.S., </a:t>
            </a:r>
            <a:endParaRPr lang="en-US" sz="1600" dirty="0" smtClean="0"/>
          </a:p>
          <a:p>
            <a:r>
              <a:rPr lang="en-US" sz="1600" dirty="0" smtClean="0"/>
              <a:t>Varco</a:t>
            </a:r>
            <a:r>
              <a:rPr lang="en-US" sz="1600" dirty="0"/>
              <a:t>, J.J., </a:t>
            </a:r>
            <a:endParaRPr lang="en-US" sz="1600" dirty="0" smtClean="0"/>
          </a:p>
          <a:p>
            <a:r>
              <a:rPr lang="en-US" sz="1600" dirty="0" err="1" smtClean="0"/>
              <a:t>Vellidis</a:t>
            </a:r>
            <a:r>
              <a:rPr lang="en-US" sz="1600" dirty="0"/>
              <a:t>, G., </a:t>
            </a:r>
            <a:endParaRPr lang="en-US" sz="1600" dirty="0" smtClean="0"/>
          </a:p>
          <a:p>
            <a:r>
              <a:rPr lang="en-US" sz="1600" dirty="0" err="1" smtClean="0"/>
              <a:t>Vories</a:t>
            </a:r>
            <a:r>
              <a:rPr lang="en-US" sz="1600" dirty="0"/>
              <a:t>, E.D., </a:t>
            </a:r>
            <a:endParaRPr lang="en-US" sz="1600" dirty="0" smtClean="0"/>
          </a:p>
          <a:p>
            <a:r>
              <a:rPr lang="en-US" sz="1600" dirty="0" smtClean="0"/>
              <a:t>Wilkerson</a:t>
            </a:r>
            <a:r>
              <a:rPr lang="en-US" sz="1600" dirty="0"/>
              <a:t>, J.B., </a:t>
            </a:r>
            <a:endParaRPr lang="en-US" sz="1600" dirty="0" smtClean="0"/>
          </a:p>
          <a:p>
            <a:r>
              <a:rPr lang="en-US" sz="1600" dirty="0" smtClean="0"/>
              <a:t>Yin</a:t>
            </a:r>
            <a:r>
              <a:rPr lang="en-US" sz="1600" dirty="0"/>
              <a:t>, X. </a:t>
            </a:r>
          </a:p>
          <a:p>
            <a:endParaRPr lang="en-US" sz="1600" dirty="0"/>
          </a:p>
        </p:txBody>
      </p:sp>
      <p:pic>
        <p:nvPicPr>
          <p:cNvPr id="5" name="Picture 2" descr="Cotton Incorpora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6162674"/>
            <a:ext cx="23336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39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7391400" cy="4811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951" y="19145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Sub-setting Primary Studies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4983163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Identify ‘well-behaved’ studies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𝑟𝑒𝑙𝑦𝑙𝑑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𝑁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4983163"/>
              </a:xfrm>
              <a:blipFill rotWithShape="1">
                <a:blip r:embed="rId3"/>
                <a:stretch>
                  <a:fillRect l="-1259" t="-1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828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04" y="19145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Confounding Factors: Plant Height</a:t>
            </a:r>
            <a:endParaRPr lang="en-US" sz="3200" dirty="0"/>
          </a:p>
        </p:txBody>
      </p:sp>
      <p:pic>
        <p:nvPicPr>
          <p:cNvPr id="4" name="Content Placeholder 3" descr="F:\data\research\Cotton_NDVI\Analysis\HeightbyDAP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8534400" cy="5592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022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Identifying Optimal Time Period</a:t>
            </a:r>
            <a:endParaRPr lang="en-US" sz="3200" dirty="0"/>
          </a:p>
        </p:txBody>
      </p:sp>
      <p:pic>
        <p:nvPicPr>
          <p:cNvPr id="8" name="Content Placeholder 7" descr="F:\data\research\Cotton_NDVI\Analysis\NDVIxWAP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8646480" cy="559276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048000" y="5562600"/>
                <a:ext cx="4350806" cy="3929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𝑟𝑒𝑙𝑦𝑙𝑑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𝑁𝐷𝑉𝐼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∗</m:t>
                      </m:r>
                      <m:r>
                        <a:rPr lang="en-US" i="1">
                          <a:latin typeface="Cambria Math"/>
                        </a:rPr>
                        <m:t>𝑟𝑒𝑙h𝑒𝑖𝑔h𝑡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562600"/>
                <a:ext cx="4350806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9091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586262" y="76200"/>
            <a:ext cx="240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Dataframe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:\data\research\Cotton_NDVI\Analysis\NDVIxWAP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735" y="2672715"/>
            <a:ext cx="6235065" cy="403288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Identifying Optimal Time Period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1935" y="1828800"/>
          <a:ext cx="4697730" cy="939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980"/>
                <a:gridCol w="685800"/>
                <a:gridCol w="514350"/>
                <a:gridCol w="571500"/>
                <a:gridCol w="571500"/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All Timings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&lt;= 6 WAP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6 to 8 WAP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8 to 10 WAP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10 to 12 WAP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12 to 14 WAP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p-value on NDVI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0.72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0.17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0.07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0.00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0.51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0.71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R-squared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0.17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0.48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 dirty="0">
                          <a:effectLst/>
                        </a:rPr>
                        <a:t>0.19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0.22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0.37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0.51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sample size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1978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 dirty="0">
                          <a:effectLst/>
                        </a:rPr>
                        <a:t>192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428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>
                          <a:effectLst/>
                        </a:rPr>
                        <a:t>498</a:t>
                      </a:r>
                      <a:endParaRPr lang="en-US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 dirty="0">
                          <a:effectLst/>
                        </a:rPr>
                        <a:t>331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524000" algn="ctr"/>
                          <a:tab pos="3048000" algn="r"/>
                          <a:tab pos="3124200" algn="ctr"/>
                          <a:tab pos="6248400" algn="r"/>
                        </a:tabLst>
                      </a:pPr>
                      <a:r>
                        <a:rPr lang="en-US" sz="1000" dirty="0">
                          <a:effectLst/>
                        </a:rPr>
                        <a:t>262</a:t>
                      </a:r>
                      <a:endParaRPr lang="en-US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1552545"/>
            <a:ext cx="3581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3. Select model diagnostics for NDVI timing analysis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ctr"/>
                <a:tab pos="3048000" algn="r"/>
                <a:tab pos="3124200" algn="ctr"/>
                <a:tab pos="4829175" algn="r"/>
                <a:tab pos="6248400" algn="r"/>
              </a:tabLst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1752600"/>
            <a:ext cx="1143000" cy="11430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81000" y="1066800"/>
                <a:ext cx="4350806" cy="3929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𝑟𝑒𝑙𝑦𝑙𝑑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𝑁𝐷𝑉𝐼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𝑁</m:t>
                      </m:r>
                      <m:r>
                        <a:rPr lang="en-US" i="1">
                          <a:latin typeface="Cambria Math"/>
                        </a:rPr>
                        <m:t>∗</m:t>
                      </m:r>
                      <m:r>
                        <a:rPr lang="en-US" i="1">
                          <a:latin typeface="Cambria Math"/>
                        </a:rPr>
                        <m:t>𝑟𝑒𝑙h𝑒𝑖𝑔h𝑡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066800"/>
                <a:ext cx="4350806" cy="392993"/>
              </a:xfrm>
              <a:prstGeom prst="rect">
                <a:avLst/>
              </a:prstGeom>
              <a:blipFill rotWithShape="1">
                <a:blip r:embed="rId3"/>
                <a:stretch>
                  <a:fillRect b="-1060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586262" y="76200"/>
            <a:ext cx="240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Dataframe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66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/>
              <a:t>Duration of NDVI </a:t>
            </a:r>
            <a:r>
              <a:rPr lang="en-US" sz="3200" dirty="0" smtClean="0"/>
              <a:t>Measurements</a:t>
            </a:r>
            <a:endParaRPr lang="en-US" sz="3200" dirty="0"/>
          </a:p>
        </p:txBody>
      </p:sp>
      <p:pic>
        <p:nvPicPr>
          <p:cNvPr id="4" name="Content Placeholder 3" descr="F:\data\research\Cotton_NDVI\Analysis\DAPxNDVI_WB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9154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457200" y="4495800"/>
            <a:ext cx="8534400" cy="10668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86262" y="76200"/>
            <a:ext cx="240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Dataframe</a:t>
            </a:r>
            <a:r>
              <a:rPr lang="en-US" dirty="0" smtClean="0"/>
              <a:t>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3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kst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state" id="{DE0B2CD7-B216-49BA-B47F-875BF8AFA0B7}" vid="{A3568FDA-3009-4D0F-86AF-2C92712620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kstate</Template>
  <TotalTime>10039</TotalTime>
  <Words>723</Words>
  <Application>Microsoft Office PowerPoint</Application>
  <PresentationFormat>On-screen Show (4:3)</PresentationFormat>
  <Paragraphs>264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Trebuchet MS</vt:lpstr>
      <vt:lpstr>kstate</vt:lpstr>
      <vt:lpstr>In Search of Optimal On-the-go Nitrogen Application Rates for Cotton </vt:lpstr>
      <vt:lpstr>Lookup table v equation</vt:lpstr>
      <vt:lpstr>Pooled Analysis of Combined Primary Data across Multiple States and Investigators for the Development of a NDVI-Based On-the-Go Nitrogen Application Algorithm for Cotton. Annual Meeting of the American Society of Agricultural and Biological Engineers. Paper No. 1900279  </vt:lpstr>
      <vt:lpstr>PowerPoint Presentation</vt:lpstr>
      <vt:lpstr>Sub-setting Primary Studies</vt:lpstr>
      <vt:lpstr>Confounding Factors: Plant Height</vt:lpstr>
      <vt:lpstr>Identifying Optimal Time Period</vt:lpstr>
      <vt:lpstr>Identifying Optimal Time Period</vt:lpstr>
      <vt:lpstr>Duration of NDVI Measurements</vt:lpstr>
      <vt:lpstr>Pooled Database Construction</vt:lpstr>
      <vt:lpstr>NDVI bounds for final dataframe</vt:lpstr>
      <vt:lpstr>Random Effects Model</vt:lpstr>
      <vt:lpstr>Algorithm Development</vt:lpstr>
      <vt:lpstr>Regression Model Results</vt:lpstr>
      <vt:lpstr>Regression Model Results</vt:lpstr>
      <vt:lpstr>Comparison of Candidate Algorithms</vt:lpstr>
      <vt:lpstr>Future Work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Most of Precision Ag Technology and Big Data</dc:title>
  <dc:creator>Griffin</dc:creator>
  <cp:lastModifiedBy>Terrr Griffin</cp:lastModifiedBy>
  <cp:revision>259</cp:revision>
  <dcterms:created xsi:type="dcterms:W3CDTF">2015-08-04T22:20:27Z</dcterms:created>
  <dcterms:modified xsi:type="dcterms:W3CDTF">2017-08-09T15:05:41Z</dcterms:modified>
</cp:coreProperties>
</file>