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315" r:id="rId3"/>
    <p:sldId id="306" r:id="rId4"/>
    <p:sldId id="307" r:id="rId5"/>
    <p:sldId id="312" r:id="rId6"/>
    <p:sldId id="314" r:id="rId7"/>
    <p:sldId id="308" r:id="rId8"/>
    <p:sldId id="290" r:id="rId9"/>
    <p:sldId id="296" r:id="rId10"/>
    <p:sldId id="309" r:id="rId11"/>
    <p:sldId id="291" r:id="rId12"/>
    <p:sldId id="297" r:id="rId13"/>
    <p:sldId id="310" r:id="rId14"/>
    <p:sldId id="313" r:id="rId15"/>
    <p:sldId id="294" r:id="rId16"/>
    <p:sldId id="295" r:id="rId17"/>
    <p:sldId id="311" r:id="rId18"/>
    <p:sldId id="288"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5209FE-EDB8-414E-BDCB-04C45F92CDD0}" type="datetimeFigureOut">
              <a:rPr lang="en-US" smtClean="0"/>
              <a:pPr/>
              <a:t>8/8/2017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DDC234-4EC4-4D87-8D0A-64B18236F279}" type="slidenum">
              <a:rPr lang="en-US" smtClean="0"/>
              <a:pPr/>
              <a:t>‹#›</a:t>
            </a:fld>
            <a:endParaRPr lang="en-US"/>
          </a:p>
        </p:txBody>
      </p:sp>
    </p:spTree>
    <p:extLst>
      <p:ext uri="{BB962C8B-B14F-4D97-AF65-F5344CB8AC3E}">
        <p14:creationId xmlns:p14="http://schemas.microsoft.com/office/powerpoint/2010/main" val="2842452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DDC234-4EC4-4D87-8D0A-64B18236F279}" type="slidenum">
              <a:rPr lang="en-US" smtClean="0"/>
              <a:pPr/>
              <a:t>1</a:t>
            </a:fld>
            <a:endParaRPr lang="en-US"/>
          </a:p>
        </p:txBody>
      </p:sp>
    </p:spTree>
    <p:extLst>
      <p:ext uri="{BB962C8B-B14F-4D97-AF65-F5344CB8AC3E}">
        <p14:creationId xmlns:p14="http://schemas.microsoft.com/office/powerpoint/2010/main" val="2892652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BAE3AC3-B59C-432A-BF80-43C036F8FDB8}" type="slidenum">
              <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smtClean="0">
              <a:ln>
                <a:noFill/>
              </a:ln>
              <a:solidFill>
                <a:prstClr val="black"/>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1015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DE5DFCBD-DF0F-4537-BC5E-784914DC2670}" type="datetimeFigureOut">
              <a:rPr lang="en-US" smtClean="0"/>
              <a:pPr/>
              <a:t>8/8/2017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D032B1AD-9D71-4D3B-8A68-EFC29E7FF4C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5DFCBD-DF0F-4537-BC5E-784914DC2670}"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B1AD-9D71-4D3B-8A68-EFC29E7FF4C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5DFCBD-DF0F-4537-BC5E-784914DC2670}"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B1AD-9D71-4D3B-8A68-EFC29E7FF4C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E5DFCBD-DF0F-4537-BC5E-784914DC2670}" type="datetimeFigureOut">
              <a:rPr lang="en-US" smtClean="0"/>
              <a:pPr/>
              <a:t>8/8/2017</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D032B1AD-9D71-4D3B-8A68-EFC29E7FF4C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E5DFCBD-DF0F-4537-BC5E-784914DC2670}" type="datetimeFigureOut">
              <a:rPr lang="en-US" smtClean="0"/>
              <a:pPr/>
              <a:t>8/8/2017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D032B1AD-9D71-4D3B-8A68-EFC29E7FF4C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DE5DFCBD-DF0F-4537-BC5E-784914DC2670}" type="datetimeFigureOut">
              <a:rPr lang="en-US" smtClean="0"/>
              <a:pPr/>
              <a:t>8/8/2017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032B1AD-9D71-4D3B-8A68-EFC29E7FF4C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DE5DFCBD-DF0F-4537-BC5E-784914DC2670}" type="datetimeFigureOut">
              <a:rPr lang="en-US" smtClean="0"/>
              <a:pPr/>
              <a:t>8/8/2017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D032B1AD-9D71-4D3B-8A68-EFC29E7FF4C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E5DFCBD-DF0F-4537-BC5E-784914DC2670}" type="datetimeFigureOut">
              <a:rPr lang="en-US" smtClean="0"/>
              <a:pPr/>
              <a:t>8/8/2017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B1AD-9D71-4D3B-8A68-EFC29E7FF4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E5DFCBD-DF0F-4537-BC5E-784914DC2670}" type="datetimeFigureOut">
              <a:rPr lang="en-US" smtClean="0"/>
              <a:pPr/>
              <a:t>8/8/2017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2B1AD-9D71-4D3B-8A68-EFC29E7FF4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E5DFCBD-DF0F-4537-BC5E-784914DC2670}" type="datetimeFigureOut">
              <a:rPr lang="en-US" smtClean="0"/>
              <a:pPr/>
              <a:t>8/8/2017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2B1AD-9D71-4D3B-8A68-EFC29E7FF4C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DE5DFCBD-DF0F-4537-BC5E-784914DC2670}" type="datetimeFigureOut">
              <a:rPr lang="en-US" smtClean="0"/>
              <a:pPr/>
              <a:t>8/8/2017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D032B1AD-9D71-4D3B-8A68-EFC29E7FF4C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E5DFCBD-DF0F-4537-BC5E-784914DC2670}" type="datetimeFigureOut">
              <a:rPr lang="en-US" smtClean="0"/>
              <a:pPr/>
              <a:t>8/8/2017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032B1AD-9D71-4D3B-8A68-EFC29E7FF4C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914400"/>
          </a:xfrm>
        </p:spPr>
        <p:txBody>
          <a:bodyPr>
            <a:normAutofit fontScale="90000"/>
          </a:bodyPr>
          <a:lstStyle/>
          <a:p>
            <a:pPr algn="ctr"/>
            <a:r>
              <a:rPr lang="en-US" b="1" dirty="0" smtClean="0">
                <a:latin typeface="Cambria" panose="02040503050406030204" pitchFamily="18" charset="0"/>
              </a:rPr>
              <a:t>Influence of Late </a:t>
            </a:r>
            <a:r>
              <a:rPr lang="en-US" b="1" dirty="0" err="1" smtClean="0">
                <a:latin typeface="Cambria" panose="02040503050406030204" pitchFamily="18" charset="0"/>
              </a:rPr>
              <a:t>Nitrogebn</a:t>
            </a:r>
            <a:r>
              <a:rPr lang="en-US" b="1" dirty="0" smtClean="0">
                <a:latin typeface="Cambria" panose="02040503050406030204" pitchFamily="18" charset="0"/>
              </a:rPr>
              <a:t> Applications on Corn Yield on Mississippi River Alluvial Soils</a:t>
            </a:r>
            <a:endParaRPr lang="en-US" b="1" dirty="0">
              <a:latin typeface="Cambria" panose="02040503050406030204" pitchFamily="18" charset="0"/>
            </a:endParaRPr>
          </a:p>
        </p:txBody>
      </p:sp>
      <p:sp>
        <p:nvSpPr>
          <p:cNvPr id="3" name="Subtitle 2"/>
          <p:cNvSpPr>
            <a:spLocks noGrp="1"/>
          </p:cNvSpPr>
          <p:nvPr>
            <p:ph type="subTitle" idx="1"/>
          </p:nvPr>
        </p:nvSpPr>
        <p:spPr>
          <a:xfrm>
            <a:off x="990600" y="3581400"/>
            <a:ext cx="7467600" cy="2743200"/>
          </a:xfrm>
        </p:spPr>
        <p:txBody>
          <a:bodyPr>
            <a:normAutofit/>
          </a:bodyPr>
          <a:lstStyle/>
          <a:p>
            <a:pPr algn="ctr"/>
            <a:r>
              <a:rPr lang="en-US" b="1" dirty="0" smtClean="0">
                <a:solidFill>
                  <a:schemeClr val="tx1"/>
                </a:solidFill>
                <a:latin typeface="Cambria" panose="02040503050406030204" pitchFamily="18" charset="0"/>
              </a:rPr>
              <a:t>2017 NUE Conference</a:t>
            </a:r>
          </a:p>
          <a:p>
            <a:pPr algn="ctr"/>
            <a:r>
              <a:rPr lang="en-US" b="1" dirty="0" smtClean="0">
                <a:solidFill>
                  <a:schemeClr val="tx1"/>
                </a:solidFill>
                <a:latin typeface="Cambria" panose="02040503050406030204" pitchFamily="18" charset="0"/>
              </a:rPr>
              <a:t>Baton Rouge, LA – August 7 - 9, 2017</a:t>
            </a:r>
          </a:p>
          <a:p>
            <a:pPr algn="ctr"/>
            <a:endParaRPr lang="en-US" b="1" dirty="0" smtClean="0">
              <a:solidFill>
                <a:schemeClr val="tx1"/>
              </a:solidFill>
              <a:latin typeface="Cambria" panose="02040503050406030204" pitchFamily="18" charset="0"/>
            </a:endParaRPr>
          </a:p>
          <a:p>
            <a:pPr algn="ctr"/>
            <a:r>
              <a:rPr lang="en-US" b="1" dirty="0" smtClean="0">
                <a:solidFill>
                  <a:schemeClr val="tx1"/>
                </a:solidFill>
                <a:latin typeface="Cambria" panose="02040503050406030204" pitchFamily="18" charset="0"/>
              </a:rPr>
              <a:t>Rick Mascagni, Brenda </a:t>
            </a:r>
            <a:r>
              <a:rPr lang="en-US" b="1" dirty="0" err="1" smtClean="0">
                <a:solidFill>
                  <a:schemeClr val="tx1"/>
                </a:solidFill>
                <a:latin typeface="Cambria" panose="02040503050406030204" pitchFamily="18" charset="0"/>
              </a:rPr>
              <a:t>Tubana</a:t>
            </a:r>
            <a:r>
              <a:rPr lang="en-US" b="1" dirty="0" smtClean="0">
                <a:solidFill>
                  <a:schemeClr val="tx1"/>
                </a:solidFill>
                <a:latin typeface="Cambria" panose="02040503050406030204" pitchFamily="18" charset="0"/>
              </a:rPr>
              <a:t>, Marilyn Dalen</a:t>
            </a:r>
          </a:p>
          <a:p>
            <a:pPr algn="ctr"/>
            <a:r>
              <a:rPr lang="en-US" b="1" dirty="0" smtClean="0">
                <a:solidFill>
                  <a:schemeClr val="tx1"/>
                </a:solidFill>
                <a:latin typeface="Cambria" panose="02040503050406030204" pitchFamily="18" charset="0"/>
              </a:rPr>
              <a:t>LSU </a:t>
            </a:r>
            <a:r>
              <a:rPr lang="en-US" b="1" dirty="0" err="1" smtClean="0">
                <a:solidFill>
                  <a:schemeClr val="tx1"/>
                </a:solidFill>
                <a:latin typeface="Cambria" panose="02040503050406030204" pitchFamily="18" charset="0"/>
              </a:rPr>
              <a:t>AgCenter</a:t>
            </a:r>
            <a:r>
              <a:rPr lang="en-US" b="1" dirty="0" smtClean="0">
                <a:solidFill>
                  <a:schemeClr val="tx1"/>
                </a:solidFill>
                <a:latin typeface="Cambria" panose="02040503050406030204" pitchFamily="18" charset="0"/>
              </a:rPr>
              <a:t> </a:t>
            </a:r>
          </a:p>
          <a:p>
            <a:pPr algn="ctr"/>
            <a:endParaRPr lang="en-US" b="1" dirty="0" smtClean="0"/>
          </a:p>
          <a:p>
            <a:pPr algn="ctr"/>
            <a:endParaRPr lang="en-US" dirty="0"/>
          </a:p>
        </p:txBody>
      </p:sp>
      <p:pic>
        <p:nvPicPr>
          <p:cNvPr id="5" name="Picture 5" descr="LSUAC4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638800"/>
            <a:ext cx="1447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LSUAC4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638800"/>
            <a:ext cx="1447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325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85801" y="609600"/>
            <a:ext cx="7696200" cy="5562600"/>
          </a:xfrm>
          <a:prstGeom prst="rect">
            <a:avLst/>
          </a:prstGeom>
        </p:spPr>
      </p:pic>
    </p:spTree>
    <p:extLst>
      <p:ext uri="{BB962C8B-B14F-4D97-AF65-F5344CB8AC3E}">
        <p14:creationId xmlns:p14="http://schemas.microsoft.com/office/powerpoint/2010/main" val="3628258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600200"/>
            <a:ext cx="8153400" cy="4495800"/>
          </a:xfrm>
        </p:spPr>
        <p:txBody>
          <a:bodyPr>
            <a:normAutofit/>
          </a:bodyPr>
          <a:lstStyle/>
          <a:p>
            <a:pPr>
              <a:buFontTx/>
              <a:buNone/>
            </a:pPr>
            <a:r>
              <a:rPr lang="en-US" sz="2800" b="1" dirty="0" smtClean="0">
                <a:solidFill>
                  <a:schemeClr val="tx1"/>
                </a:solidFill>
                <a:latin typeface="Arial" charset="0"/>
              </a:rPr>
              <a:t>  </a:t>
            </a:r>
            <a:endParaRPr lang="en-US" sz="2400" b="1" dirty="0" smtClean="0">
              <a:solidFill>
                <a:schemeClr val="tx1"/>
              </a:solidFill>
              <a:latin typeface="Arial" charset="0"/>
            </a:endParaRPr>
          </a:p>
        </p:txBody>
      </p:sp>
      <p:sp>
        <p:nvSpPr>
          <p:cNvPr id="5" name="TextBox 4"/>
          <p:cNvSpPr txBox="1"/>
          <p:nvPr/>
        </p:nvSpPr>
        <p:spPr>
          <a:xfrm>
            <a:off x="685800" y="533400"/>
            <a:ext cx="7772400" cy="830997"/>
          </a:xfrm>
          <a:prstGeom prst="rect">
            <a:avLst/>
          </a:prstGeom>
          <a:noFill/>
        </p:spPr>
        <p:txBody>
          <a:bodyPr wrap="square" rtlCol="0">
            <a:spAutoFit/>
          </a:bodyPr>
          <a:lstStyle/>
          <a:p>
            <a:r>
              <a:rPr lang="en-US" sz="2400" b="1" dirty="0" smtClean="0">
                <a:latin typeface="Cambria" panose="02040503050406030204" pitchFamily="18" charset="0"/>
              </a:rPr>
              <a:t>Cultural information on irrigated Sharkey clay at the NERS. </a:t>
            </a:r>
            <a:endParaRPr lang="en-US" sz="2400" b="1" dirty="0">
              <a:latin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630716013"/>
              </p:ext>
            </p:extLst>
          </p:nvPr>
        </p:nvGraphicFramePr>
        <p:xfrm>
          <a:off x="457200" y="1364397"/>
          <a:ext cx="8382001" cy="4477549"/>
        </p:xfrm>
        <a:graphic>
          <a:graphicData uri="http://schemas.openxmlformats.org/drawingml/2006/table">
            <a:tbl>
              <a:tblPr firstRow="1" bandRow="1">
                <a:tableStyleId>{5C22544A-7EE6-4342-B048-85BDC9FD1C3A}</a:tableStyleId>
              </a:tblPr>
              <a:tblGrid>
                <a:gridCol w="1111741">
                  <a:extLst>
                    <a:ext uri="{9D8B030D-6E8A-4147-A177-3AD203B41FA5}">
                      <a16:colId xmlns:a16="http://schemas.microsoft.com/office/drawing/2014/main" val="3193707414"/>
                    </a:ext>
                  </a:extLst>
                </a:gridCol>
                <a:gridCol w="845890">
                  <a:extLst>
                    <a:ext uri="{9D8B030D-6E8A-4147-A177-3AD203B41FA5}">
                      <a16:colId xmlns:a16="http://schemas.microsoft.com/office/drawing/2014/main" val="1985696652"/>
                    </a:ext>
                  </a:extLst>
                </a:gridCol>
                <a:gridCol w="1153487">
                  <a:extLst>
                    <a:ext uri="{9D8B030D-6E8A-4147-A177-3AD203B41FA5}">
                      <a16:colId xmlns:a16="http://schemas.microsoft.com/office/drawing/2014/main" val="380580727"/>
                    </a:ext>
                  </a:extLst>
                </a:gridCol>
                <a:gridCol w="1307284">
                  <a:extLst>
                    <a:ext uri="{9D8B030D-6E8A-4147-A177-3AD203B41FA5}">
                      <a16:colId xmlns:a16="http://schemas.microsoft.com/office/drawing/2014/main" val="2886129976"/>
                    </a:ext>
                  </a:extLst>
                </a:gridCol>
                <a:gridCol w="1153487">
                  <a:extLst>
                    <a:ext uri="{9D8B030D-6E8A-4147-A177-3AD203B41FA5}">
                      <a16:colId xmlns:a16="http://schemas.microsoft.com/office/drawing/2014/main" val="1890993028"/>
                    </a:ext>
                  </a:extLst>
                </a:gridCol>
                <a:gridCol w="1460371">
                  <a:extLst>
                    <a:ext uri="{9D8B030D-6E8A-4147-A177-3AD203B41FA5}">
                      <a16:colId xmlns:a16="http://schemas.microsoft.com/office/drawing/2014/main" val="4179485236"/>
                    </a:ext>
                  </a:extLst>
                </a:gridCol>
                <a:gridCol w="1349741">
                  <a:extLst>
                    <a:ext uri="{9D8B030D-6E8A-4147-A177-3AD203B41FA5}">
                      <a16:colId xmlns:a16="http://schemas.microsoft.com/office/drawing/2014/main" val="3463855468"/>
                    </a:ext>
                  </a:extLst>
                </a:gridCol>
              </a:tblGrid>
              <a:tr h="620456">
                <a:tc>
                  <a:txBody>
                    <a:bodyPr/>
                    <a:lstStyle/>
                    <a:p>
                      <a:endParaRPr lang="en-US" dirty="0" smtClean="0">
                        <a:latin typeface="Cambria" panose="02040503050406030204" pitchFamily="18" charset="0"/>
                      </a:endParaRPr>
                    </a:p>
                    <a:p>
                      <a:r>
                        <a:rPr lang="en-US" dirty="0" smtClean="0">
                          <a:latin typeface="Cambria" panose="02040503050406030204" pitchFamily="18" charset="0"/>
                        </a:rPr>
                        <a:t>Expt. No.</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Year</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Planting date</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Hybrid</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ESN - GS</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Late-N</a:t>
                      </a:r>
                    </a:p>
                    <a:p>
                      <a:r>
                        <a:rPr lang="en-US" dirty="0" smtClean="0">
                          <a:latin typeface="Cambria" panose="02040503050406030204" pitchFamily="18" charset="0"/>
                        </a:rPr>
                        <a:t>application</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Date of LN</a:t>
                      </a:r>
                      <a:r>
                        <a:rPr lang="en-US" baseline="0" dirty="0" smtClean="0">
                          <a:latin typeface="Cambria" panose="02040503050406030204" pitchFamily="18" charset="0"/>
                        </a:rPr>
                        <a:t> and act.</a:t>
                      </a:r>
                      <a:endParaRPr lang="en-US" dirty="0">
                        <a:latin typeface="Cambria" panose="02040503050406030204" pitchFamily="18" charset="0"/>
                      </a:endParaRPr>
                    </a:p>
                  </a:txBody>
                  <a:tcPr/>
                </a:tc>
                <a:extLst>
                  <a:ext uri="{0D108BD9-81ED-4DB2-BD59-A6C34878D82A}">
                    <a16:rowId xmlns:a16="http://schemas.microsoft.com/office/drawing/2014/main" val="224015383"/>
                  </a:ext>
                </a:extLst>
              </a:tr>
              <a:tr h="341014">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extLst>
                  <a:ext uri="{0D108BD9-81ED-4DB2-BD59-A6C34878D82A}">
                    <a16:rowId xmlns:a16="http://schemas.microsoft.com/office/drawing/2014/main" val="454806000"/>
                  </a:ext>
                </a:extLst>
              </a:tr>
              <a:tr h="440476">
                <a:tc>
                  <a:txBody>
                    <a:bodyPr/>
                    <a:lstStyle/>
                    <a:p>
                      <a:r>
                        <a:rPr lang="en-US" dirty="0" smtClean="0">
                          <a:latin typeface="Cambria" panose="02040503050406030204" pitchFamily="18" charset="0"/>
                        </a:rPr>
                        <a:t>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16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P 33R81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AN-BC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6/2</a:t>
                      </a:r>
                      <a:endParaRPr lang="en-US" dirty="0">
                        <a:latin typeface="Cambria" panose="02040503050406030204" pitchFamily="18" charset="0"/>
                      </a:endParaRPr>
                    </a:p>
                  </a:txBody>
                  <a:tcPr/>
                </a:tc>
                <a:extLst>
                  <a:ext uri="{0D108BD9-81ED-4DB2-BD59-A6C34878D82A}">
                    <a16:rowId xmlns:a16="http://schemas.microsoft.com/office/drawing/2014/main" val="2188348080"/>
                  </a:ext>
                </a:extLst>
              </a:tr>
              <a:tr h="440476">
                <a:tc>
                  <a:txBody>
                    <a:bodyPr/>
                    <a:lstStyle/>
                    <a:p>
                      <a:r>
                        <a:rPr lang="en-US" dirty="0" smtClean="0">
                          <a:latin typeface="Cambria" panose="02040503050406030204" pitchFamily="18" charset="0"/>
                        </a:rPr>
                        <a:t>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16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P 33R81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AN-BC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5/31</a:t>
                      </a:r>
                      <a:endParaRPr lang="en-US" dirty="0">
                        <a:latin typeface="Cambria" panose="02040503050406030204" pitchFamily="18" charset="0"/>
                      </a:endParaRPr>
                    </a:p>
                  </a:txBody>
                  <a:tcPr/>
                </a:tc>
                <a:extLst>
                  <a:ext uri="{0D108BD9-81ED-4DB2-BD59-A6C34878D82A}">
                    <a16:rowId xmlns:a16="http://schemas.microsoft.com/office/drawing/2014/main" val="3897672907"/>
                  </a:ext>
                </a:extLst>
              </a:tr>
              <a:tr h="440476">
                <a:tc>
                  <a:txBody>
                    <a:bodyPr/>
                    <a:lstStyle/>
                    <a:p>
                      <a:r>
                        <a:rPr lang="en-US" dirty="0" smtClean="0">
                          <a:latin typeface="Cambria" panose="02040503050406030204" pitchFamily="18" charset="0"/>
                        </a:rPr>
                        <a:t>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28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DG 58P59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UAN-DR</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6/2</a:t>
                      </a:r>
                      <a:endParaRPr lang="en-US" dirty="0">
                        <a:latin typeface="Cambria" panose="02040503050406030204" pitchFamily="18" charset="0"/>
                      </a:endParaRPr>
                    </a:p>
                  </a:txBody>
                  <a:tcPr/>
                </a:tc>
                <a:extLst>
                  <a:ext uri="{0D108BD9-81ED-4DB2-BD59-A6C34878D82A}">
                    <a16:rowId xmlns:a16="http://schemas.microsoft.com/office/drawing/2014/main" val="2769495465"/>
                  </a:ext>
                </a:extLst>
              </a:tr>
              <a:tr h="440476">
                <a:tc>
                  <a:txBody>
                    <a:bodyPr/>
                    <a:lstStyle/>
                    <a:p>
                      <a:r>
                        <a:rPr lang="en-US" dirty="0" smtClean="0">
                          <a:latin typeface="Cambria" panose="02040503050406030204" pitchFamily="18" charset="0"/>
                        </a:rPr>
                        <a:t>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Apr 17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DG 58P59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UAN-DR</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6/15</a:t>
                      </a:r>
                      <a:endParaRPr lang="en-US" dirty="0">
                        <a:latin typeface="Cambria" panose="02040503050406030204" pitchFamily="18" charset="0"/>
                      </a:endParaRPr>
                    </a:p>
                  </a:txBody>
                  <a:tcPr/>
                </a:tc>
                <a:extLst>
                  <a:ext uri="{0D108BD9-81ED-4DB2-BD59-A6C34878D82A}">
                    <a16:rowId xmlns:a16="http://schemas.microsoft.com/office/drawing/2014/main" val="3286521458"/>
                  </a:ext>
                </a:extLst>
              </a:tr>
              <a:tr h="440476">
                <a:tc>
                  <a:txBody>
                    <a:bodyPr/>
                    <a:lstStyle/>
                    <a:p>
                      <a:r>
                        <a:rPr lang="en-US" dirty="0" smtClean="0">
                          <a:latin typeface="Cambria" panose="02040503050406030204" pitchFamily="18" charset="0"/>
                        </a:rPr>
                        <a:t>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Apr 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DG 58P59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UAN-DR</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6/7</a:t>
                      </a:r>
                      <a:endParaRPr lang="en-US" dirty="0">
                        <a:latin typeface="Cambria" panose="02040503050406030204" pitchFamily="18" charset="0"/>
                      </a:endParaRPr>
                    </a:p>
                  </a:txBody>
                  <a:tcPr/>
                </a:tc>
                <a:extLst>
                  <a:ext uri="{0D108BD9-81ED-4DB2-BD59-A6C34878D82A}">
                    <a16:rowId xmlns:a16="http://schemas.microsoft.com/office/drawing/2014/main" val="3071397177"/>
                  </a:ext>
                </a:extLst>
              </a:tr>
              <a:tr h="426267">
                <a:tc>
                  <a:txBody>
                    <a:bodyPr/>
                    <a:lstStyle/>
                    <a:p>
                      <a:r>
                        <a:rPr lang="en-US" dirty="0" smtClean="0">
                          <a:latin typeface="Cambria" panose="02040503050406030204" pitchFamily="18" charset="0"/>
                        </a:rPr>
                        <a:t>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29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 hybrids</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UR-BC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6/5</a:t>
                      </a:r>
                      <a:endParaRPr lang="en-US" dirty="0">
                        <a:latin typeface="Cambria" panose="02040503050406030204" pitchFamily="18" charset="0"/>
                      </a:endParaRPr>
                    </a:p>
                  </a:txBody>
                  <a:tcPr/>
                </a:tc>
                <a:extLst>
                  <a:ext uri="{0D108BD9-81ED-4DB2-BD59-A6C34878D82A}">
                    <a16:rowId xmlns:a16="http://schemas.microsoft.com/office/drawing/2014/main" val="2956063875"/>
                  </a:ext>
                </a:extLst>
              </a:tr>
              <a:tr h="421531">
                <a:tc>
                  <a:txBody>
                    <a:bodyPr/>
                    <a:lstStyle/>
                    <a:p>
                      <a:r>
                        <a:rPr lang="en-US" dirty="0" smtClean="0">
                          <a:latin typeface="Cambria" panose="02040503050406030204" pitchFamily="18" charset="0"/>
                        </a:rPr>
                        <a:t>11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Apr</a:t>
                      </a:r>
                      <a:r>
                        <a:rPr lang="en-US" baseline="0" dirty="0" smtClean="0">
                          <a:latin typeface="Cambria" panose="02040503050406030204" pitchFamily="18" charset="0"/>
                        </a:rPr>
                        <a:t> 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 hybrids</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URAS-BC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6/6</a:t>
                      </a:r>
                      <a:endParaRPr lang="en-US" dirty="0">
                        <a:latin typeface="Cambria" panose="02040503050406030204" pitchFamily="18" charset="0"/>
                      </a:endParaRPr>
                    </a:p>
                  </a:txBody>
                  <a:tcPr/>
                </a:tc>
                <a:extLst>
                  <a:ext uri="{0D108BD9-81ED-4DB2-BD59-A6C34878D82A}">
                    <a16:rowId xmlns:a16="http://schemas.microsoft.com/office/drawing/2014/main" val="3262652943"/>
                  </a:ext>
                </a:extLst>
              </a:tr>
              <a:tr h="421531">
                <a:tc>
                  <a:txBody>
                    <a:bodyPr/>
                    <a:lstStyle/>
                    <a:p>
                      <a:r>
                        <a:rPr lang="en-US" dirty="0" smtClean="0">
                          <a:latin typeface="Cambria" panose="02040503050406030204" pitchFamily="18" charset="0"/>
                        </a:rPr>
                        <a:t>12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28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 hybrids</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UR-BC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6/11</a:t>
                      </a:r>
                      <a:endParaRPr lang="en-US" dirty="0">
                        <a:latin typeface="Cambria" panose="02040503050406030204" pitchFamily="18" charset="0"/>
                      </a:endParaRPr>
                    </a:p>
                  </a:txBody>
                  <a:tcPr/>
                </a:tc>
                <a:extLst>
                  <a:ext uri="{0D108BD9-81ED-4DB2-BD59-A6C34878D82A}">
                    <a16:rowId xmlns:a16="http://schemas.microsoft.com/office/drawing/2014/main" val="3511145347"/>
                  </a:ext>
                </a:extLst>
              </a:tr>
            </a:tbl>
          </a:graphicData>
        </a:graphic>
      </p:graphicFrame>
    </p:spTree>
    <p:extLst>
      <p:ext uri="{BB962C8B-B14F-4D97-AF65-F5344CB8AC3E}">
        <p14:creationId xmlns:p14="http://schemas.microsoft.com/office/powerpoint/2010/main" val="2377348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600200"/>
            <a:ext cx="8153400" cy="4495800"/>
          </a:xfrm>
        </p:spPr>
        <p:txBody>
          <a:bodyPr>
            <a:normAutofit/>
          </a:bodyPr>
          <a:lstStyle/>
          <a:p>
            <a:pPr>
              <a:buFontTx/>
              <a:buNone/>
            </a:pPr>
            <a:r>
              <a:rPr lang="en-US" sz="2800" b="1" dirty="0" smtClean="0">
                <a:solidFill>
                  <a:schemeClr val="tx1"/>
                </a:solidFill>
                <a:latin typeface="Arial" charset="0"/>
              </a:rPr>
              <a:t>  </a:t>
            </a:r>
            <a:endParaRPr lang="en-US" sz="2400" b="1" dirty="0" smtClean="0">
              <a:solidFill>
                <a:schemeClr val="tx1"/>
              </a:solidFill>
              <a:latin typeface="Arial" charset="0"/>
            </a:endParaRPr>
          </a:p>
        </p:txBody>
      </p:sp>
      <p:sp>
        <p:nvSpPr>
          <p:cNvPr id="5" name="TextBox 4"/>
          <p:cNvSpPr txBox="1"/>
          <p:nvPr/>
        </p:nvSpPr>
        <p:spPr>
          <a:xfrm>
            <a:off x="571497" y="312003"/>
            <a:ext cx="7772400" cy="830997"/>
          </a:xfrm>
          <a:prstGeom prst="rect">
            <a:avLst/>
          </a:prstGeom>
          <a:noFill/>
        </p:spPr>
        <p:txBody>
          <a:bodyPr wrap="square" rtlCol="0">
            <a:spAutoFit/>
          </a:bodyPr>
          <a:lstStyle/>
          <a:p>
            <a:r>
              <a:rPr lang="en-US" sz="2400" b="1" dirty="0" smtClean="0">
                <a:latin typeface="Cambria" panose="02040503050406030204" pitchFamily="18" charset="0"/>
              </a:rPr>
              <a:t>Influence of ESN and supplemental N at R1 growth stage on yield on irrigated Sharkey clay at the NERS. </a:t>
            </a:r>
            <a:endParaRPr lang="en-US" sz="2400" b="1" dirty="0">
              <a:latin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324163225"/>
              </p:ext>
            </p:extLst>
          </p:nvPr>
        </p:nvGraphicFramePr>
        <p:xfrm>
          <a:off x="304799" y="1295400"/>
          <a:ext cx="8305797" cy="4477549"/>
        </p:xfrm>
        <a:graphic>
          <a:graphicData uri="http://schemas.openxmlformats.org/drawingml/2006/table">
            <a:tbl>
              <a:tblPr firstRow="1" bandRow="1">
                <a:tableStyleId>{5C22544A-7EE6-4342-B048-85BDC9FD1C3A}</a:tableStyleId>
              </a:tblPr>
              <a:tblGrid>
                <a:gridCol w="1344747">
                  <a:extLst>
                    <a:ext uri="{9D8B030D-6E8A-4147-A177-3AD203B41FA5}">
                      <a16:colId xmlns:a16="http://schemas.microsoft.com/office/drawing/2014/main" val="3193707414"/>
                    </a:ext>
                  </a:extLst>
                </a:gridCol>
                <a:gridCol w="809676">
                  <a:extLst>
                    <a:ext uri="{9D8B030D-6E8A-4147-A177-3AD203B41FA5}">
                      <a16:colId xmlns:a16="http://schemas.microsoft.com/office/drawing/2014/main" val="1985696652"/>
                    </a:ext>
                  </a:extLst>
                </a:gridCol>
                <a:gridCol w="835078">
                  <a:extLst>
                    <a:ext uri="{9D8B030D-6E8A-4147-A177-3AD203B41FA5}">
                      <a16:colId xmlns:a16="http://schemas.microsoft.com/office/drawing/2014/main" val="380580727"/>
                    </a:ext>
                  </a:extLst>
                </a:gridCol>
                <a:gridCol w="812021">
                  <a:extLst>
                    <a:ext uri="{9D8B030D-6E8A-4147-A177-3AD203B41FA5}">
                      <a16:colId xmlns:a16="http://schemas.microsoft.com/office/drawing/2014/main" val="2886129976"/>
                    </a:ext>
                  </a:extLst>
                </a:gridCol>
                <a:gridCol w="1023749">
                  <a:extLst>
                    <a:ext uri="{9D8B030D-6E8A-4147-A177-3AD203B41FA5}">
                      <a16:colId xmlns:a16="http://schemas.microsoft.com/office/drawing/2014/main" val="1890993028"/>
                    </a:ext>
                  </a:extLst>
                </a:gridCol>
                <a:gridCol w="870131">
                  <a:extLst>
                    <a:ext uri="{9D8B030D-6E8A-4147-A177-3AD203B41FA5}">
                      <a16:colId xmlns:a16="http://schemas.microsoft.com/office/drawing/2014/main" val="4179485236"/>
                    </a:ext>
                  </a:extLst>
                </a:gridCol>
                <a:gridCol w="870131">
                  <a:extLst>
                    <a:ext uri="{9D8B030D-6E8A-4147-A177-3AD203B41FA5}">
                      <a16:colId xmlns:a16="http://schemas.microsoft.com/office/drawing/2014/main" val="254983414"/>
                    </a:ext>
                  </a:extLst>
                </a:gridCol>
                <a:gridCol w="870133">
                  <a:extLst>
                    <a:ext uri="{9D8B030D-6E8A-4147-A177-3AD203B41FA5}">
                      <a16:colId xmlns:a16="http://schemas.microsoft.com/office/drawing/2014/main" val="3463855468"/>
                    </a:ext>
                  </a:extLst>
                </a:gridCol>
                <a:gridCol w="870131">
                  <a:extLst>
                    <a:ext uri="{9D8B030D-6E8A-4147-A177-3AD203B41FA5}">
                      <a16:colId xmlns:a16="http://schemas.microsoft.com/office/drawing/2014/main" val="895551147"/>
                    </a:ext>
                  </a:extLst>
                </a:gridCol>
              </a:tblGrid>
              <a:tr h="620456">
                <a:tc>
                  <a:txBody>
                    <a:bodyPr/>
                    <a:lstStyle/>
                    <a:p>
                      <a:endParaRPr lang="en-US" dirty="0" smtClean="0">
                        <a:latin typeface="Cambria" panose="02040503050406030204" pitchFamily="18" charset="0"/>
                      </a:endParaRPr>
                    </a:p>
                    <a:p>
                      <a:r>
                        <a:rPr lang="en-US" dirty="0" smtClean="0">
                          <a:latin typeface="Cambria" panose="02040503050406030204" pitchFamily="18" charset="0"/>
                        </a:rPr>
                        <a:t>N </a:t>
                      </a:r>
                      <a:r>
                        <a:rPr lang="en-US" dirty="0" err="1" smtClean="0">
                          <a:latin typeface="Cambria" panose="02040503050406030204" pitchFamily="18" charset="0"/>
                        </a:rPr>
                        <a:t>tmt</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5</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6</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7</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8</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9</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10</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11</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12</a:t>
                      </a:r>
                      <a:endParaRPr lang="en-US" dirty="0">
                        <a:latin typeface="Cambria" panose="02040503050406030204" pitchFamily="18" charset="0"/>
                      </a:endParaRPr>
                    </a:p>
                  </a:txBody>
                  <a:tcPr/>
                </a:tc>
                <a:extLst>
                  <a:ext uri="{0D108BD9-81ED-4DB2-BD59-A6C34878D82A}">
                    <a16:rowId xmlns:a16="http://schemas.microsoft.com/office/drawing/2014/main" val="224015383"/>
                  </a:ext>
                </a:extLst>
              </a:tr>
              <a:tr h="341014">
                <a:tc>
                  <a:txBody>
                    <a:bodyPr/>
                    <a:lstStyle/>
                    <a:p>
                      <a:r>
                        <a:rPr lang="en-US" dirty="0" err="1" smtClean="0">
                          <a:latin typeface="Cambria" panose="02040503050406030204" pitchFamily="18" charset="0"/>
                        </a:rPr>
                        <a:t>lb</a:t>
                      </a:r>
                      <a:r>
                        <a:rPr lang="en-US" dirty="0" smtClean="0">
                          <a:latin typeface="Cambria" panose="02040503050406030204" pitchFamily="18" charset="0"/>
                        </a:rPr>
                        <a:t> N/a</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   </a:t>
                      </a:r>
                      <a:r>
                        <a:rPr lang="en-US" dirty="0" err="1" smtClean="0">
                          <a:latin typeface="Cambria" panose="02040503050406030204" pitchFamily="18" charset="0"/>
                        </a:rPr>
                        <a:t>bu</a:t>
                      </a:r>
                      <a:r>
                        <a:rPr lang="en-US" dirty="0" smtClean="0">
                          <a:latin typeface="Cambria" panose="02040503050406030204" pitchFamily="18" charset="0"/>
                        </a:rPr>
                        <a:t>/a</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tc>
                  <a:txBody>
                    <a:bodyPr/>
                    <a:lstStyle/>
                    <a:p>
                      <a:endParaRPr lang="en-US">
                        <a:latin typeface="Cambria" panose="02040503050406030204" pitchFamily="18" charset="0"/>
                      </a:endParaRPr>
                    </a:p>
                  </a:txBody>
                  <a:tcPr/>
                </a:tc>
                <a:extLst>
                  <a:ext uri="{0D108BD9-81ED-4DB2-BD59-A6C34878D82A}">
                    <a16:rowId xmlns:a16="http://schemas.microsoft.com/office/drawing/2014/main" val="454806000"/>
                  </a:ext>
                </a:extLst>
              </a:tr>
              <a:tr h="440476">
                <a:tc>
                  <a:txBody>
                    <a:bodyPr/>
                    <a:lstStyle/>
                    <a:p>
                      <a:r>
                        <a:rPr lang="en-US" dirty="0" smtClean="0">
                          <a:latin typeface="Cambria" panose="02040503050406030204" pitchFamily="18" charset="0"/>
                        </a:rPr>
                        <a:t>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41.1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25.0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22.3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6.4</a:t>
                      </a:r>
                      <a:endParaRPr lang="en-US" dirty="0">
                        <a:latin typeface="Cambria" panose="02040503050406030204" pitchFamily="18" charset="0"/>
                      </a:endParaRPr>
                    </a:p>
                  </a:txBody>
                  <a:tcPr/>
                </a:tc>
                <a:extLst>
                  <a:ext uri="{0D108BD9-81ED-4DB2-BD59-A6C34878D82A}">
                    <a16:rowId xmlns:a16="http://schemas.microsoft.com/office/drawing/2014/main" val="2188348080"/>
                  </a:ext>
                </a:extLst>
              </a:tr>
              <a:tr h="440476">
                <a:tc>
                  <a:txBody>
                    <a:bodyPr/>
                    <a:lstStyle/>
                    <a:p>
                      <a:r>
                        <a:rPr lang="en-US" dirty="0" smtClean="0">
                          <a:latin typeface="Cambria" panose="02040503050406030204" pitchFamily="18" charset="0"/>
                        </a:rPr>
                        <a:t>180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176.1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185.3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189.5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127.6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129.7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190.6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177.6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149.7</a:t>
                      </a:r>
                      <a:endParaRPr lang="en-US" dirty="0">
                        <a:latin typeface="Cambria" panose="02040503050406030204" pitchFamily="18" charset="0"/>
                      </a:endParaRPr>
                    </a:p>
                  </a:txBody>
                  <a:tcPr/>
                </a:tc>
                <a:extLst>
                  <a:ext uri="{0D108BD9-81ED-4DB2-BD59-A6C34878D82A}">
                    <a16:rowId xmlns:a16="http://schemas.microsoft.com/office/drawing/2014/main" val="3897672907"/>
                  </a:ext>
                </a:extLst>
              </a:tr>
              <a:tr h="440476">
                <a:tc>
                  <a:txBody>
                    <a:bodyPr/>
                    <a:lstStyle/>
                    <a:p>
                      <a:r>
                        <a:rPr lang="en-US" dirty="0" smtClean="0">
                          <a:latin typeface="Cambria" panose="02040503050406030204" pitchFamily="18" charset="0"/>
                        </a:rPr>
                        <a:t>180+60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191.8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191.1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194.0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152.0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140.3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217.0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187.0</a:t>
                      </a:r>
                      <a:endParaRPr lang="en-US" dirty="0">
                        <a:latin typeface="Cambria" panose="02040503050406030204" pitchFamily="18" charset="0"/>
                      </a:endParaRPr>
                    </a:p>
                  </a:txBody>
                  <a:tcPr/>
                </a:tc>
                <a:extLst>
                  <a:ext uri="{0D108BD9-81ED-4DB2-BD59-A6C34878D82A}">
                    <a16:rowId xmlns:a16="http://schemas.microsoft.com/office/drawing/2014/main" val="2769495465"/>
                  </a:ext>
                </a:extLst>
              </a:tr>
              <a:tr h="440476">
                <a:tc>
                  <a:txBody>
                    <a:bodyPr/>
                    <a:lstStyle/>
                    <a:p>
                      <a:r>
                        <a:rPr lang="en-US" dirty="0" smtClean="0">
                          <a:latin typeface="Cambria" panose="02040503050406030204" pitchFamily="18" charset="0"/>
                        </a:rPr>
                        <a:t>210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184.6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194.1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143.1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138.7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198.9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193.7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extLst>
                  <a:ext uri="{0D108BD9-81ED-4DB2-BD59-A6C34878D82A}">
                    <a16:rowId xmlns:a16="http://schemas.microsoft.com/office/drawing/2014/main" val="3286521458"/>
                  </a:ext>
                </a:extLst>
              </a:tr>
              <a:tr h="440476">
                <a:tc>
                  <a:txBody>
                    <a:bodyPr/>
                    <a:lstStyle/>
                    <a:p>
                      <a:r>
                        <a:rPr lang="en-US" dirty="0" smtClean="0">
                          <a:latin typeface="Cambria" panose="02040503050406030204" pitchFamily="18" charset="0"/>
                        </a:rPr>
                        <a:t>240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199.0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202.8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147.3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149.1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204.1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209.2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186.9</a:t>
                      </a:r>
                      <a:endParaRPr lang="en-US" dirty="0">
                        <a:latin typeface="Cambria" panose="02040503050406030204" pitchFamily="18" charset="0"/>
                      </a:endParaRPr>
                    </a:p>
                  </a:txBody>
                  <a:tcPr/>
                </a:tc>
                <a:extLst>
                  <a:ext uri="{0D108BD9-81ED-4DB2-BD59-A6C34878D82A}">
                    <a16:rowId xmlns:a16="http://schemas.microsoft.com/office/drawing/2014/main" val="3071397177"/>
                  </a:ext>
                </a:extLst>
              </a:tr>
              <a:tr h="426267">
                <a:tc>
                  <a:txBody>
                    <a:bodyPr/>
                    <a:lstStyle/>
                    <a:p>
                      <a:r>
                        <a:rPr lang="en-US" dirty="0" smtClean="0">
                          <a:latin typeface="Cambria" panose="02040503050406030204" pitchFamily="18" charset="0"/>
                        </a:rPr>
                        <a:t>270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192.2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204.1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194.5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163.5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157.7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215.3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extLst>
                  <a:ext uri="{0D108BD9-81ED-4DB2-BD59-A6C34878D82A}">
                    <a16:rowId xmlns:a16="http://schemas.microsoft.com/office/drawing/2014/main" val="2956063875"/>
                  </a:ext>
                </a:extLst>
              </a:tr>
              <a:tr h="421531">
                <a:tc>
                  <a:txBody>
                    <a:bodyPr/>
                    <a:lstStyle/>
                    <a:p>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extLst>
                  <a:ext uri="{0D108BD9-81ED-4DB2-BD59-A6C34878D82A}">
                    <a16:rowId xmlns:a16="http://schemas.microsoft.com/office/drawing/2014/main" val="3262652943"/>
                  </a:ext>
                </a:extLst>
              </a:tr>
              <a:tr h="421531">
                <a:tc>
                  <a:txBody>
                    <a:bodyPr/>
                    <a:lstStyle/>
                    <a:p>
                      <a:r>
                        <a:rPr lang="en-US" dirty="0" smtClean="0">
                          <a:latin typeface="Cambria" panose="02040503050406030204" pitchFamily="18" charset="0"/>
                        </a:rPr>
                        <a:t>LSD (.10)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8.8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4.9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13.5</a:t>
                      </a:r>
                      <a:endParaRPr lang="en-US" dirty="0">
                        <a:latin typeface="Cambria" panose="02040503050406030204" pitchFamily="18" charset="0"/>
                      </a:endParaRPr>
                    </a:p>
                  </a:txBody>
                  <a:tcPr/>
                </a:tc>
                <a:extLst>
                  <a:ext uri="{0D108BD9-81ED-4DB2-BD59-A6C34878D82A}">
                    <a16:rowId xmlns:a16="http://schemas.microsoft.com/office/drawing/2014/main" val="3511145347"/>
                  </a:ext>
                </a:extLst>
              </a:tr>
            </a:tbl>
          </a:graphicData>
        </a:graphic>
      </p:graphicFrame>
    </p:spTree>
    <p:extLst>
      <p:ext uri="{BB962C8B-B14F-4D97-AF65-F5344CB8AC3E}">
        <p14:creationId xmlns:p14="http://schemas.microsoft.com/office/powerpoint/2010/main" val="3707865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0" y="533400"/>
            <a:ext cx="7772399" cy="5867400"/>
          </a:xfrm>
          <a:prstGeom prst="rect">
            <a:avLst/>
          </a:prstGeom>
        </p:spPr>
      </p:pic>
    </p:spTree>
    <p:extLst>
      <p:ext uri="{BB962C8B-B14F-4D97-AF65-F5344CB8AC3E}">
        <p14:creationId xmlns:p14="http://schemas.microsoft.com/office/powerpoint/2010/main" val="338684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600200"/>
            <a:ext cx="8153400" cy="4495800"/>
          </a:xfrm>
        </p:spPr>
        <p:txBody>
          <a:bodyPr>
            <a:normAutofit/>
          </a:bodyPr>
          <a:lstStyle/>
          <a:p>
            <a:pPr>
              <a:buFontTx/>
              <a:buNone/>
            </a:pPr>
            <a:r>
              <a:rPr lang="en-US" sz="2800" b="1" dirty="0" smtClean="0">
                <a:solidFill>
                  <a:schemeClr val="tx1"/>
                </a:solidFill>
                <a:latin typeface="Arial" charset="0"/>
              </a:rPr>
              <a:t>  </a:t>
            </a:r>
            <a:endParaRPr lang="en-US" sz="2400" b="1" dirty="0" smtClean="0">
              <a:solidFill>
                <a:schemeClr val="tx1"/>
              </a:solidFill>
              <a:latin typeface="Arial" charset="0"/>
            </a:endParaRPr>
          </a:p>
        </p:txBody>
      </p:sp>
      <p:sp>
        <p:nvSpPr>
          <p:cNvPr id="5" name="TextBox 4"/>
          <p:cNvSpPr txBox="1"/>
          <p:nvPr/>
        </p:nvSpPr>
        <p:spPr>
          <a:xfrm>
            <a:off x="571497" y="312003"/>
            <a:ext cx="7772400" cy="830997"/>
          </a:xfrm>
          <a:prstGeom prst="rect">
            <a:avLst/>
          </a:prstGeom>
          <a:noFill/>
        </p:spPr>
        <p:txBody>
          <a:bodyPr wrap="square" rtlCol="0">
            <a:spAutoFit/>
          </a:bodyPr>
          <a:lstStyle/>
          <a:p>
            <a:r>
              <a:rPr lang="en-US" sz="2400" b="1" dirty="0" smtClean="0">
                <a:latin typeface="Cambria" panose="02040503050406030204" pitchFamily="18" charset="0"/>
              </a:rPr>
              <a:t>Influence of ESN rates on relative SPAD values at tassel on Sharkey clay at the NERS. </a:t>
            </a:r>
            <a:endParaRPr lang="en-US" sz="2400" b="1" dirty="0">
              <a:latin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429872637"/>
              </p:ext>
            </p:extLst>
          </p:nvPr>
        </p:nvGraphicFramePr>
        <p:xfrm>
          <a:off x="571496" y="1372630"/>
          <a:ext cx="7810505" cy="4526397"/>
        </p:xfrm>
        <a:graphic>
          <a:graphicData uri="http://schemas.openxmlformats.org/drawingml/2006/table">
            <a:tbl>
              <a:tblPr firstRow="1" bandRow="1">
                <a:tableStyleId>{5C22544A-7EE6-4342-B048-85BDC9FD1C3A}</a:tableStyleId>
              </a:tblPr>
              <a:tblGrid>
                <a:gridCol w="876304">
                  <a:extLst>
                    <a:ext uri="{9D8B030D-6E8A-4147-A177-3AD203B41FA5}">
                      <a16:colId xmlns:a16="http://schemas.microsoft.com/office/drawing/2014/main" val="3193707414"/>
                    </a:ext>
                  </a:extLst>
                </a:gridCol>
                <a:gridCol w="762000">
                  <a:extLst>
                    <a:ext uri="{9D8B030D-6E8A-4147-A177-3AD203B41FA5}">
                      <a16:colId xmlns:a16="http://schemas.microsoft.com/office/drawing/2014/main" val="1985696652"/>
                    </a:ext>
                  </a:extLst>
                </a:gridCol>
                <a:gridCol w="762000">
                  <a:extLst>
                    <a:ext uri="{9D8B030D-6E8A-4147-A177-3AD203B41FA5}">
                      <a16:colId xmlns:a16="http://schemas.microsoft.com/office/drawing/2014/main" val="2312548199"/>
                    </a:ext>
                  </a:extLst>
                </a:gridCol>
                <a:gridCol w="685800">
                  <a:extLst>
                    <a:ext uri="{9D8B030D-6E8A-4147-A177-3AD203B41FA5}">
                      <a16:colId xmlns:a16="http://schemas.microsoft.com/office/drawing/2014/main" val="2461883035"/>
                    </a:ext>
                  </a:extLst>
                </a:gridCol>
                <a:gridCol w="685800">
                  <a:extLst>
                    <a:ext uri="{9D8B030D-6E8A-4147-A177-3AD203B41FA5}">
                      <a16:colId xmlns:a16="http://schemas.microsoft.com/office/drawing/2014/main" val="865658607"/>
                    </a:ext>
                  </a:extLst>
                </a:gridCol>
                <a:gridCol w="826805">
                  <a:extLst>
                    <a:ext uri="{9D8B030D-6E8A-4147-A177-3AD203B41FA5}">
                      <a16:colId xmlns:a16="http://schemas.microsoft.com/office/drawing/2014/main" val="1890993028"/>
                    </a:ext>
                  </a:extLst>
                </a:gridCol>
                <a:gridCol w="729954">
                  <a:extLst>
                    <a:ext uri="{9D8B030D-6E8A-4147-A177-3AD203B41FA5}">
                      <a16:colId xmlns:a16="http://schemas.microsoft.com/office/drawing/2014/main" val="4179485236"/>
                    </a:ext>
                  </a:extLst>
                </a:gridCol>
                <a:gridCol w="802949">
                  <a:extLst>
                    <a:ext uri="{9D8B030D-6E8A-4147-A177-3AD203B41FA5}">
                      <a16:colId xmlns:a16="http://schemas.microsoft.com/office/drawing/2014/main" val="254983414"/>
                    </a:ext>
                  </a:extLst>
                </a:gridCol>
                <a:gridCol w="840692">
                  <a:extLst>
                    <a:ext uri="{9D8B030D-6E8A-4147-A177-3AD203B41FA5}">
                      <a16:colId xmlns:a16="http://schemas.microsoft.com/office/drawing/2014/main" val="3463855468"/>
                    </a:ext>
                  </a:extLst>
                </a:gridCol>
                <a:gridCol w="838201">
                  <a:extLst>
                    <a:ext uri="{9D8B030D-6E8A-4147-A177-3AD203B41FA5}">
                      <a16:colId xmlns:a16="http://schemas.microsoft.com/office/drawing/2014/main" val="895551147"/>
                    </a:ext>
                  </a:extLst>
                </a:gridCol>
              </a:tblGrid>
              <a:tr h="456170">
                <a:tc>
                  <a:txBody>
                    <a:bodyPr/>
                    <a:lstStyle/>
                    <a:p>
                      <a:r>
                        <a:rPr lang="en-US" dirty="0" smtClean="0">
                          <a:latin typeface="Cambria" panose="02040503050406030204" pitchFamily="18" charset="0"/>
                        </a:rPr>
                        <a:t>N rate</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a:t>
                      </a:r>
                      <a:endParaRPr lang="en-US" dirty="0">
                        <a:latin typeface="Cambria" panose="02040503050406030204" pitchFamily="18" charset="0"/>
                      </a:endParaRPr>
                    </a:p>
                  </a:txBody>
                  <a:tcPr/>
                </a:tc>
                <a:extLst>
                  <a:ext uri="{0D108BD9-81ED-4DB2-BD59-A6C34878D82A}">
                    <a16:rowId xmlns:a16="http://schemas.microsoft.com/office/drawing/2014/main" val="224015383"/>
                  </a:ext>
                </a:extLst>
              </a:tr>
              <a:tr h="341014">
                <a:tc>
                  <a:txBody>
                    <a:bodyPr/>
                    <a:lstStyle/>
                    <a:p>
                      <a:r>
                        <a:rPr lang="en-US" dirty="0" err="1" smtClean="0">
                          <a:latin typeface="Cambria" panose="02040503050406030204" pitchFamily="18" charset="0"/>
                        </a:rPr>
                        <a:t>lb</a:t>
                      </a:r>
                      <a:r>
                        <a:rPr lang="en-US" dirty="0" smtClean="0">
                          <a:latin typeface="Cambria" panose="02040503050406030204" pitchFamily="18" charset="0"/>
                        </a:rPr>
                        <a:t> N/A</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p>
                  </a:txBody>
                  <a:tcPr/>
                </a:tc>
                <a:tc>
                  <a:txBody>
                    <a:bodyPr/>
                    <a:lstStyle/>
                    <a:p>
                      <a:endParaRPr lang="en-US"/>
                    </a:p>
                  </a:txBody>
                  <a:tcPr/>
                </a:tc>
                <a:tc>
                  <a:txBody>
                    <a:bodyPr/>
                    <a:lstStyle/>
                    <a:p>
                      <a:r>
                        <a:rPr lang="en-US" dirty="0" smtClean="0">
                          <a:latin typeface="Cambria" panose="02040503050406030204" pitchFamily="18" charset="0"/>
                        </a:rPr>
                        <a:t>   </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tc>
                  <a:txBody>
                    <a:bodyPr/>
                    <a:lstStyle/>
                    <a:p>
                      <a:endParaRPr lang="en-US">
                        <a:latin typeface="Cambria" panose="02040503050406030204" pitchFamily="18" charset="0"/>
                      </a:endParaRPr>
                    </a:p>
                  </a:txBody>
                  <a:tcPr/>
                </a:tc>
                <a:extLst>
                  <a:ext uri="{0D108BD9-81ED-4DB2-BD59-A6C34878D82A}">
                    <a16:rowId xmlns:a16="http://schemas.microsoft.com/office/drawing/2014/main" val="454806000"/>
                  </a:ext>
                </a:extLst>
              </a:tr>
              <a:tr h="440476">
                <a:tc>
                  <a:txBody>
                    <a:bodyPr/>
                    <a:lstStyle/>
                    <a:p>
                      <a:endParaRPr lang="en-US" dirty="0">
                        <a:latin typeface="Cambria" panose="02040503050406030204" pitchFamily="18" charset="0"/>
                      </a:endParaRPr>
                    </a:p>
                  </a:txBody>
                  <a:tcPr/>
                </a:tc>
                <a:tc gridSpan="4">
                  <a:txBody>
                    <a:bodyPr/>
                    <a:lstStyle/>
                    <a:p>
                      <a:pPr algn="l"/>
                      <a:r>
                        <a:rPr lang="en-US" dirty="0" smtClean="0">
                          <a:latin typeface="Cambria" panose="02040503050406030204" pitchFamily="18" charset="0"/>
                        </a:rPr>
                        <a:t>-------Non-irrigated-----------</a:t>
                      </a:r>
                      <a:endParaRPr lang="en-US" dirty="0">
                        <a:latin typeface="Cambria" panose="02040503050406030204" pitchFamily="18" charset="0"/>
                      </a:endParaRPr>
                    </a:p>
                  </a:txBody>
                  <a:tcPr/>
                </a:tc>
                <a:tc hMerge="1">
                  <a:txBody>
                    <a:bodyPr/>
                    <a:lstStyle/>
                    <a:p>
                      <a:pPr algn="ctr"/>
                      <a:endParaRPr lang="en-US" dirty="0">
                        <a:latin typeface="Cambria" panose="02040503050406030204" pitchFamily="18" charset="0"/>
                      </a:endParaRPr>
                    </a:p>
                  </a:txBody>
                  <a:tcPr/>
                </a:tc>
                <a:tc hMerge="1">
                  <a:txBody>
                    <a:bodyPr/>
                    <a:lstStyle/>
                    <a:p>
                      <a:endParaRPr lang="en-US"/>
                    </a:p>
                  </a:txBody>
                  <a:tcPr/>
                </a:tc>
                <a:tc hMerge="1">
                  <a:txBody>
                    <a:bodyPr/>
                    <a:lstStyle/>
                    <a:p>
                      <a:endParaRPr lang="en-US"/>
                    </a:p>
                  </a:txBody>
                  <a:tcPr/>
                </a:tc>
                <a:tc gridSpan="5">
                  <a:txBody>
                    <a:bodyPr/>
                    <a:lstStyle/>
                    <a:p>
                      <a:pPr algn="l"/>
                      <a:r>
                        <a:rPr lang="en-US" dirty="0" smtClean="0">
                          <a:latin typeface="Cambria" panose="02040503050406030204" pitchFamily="18" charset="0"/>
                        </a:rPr>
                        <a:t>-----------------Irrigated----------------------</a:t>
                      </a:r>
                      <a:endParaRPr lang="en-US" dirty="0">
                        <a:latin typeface="Cambria" panose="02040503050406030204" pitchFamily="18" charset="0"/>
                      </a:endParaRPr>
                    </a:p>
                  </a:txBody>
                  <a:tcPr/>
                </a:tc>
                <a:tc hMerge="1">
                  <a:txBody>
                    <a:bodyPr/>
                    <a:lstStyle/>
                    <a:p>
                      <a:pPr algn="ctr"/>
                      <a:endParaRPr lang="en-US" dirty="0">
                        <a:latin typeface="Cambria" panose="02040503050406030204" pitchFamily="18" charset="0"/>
                      </a:endParaRPr>
                    </a:p>
                  </a:txBody>
                  <a:tcPr/>
                </a:tc>
                <a:tc hMerge="1">
                  <a:txBody>
                    <a:bodyPr/>
                    <a:lstStyle/>
                    <a:p>
                      <a:pPr algn="ctr"/>
                      <a:endParaRPr lang="en-US" dirty="0">
                        <a:latin typeface="Cambria" panose="02040503050406030204" pitchFamily="18" charset="0"/>
                      </a:endParaRPr>
                    </a:p>
                  </a:txBody>
                  <a:tcPr/>
                </a:tc>
                <a:tc hMerge="1">
                  <a:txBody>
                    <a:bodyPr/>
                    <a:lstStyle/>
                    <a:p>
                      <a:pPr algn="ctr"/>
                      <a:endParaRPr lang="en-US" dirty="0">
                        <a:latin typeface="Cambria" panose="02040503050406030204" pitchFamily="18" charset="0"/>
                      </a:endParaRPr>
                    </a:p>
                  </a:txBody>
                  <a:tcPr/>
                </a:tc>
                <a:tc hMerge="1">
                  <a:txBody>
                    <a:bodyPr/>
                    <a:lstStyle/>
                    <a:p>
                      <a:pPr algn="ctr"/>
                      <a:endParaRPr lang="en-US" dirty="0">
                        <a:latin typeface="Cambria" panose="02040503050406030204" pitchFamily="18" charset="0"/>
                      </a:endParaRPr>
                    </a:p>
                  </a:txBody>
                  <a:tcPr/>
                </a:tc>
                <a:extLst>
                  <a:ext uri="{0D108BD9-81ED-4DB2-BD59-A6C34878D82A}">
                    <a16:rowId xmlns:a16="http://schemas.microsoft.com/office/drawing/2014/main" val="3301275847"/>
                  </a:ext>
                </a:extLst>
              </a:tr>
              <a:tr h="440476">
                <a:tc>
                  <a:txBody>
                    <a:bodyPr/>
                    <a:lstStyle/>
                    <a:p>
                      <a:r>
                        <a:rPr lang="en-US" dirty="0" smtClean="0">
                          <a:latin typeface="Cambria" panose="02040503050406030204" pitchFamily="18" charset="0"/>
                        </a:rPr>
                        <a:t>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0.53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0.56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0.58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0.49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0.52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0.55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0.45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0.55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0.53</a:t>
                      </a:r>
                      <a:endParaRPr lang="en-US" dirty="0">
                        <a:latin typeface="Cambria" panose="02040503050406030204" pitchFamily="18" charset="0"/>
                      </a:endParaRPr>
                    </a:p>
                  </a:txBody>
                  <a:tcPr/>
                </a:tc>
                <a:extLst>
                  <a:ext uri="{0D108BD9-81ED-4DB2-BD59-A6C34878D82A}">
                    <a16:rowId xmlns:a16="http://schemas.microsoft.com/office/drawing/2014/main" val="2188348080"/>
                  </a:ext>
                </a:extLst>
              </a:tr>
              <a:tr h="440476">
                <a:tc>
                  <a:txBody>
                    <a:bodyPr/>
                    <a:lstStyle/>
                    <a:p>
                      <a:r>
                        <a:rPr lang="en-US" dirty="0" smtClean="0">
                          <a:latin typeface="Cambria" panose="02040503050406030204" pitchFamily="18" charset="0"/>
                        </a:rPr>
                        <a:t>180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0.92</a:t>
                      </a:r>
                      <a:endParaRPr lang="en-US" dirty="0">
                        <a:latin typeface="Cambria" panose="02040503050406030204" pitchFamily="18" charset="0"/>
                      </a:endParaRPr>
                    </a:p>
                  </a:txBody>
                  <a:tcPr/>
                </a:tc>
                <a:tc>
                  <a:txBody>
                    <a:bodyPr/>
                    <a:lstStyle/>
                    <a:p>
                      <a:r>
                        <a:rPr lang="en-US" dirty="0" smtClean="0"/>
                        <a:t>0.97</a:t>
                      </a:r>
                      <a:endParaRPr lang="en-US" dirty="0"/>
                    </a:p>
                  </a:txBody>
                  <a:tcPr/>
                </a:tc>
                <a:tc>
                  <a:txBody>
                    <a:bodyPr/>
                    <a:lstStyle/>
                    <a:p>
                      <a:r>
                        <a:rPr lang="en-US" dirty="0" smtClean="0"/>
                        <a:t>0.98</a:t>
                      </a:r>
                      <a:endParaRPr lang="en-US" dirty="0"/>
                    </a:p>
                  </a:txBody>
                  <a:tcPr/>
                </a:tc>
                <a:tc>
                  <a:txBody>
                    <a:bodyPr/>
                    <a:lstStyle/>
                    <a:p>
                      <a:pPr algn="ctr"/>
                      <a:r>
                        <a:rPr lang="en-US" dirty="0" smtClean="0">
                          <a:latin typeface="Cambria" panose="02040503050406030204" pitchFamily="18" charset="0"/>
                        </a:rPr>
                        <a:t>0.97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0.98</a:t>
                      </a:r>
                      <a:endParaRPr lang="en-US" dirty="0">
                        <a:latin typeface="Cambria" panose="02040503050406030204" pitchFamily="18" charset="0"/>
                      </a:endParaRPr>
                    </a:p>
                  </a:txBody>
                  <a:tcPr/>
                </a:tc>
                <a:extLst>
                  <a:ext uri="{0D108BD9-81ED-4DB2-BD59-A6C34878D82A}">
                    <a16:rowId xmlns:a16="http://schemas.microsoft.com/office/drawing/2014/main" val="3897672907"/>
                  </a:ext>
                </a:extLst>
              </a:tr>
              <a:tr h="440476">
                <a:tc>
                  <a:txBody>
                    <a:bodyPr/>
                    <a:lstStyle/>
                    <a:p>
                      <a:r>
                        <a:rPr lang="en-US" dirty="0" smtClean="0">
                          <a:latin typeface="Cambria" panose="02040503050406030204" pitchFamily="18" charset="0"/>
                        </a:rPr>
                        <a:t>210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0.94</a:t>
                      </a:r>
                      <a:endParaRPr lang="en-US" dirty="0">
                        <a:latin typeface="Cambria" panose="02040503050406030204" pitchFamily="18" charset="0"/>
                      </a:endParaRPr>
                    </a:p>
                  </a:txBody>
                  <a:tcPr/>
                </a:tc>
                <a:tc>
                  <a:txBody>
                    <a:bodyPr/>
                    <a:lstStyle/>
                    <a:p>
                      <a:r>
                        <a:rPr lang="en-US" dirty="0" smtClean="0"/>
                        <a:t>0.98</a:t>
                      </a:r>
                      <a:endParaRPr lang="en-US" dirty="0"/>
                    </a:p>
                  </a:txBody>
                  <a:tcPr/>
                </a:tc>
                <a:tc>
                  <a:txBody>
                    <a:bodyPr/>
                    <a:lstStyle/>
                    <a:p>
                      <a:r>
                        <a:rPr lang="en-US" dirty="0" smtClean="0"/>
                        <a:t>1.00</a:t>
                      </a:r>
                      <a:endParaRPr lang="en-US" dirty="0"/>
                    </a:p>
                  </a:txBody>
                  <a:tcPr/>
                </a:tc>
                <a:tc>
                  <a:txBody>
                    <a:bodyPr/>
                    <a:lstStyle/>
                    <a:p>
                      <a:pPr algn="ctr"/>
                      <a:r>
                        <a:rPr lang="en-US" dirty="0" smtClean="0">
                          <a:latin typeface="Cambria" panose="02040503050406030204" pitchFamily="18" charset="0"/>
                        </a:rPr>
                        <a:t>0.95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extLst>
                  <a:ext uri="{0D108BD9-81ED-4DB2-BD59-A6C34878D82A}">
                    <a16:rowId xmlns:a16="http://schemas.microsoft.com/office/drawing/2014/main" val="2769495465"/>
                  </a:ext>
                </a:extLst>
              </a:tr>
              <a:tr h="440476">
                <a:tc>
                  <a:txBody>
                    <a:bodyPr/>
                    <a:lstStyle/>
                    <a:p>
                      <a:r>
                        <a:rPr lang="en-US" dirty="0" smtClean="0">
                          <a:latin typeface="Cambria" panose="02040503050406030204" pitchFamily="18" charset="0"/>
                        </a:rPr>
                        <a:t>240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0.97</a:t>
                      </a:r>
                      <a:endParaRPr lang="en-US" dirty="0">
                        <a:latin typeface="Cambria" panose="02040503050406030204" pitchFamily="18" charset="0"/>
                      </a:endParaRPr>
                    </a:p>
                  </a:txBody>
                  <a:tcPr/>
                </a:tc>
                <a:tc>
                  <a:txBody>
                    <a:bodyPr/>
                    <a:lstStyle/>
                    <a:p>
                      <a:r>
                        <a:rPr lang="en-US" dirty="0" smtClean="0"/>
                        <a:t>0.98</a:t>
                      </a:r>
                      <a:endParaRPr lang="en-US" dirty="0"/>
                    </a:p>
                  </a:txBody>
                  <a:tcPr/>
                </a:tc>
                <a:tc>
                  <a:txBody>
                    <a:bodyPr/>
                    <a:lstStyle/>
                    <a:p>
                      <a:r>
                        <a:rPr lang="en-US" dirty="0" smtClean="0"/>
                        <a:t>0.94</a:t>
                      </a:r>
                      <a:endParaRPr lang="en-US" dirty="0"/>
                    </a:p>
                  </a:txBody>
                  <a:tcPr/>
                </a:tc>
                <a:tc>
                  <a:txBody>
                    <a:bodyPr/>
                    <a:lstStyle/>
                    <a:p>
                      <a:pPr algn="ctr"/>
                      <a:r>
                        <a:rPr lang="en-US" dirty="0" smtClean="0">
                          <a:latin typeface="Cambria" panose="02040503050406030204" pitchFamily="18" charset="0"/>
                        </a:rPr>
                        <a:t>0.95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0.98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extLst>
                  <a:ext uri="{0D108BD9-81ED-4DB2-BD59-A6C34878D82A}">
                    <a16:rowId xmlns:a16="http://schemas.microsoft.com/office/drawing/2014/main" val="3286521458"/>
                  </a:ext>
                </a:extLst>
              </a:tr>
              <a:tr h="440476">
                <a:tc>
                  <a:txBody>
                    <a:bodyPr/>
                    <a:lstStyle/>
                    <a:p>
                      <a:r>
                        <a:rPr lang="en-US" dirty="0" smtClean="0">
                          <a:latin typeface="Cambria" panose="02040503050406030204" pitchFamily="18" charset="0"/>
                        </a:rPr>
                        <a:t>270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r>
                        <a:rPr lang="en-US" dirty="0" smtClean="0"/>
                        <a:t>1.00</a:t>
                      </a:r>
                      <a:endParaRPr lang="en-US" dirty="0"/>
                    </a:p>
                  </a:txBody>
                  <a:tcPr/>
                </a:tc>
                <a:tc>
                  <a:txBody>
                    <a:bodyPr/>
                    <a:lstStyle/>
                    <a:p>
                      <a:r>
                        <a:rPr lang="en-US" dirty="0" smtClean="0"/>
                        <a:t>1.00</a:t>
                      </a:r>
                      <a:endParaRPr lang="en-US" dirty="0"/>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extLst>
                  <a:ext uri="{0D108BD9-81ED-4DB2-BD59-A6C34878D82A}">
                    <a16:rowId xmlns:a16="http://schemas.microsoft.com/office/drawing/2014/main" val="3071397177"/>
                  </a:ext>
                </a:extLst>
              </a:tr>
              <a:tr h="421531">
                <a:tc>
                  <a:txBody>
                    <a:bodyPr/>
                    <a:lstStyle/>
                    <a:p>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endParaRPr lang="en-US"/>
                    </a:p>
                  </a:txBody>
                  <a:tcPr/>
                </a:tc>
                <a:tc>
                  <a:txBody>
                    <a:bodyPr/>
                    <a:lstStyle/>
                    <a:p>
                      <a:endParaRPr lang="en-US"/>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extLst>
                  <a:ext uri="{0D108BD9-81ED-4DB2-BD59-A6C34878D82A}">
                    <a16:rowId xmlns:a16="http://schemas.microsoft.com/office/drawing/2014/main" val="3262652943"/>
                  </a:ext>
                </a:extLst>
              </a:tr>
              <a:tr h="421531">
                <a:tc>
                  <a:txBody>
                    <a:bodyPr/>
                    <a:lstStyle/>
                    <a:p>
                      <a:r>
                        <a:rPr lang="en-US" dirty="0" smtClean="0">
                          <a:latin typeface="Cambria" panose="02040503050406030204" pitchFamily="18" charset="0"/>
                        </a:rPr>
                        <a:t>LSD (.10)</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0.09</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0.13</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0.26</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0.05</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0.06</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0.10</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0.03</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0.04</a:t>
                      </a:r>
                      <a:endParaRPr lang="en-US" dirty="0">
                        <a:latin typeface="Cambria" panose="02040503050406030204" pitchFamily="18" charset="0"/>
                      </a:endParaRPr>
                    </a:p>
                  </a:txBody>
                  <a:tcPr/>
                </a:tc>
                <a:tc>
                  <a:txBody>
                    <a:bodyPr/>
                    <a:lstStyle/>
                    <a:p>
                      <a:pPr algn="ctr"/>
                      <a:endParaRPr lang="en-US" dirty="0" smtClean="0">
                        <a:latin typeface="Cambria" panose="02040503050406030204" pitchFamily="18" charset="0"/>
                      </a:endParaRPr>
                    </a:p>
                    <a:p>
                      <a:pPr algn="ctr"/>
                      <a:r>
                        <a:rPr lang="en-US" dirty="0" smtClean="0">
                          <a:latin typeface="Cambria" panose="02040503050406030204" pitchFamily="18" charset="0"/>
                        </a:rPr>
                        <a:t>0.06</a:t>
                      </a:r>
                      <a:endParaRPr lang="en-US" dirty="0">
                        <a:latin typeface="Cambria" panose="02040503050406030204" pitchFamily="18" charset="0"/>
                      </a:endParaRPr>
                    </a:p>
                  </a:txBody>
                  <a:tcPr/>
                </a:tc>
                <a:extLst>
                  <a:ext uri="{0D108BD9-81ED-4DB2-BD59-A6C34878D82A}">
                    <a16:rowId xmlns:a16="http://schemas.microsoft.com/office/drawing/2014/main" val="3511145347"/>
                  </a:ext>
                </a:extLst>
              </a:tr>
            </a:tbl>
          </a:graphicData>
        </a:graphic>
      </p:graphicFrame>
    </p:spTree>
    <p:extLst>
      <p:ext uri="{BB962C8B-B14F-4D97-AF65-F5344CB8AC3E}">
        <p14:creationId xmlns:p14="http://schemas.microsoft.com/office/powerpoint/2010/main" val="1195240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600200"/>
            <a:ext cx="8153400" cy="4495800"/>
          </a:xfrm>
        </p:spPr>
        <p:txBody>
          <a:bodyPr>
            <a:normAutofit/>
          </a:bodyPr>
          <a:lstStyle/>
          <a:p>
            <a:pPr>
              <a:buFontTx/>
              <a:buNone/>
            </a:pPr>
            <a:r>
              <a:rPr lang="en-US" sz="2800" b="1" dirty="0" smtClean="0">
                <a:solidFill>
                  <a:schemeClr val="tx1"/>
                </a:solidFill>
                <a:latin typeface="Arial" charset="0"/>
              </a:rPr>
              <a:t>  </a:t>
            </a:r>
            <a:endParaRPr lang="en-US" sz="2400" b="1" dirty="0" smtClean="0">
              <a:solidFill>
                <a:schemeClr val="tx1"/>
              </a:solidFill>
              <a:latin typeface="Arial" charset="0"/>
            </a:endParaRPr>
          </a:p>
        </p:txBody>
      </p:sp>
      <p:sp>
        <p:nvSpPr>
          <p:cNvPr id="5" name="TextBox 4"/>
          <p:cNvSpPr txBox="1"/>
          <p:nvPr/>
        </p:nvSpPr>
        <p:spPr>
          <a:xfrm>
            <a:off x="685799" y="272826"/>
            <a:ext cx="7772400" cy="830997"/>
          </a:xfrm>
          <a:prstGeom prst="rect">
            <a:avLst/>
          </a:prstGeom>
          <a:noFill/>
        </p:spPr>
        <p:txBody>
          <a:bodyPr wrap="square" rtlCol="0">
            <a:spAutoFit/>
          </a:bodyPr>
          <a:lstStyle/>
          <a:p>
            <a:r>
              <a:rPr lang="en-US" sz="2400" b="1" dirty="0" smtClean="0">
                <a:latin typeface="Cambria" panose="02040503050406030204" pitchFamily="18" charset="0"/>
              </a:rPr>
              <a:t>Cultural information on Commerce silt loam at the NERS. </a:t>
            </a:r>
            <a:endParaRPr lang="en-US" sz="2400" b="1" dirty="0">
              <a:latin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623371251"/>
              </p:ext>
            </p:extLst>
          </p:nvPr>
        </p:nvGraphicFramePr>
        <p:xfrm>
          <a:off x="685799" y="1416670"/>
          <a:ext cx="8000998" cy="4433188"/>
        </p:xfrm>
        <a:graphic>
          <a:graphicData uri="http://schemas.openxmlformats.org/drawingml/2006/table">
            <a:tbl>
              <a:tblPr firstRow="1" bandRow="1">
                <a:tableStyleId>{5C22544A-7EE6-4342-B048-85BDC9FD1C3A}</a:tableStyleId>
              </a:tblPr>
              <a:tblGrid>
                <a:gridCol w="914401">
                  <a:extLst>
                    <a:ext uri="{9D8B030D-6E8A-4147-A177-3AD203B41FA5}">
                      <a16:colId xmlns:a16="http://schemas.microsoft.com/office/drawing/2014/main" val="3193707414"/>
                    </a:ext>
                  </a:extLst>
                </a:gridCol>
                <a:gridCol w="838200">
                  <a:extLst>
                    <a:ext uri="{9D8B030D-6E8A-4147-A177-3AD203B41FA5}">
                      <a16:colId xmlns:a16="http://schemas.microsoft.com/office/drawing/2014/main" val="1985696652"/>
                    </a:ext>
                  </a:extLst>
                </a:gridCol>
                <a:gridCol w="1066800">
                  <a:extLst>
                    <a:ext uri="{9D8B030D-6E8A-4147-A177-3AD203B41FA5}">
                      <a16:colId xmlns:a16="http://schemas.microsoft.com/office/drawing/2014/main" val="380580727"/>
                    </a:ext>
                  </a:extLst>
                </a:gridCol>
                <a:gridCol w="1524000">
                  <a:extLst>
                    <a:ext uri="{9D8B030D-6E8A-4147-A177-3AD203B41FA5}">
                      <a16:colId xmlns:a16="http://schemas.microsoft.com/office/drawing/2014/main" val="2886129976"/>
                    </a:ext>
                  </a:extLst>
                </a:gridCol>
                <a:gridCol w="990600">
                  <a:extLst>
                    <a:ext uri="{9D8B030D-6E8A-4147-A177-3AD203B41FA5}">
                      <a16:colId xmlns:a16="http://schemas.microsoft.com/office/drawing/2014/main" val="1890993028"/>
                    </a:ext>
                  </a:extLst>
                </a:gridCol>
                <a:gridCol w="1378608">
                  <a:extLst>
                    <a:ext uri="{9D8B030D-6E8A-4147-A177-3AD203B41FA5}">
                      <a16:colId xmlns:a16="http://schemas.microsoft.com/office/drawing/2014/main" val="4179485236"/>
                    </a:ext>
                  </a:extLst>
                </a:gridCol>
                <a:gridCol w="1288389">
                  <a:extLst>
                    <a:ext uri="{9D8B030D-6E8A-4147-A177-3AD203B41FA5}">
                      <a16:colId xmlns:a16="http://schemas.microsoft.com/office/drawing/2014/main" val="3463855468"/>
                    </a:ext>
                  </a:extLst>
                </a:gridCol>
              </a:tblGrid>
              <a:tr h="640730">
                <a:tc>
                  <a:txBody>
                    <a:bodyPr/>
                    <a:lstStyle/>
                    <a:p>
                      <a:r>
                        <a:rPr lang="en-US" dirty="0" smtClean="0">
                          <a:latin typeface="Cambria" panose="02040503050406030204" pitchFamily="18" charset="0"/>
                        </a:rPr>
                        <a:t>Expt. No.</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Year</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Planting date</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Hybrid</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ESN - GS</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Late-N</a:t>
                      </a:r>
                    </a:p>
                    <a:p>
                      <a:r>
                        <a:rPr lang="en-US" dirty="0" smtClean="0">
                          <a:latin typeface="Cambria" panose="02040503050406030204" pitchFamily="18" charset="0"/>
                        </a:rPr>
                        <a:t>application</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Date of LN</a:t>
                      </a:r>
                      <a:r>
                        <a:rPr lang="en-US" baseline="0" dirty="0" smtClean="0">
                          <a:latin typeface="Cambria" panose="02040503050406030204" pitchFamily="18" charset="0"/>
                        </a:rPr>
                        <a:t> and act.</a:t>
                      </a:r>
                      <a:endParaRPr lang="en-US" dirty="0">
                        <a:latin typeface="Cambria" panose="02040503050406030204" pitchFamily="18" charset="0"/>
                      </a:endParaRPr>
                    </a:p>
                  </a:txBody>
                  <a:tcPr/>
                </a:tc>
                <a:extLst>
                  <a:ext uri="{0D108BD9-81ED-4DB2-BD59-A6C34878D82A}">
                    <a16:rowId xmlns:a16="http://schemas.microsoft.com/office/drawing/2014/main" val="224015383"/>
                  </a:ext>
                </a:extLst>
              </a:tr>
              <a:tr h="463240">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tc>
                  <a:txBody>
                    <a:bodyPr/>
                    <a:lstStyle/>
                    <a:p>
                      <a:endParaRPr lang="en-US">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extLst>
                  <a:ext uri="{0D108BD9-81ED-4DB2-BD59-A6C34878D82A}">
                    <a16:rowId xmlns:a16="http://schemas.microsoft.com/office/drawing/2014/main" val="454806000"/>
                  </a:ext>
                </a:extLst>
              </a:tr>
              <a:tr h="557869">
                <a:tc>
                  <a:txBody>
                    <a:bodyPr/>
                    <a:lstStyle/>
                    <a:p>
                      <a:r>
                        <a:rPr lang="en-US" dirty="0" smtClean="0">
                          <a:latin typeface="Cambria" panose="02040503050406030204" pitchFamily="18" charset="0"/>
                        </a:rPr>
                        <a:t>17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16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P 33R81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AN-BC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6/6-6/19</a:t>
                      </a:r>
                      <a:endParaRPr lang="en-US" dirty="0">
                        <a:latin typeface="Cambria" panose="02040503050406030204" pitchFamily="18" charset="0"/>
                      </a:endParaRPr>
                    </a:p>
                  </a:txBody>
                  <a:tcPr/>
                </a:tc>
                <a:extLst>
                  <a:ext uri="{0D108BD9-81ED-4DB2-BD59-A6C34878D82A}">
                    <a16:rowId xmlns:a16="http://schemas.microsoft.com/office/drawing/2014/main" val="2188348080"/>
                  </a:ext>
                </a:extLst>
              </a:tr>
              <a:tr h="557869">
                <a:tc>
                  <a:txBody>
                    <a:bodyPr/>
                    <a:lstStyle/>
                    <a:p>
                      <a:r>
                        <a:rPr lang="en-US" dirty="0" smtClean="0">
                          <a:latin typeface="Cambria" panose="02040503050406030204" pitchFamily="18" charset="0"/>
                        </a:rPr>
                        <a:t>18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16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P 33R81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AN-BC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5/27-5/31</a:t>
                      </a:r>
                      <a:endParaRPr lang="en-US" dirty="0">
                        <a:latin typeface="Cambria" panose="02040503050406030204" pitchFamily="18" charset="0"/>
                      </a:endParaRPr>
                    </a:p>
                  </a:txBody>
                  <a:tcPr/>
                </a:tc>
                <a:extLst>
                  <a:ext uri="{0D108BD9-81ED-4DB2-BD59-A6C34878D82A}">
                    <a16:rowId xmlns:a16="http://schemas.microsoft.com/office/drawing/2014/main" val="3897672907"/>
                  </a:ext>
                </a:extLst>
              </a:tr>
              <a:tr h="557869">
                <a:tc>
                  <a:txBody>
                    <a:bodyPr/>
                    <a:lstStyle/>
                    <a:p>
                      <a:r>
                        <a:rPr lang="en-US" dirty="0" smtClean="0">
                          <a:latin typeface="Cambria" panose="02040503050406030204" pitchFamily="18" charset="0"/>
                        </a:rPr>
                        <a:t>22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24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REV 28HR20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UR-BC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6/7-6/9</a:t>
                      </a:r>
                      <a:endParaRPr lang="en-US" dirty="0">
                        <a:latin typeface="Cambria" panose="02040503050406030204" pitchFamily="18" charset="0"/>
                      </a:endParaRPr>
                    </a:p>
                  </a:txBody>
                  <a:tcPr/>
                </a:tc>
                <a:extLst>
                  <a:ext uri="{0D108BD9-81ED-4DB2-BD59-A6C34878D82A}">
                    <a16:rowId xmlns:a16="http://schemas.microsoft.com/office/drawing/2014/main" val="2769495465"/>
                  </a:ext>
                </a:extLst>
              </a:tr>
              <a:tr h="557869">
                <a:tc>
                  <a:txBody>
                    <a:bodyPr/>
                    <a:lstStyle/>
                    <a:p>
                      <a:r>
                        <a:rPr lang="en-US" dirty="0" smtClean="0">
                          <a:latin typeface="Cambria" panose="02040503050406030204" pitchFamily="18" charset="0"/>
                        </a:rPr>
                        <a:t>24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Mar 29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P 31P42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4-lf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UR-BC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5/31</a:t>
                      </a:r>
                      <a:endParaRPr lang="en-US" dirty="0">
                        <a:latin typeface="Cambria" panose="02040503050406030204" pitchFamily="18" charset="0"/>
                      </a:endParaRPr>
                    </a:p>
                  </a:txBody>
                  <a:tcPr/>
                </a:tc>
                <a:extLst>
                  <a:ext uri="{0D108BD9-81ED-4DB2-BD59-A6C34878D82A}">
                    <a16:rowId xmlns:a16="http://schemas.microsoft.com/office/drawing/2014/main" val="3286521458"/>
                  </a:ext>
                </a:extLst>
              </a:tr>
              <a:tr h="557869">
                <a:tc>
                  <a:txBody>
                    <a:bodyPr/>
                    <a:lstStyle/>
                    <a:p>
                      <a:r>
                        <a:rPr lang="en-US" dirty="0" smtClean="0">
                          <a:latin typeface="Cambria" panose="02040503050406030204" pitchFamily="18" charset="0"/>
                        </a:rPr>
                        <a:t>25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Apr 13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 hybrids</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UR-BC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6/16-6/25</a:t>
                      </a:r>
                      <a:endParaRPr lang="en-US" dirty="0">
                        <a:latin typeface="Cambria" panose="02040503050406030204" pitchFamily="18" charset="0"/>
                      </a:endParaRPr>
                    </a:p>
                  </a:txBody>
                  <a:tcPr/>
                </a:tc>
                <a:extLst>
                  <a:ext uri="{0D108BD9-81ED-4DB2-BD59-A6C34878D82A}">
                    <a16:rowId xmlns:a16="http://schemas.microsoft.com/office/drawing/2014/main" val="3071397177"/>
                  </a:ext>
                </a:extLst>
              </a:tr>
              <a:tr h="539873">
                <a:tc>
                  <a:txBody>
                    <a:bodyPr/>
                    <a:lstStyle/>
                    <a:p>
                      <a:r>
                        <a:rPr lang="en-US" dirty="0" smtClean="0">
                          <a:latin typeface="Cambria" panose="02040503050406030204" pitchFamily="18" charset="0"/>
                        </a:rPr>
                        <a:t>26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2014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Apr 13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REV 28HR20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4-lf</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UR-BC</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6/20-6/25</a:t>
                      </a:r>
                      <a:endParaRPr lang="en-US" dirty="0">
                        <a:latin typeface="Cambria" panose="02040503050406030204" pitchFamily="18" charset="0"/>
                      </a:endParaRPr>
                    </a:p>
                  </a:txBody>
                  <a:tcPr/>
                </a:tc>
                <a:extLst>
                  <a:ext uri="{0D108BD9-81ED-4DB2-BD59-A6C34878D82A}">
                    <a16:rowId xmlns:a16="http://schemas.microsoft.com/office/drawing/2014/main" val="2956063875"/>
                  </a:ext>
                </a:extLst>
              </a:tr>
            </a:tbl>
          </a:graphicData>
        </a:graphic>
      </p:graphicFrame>
    </p:spTree>
    <p:extLst>
      <p:ext uri="{BB962C8B-B14F-4D97-AF65-F5344CB8AC3E}">
        <p14:creationId xmlns:p14="http://schemas.microsoft.com/office/powerpoint/2010/main" val="348673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600200"/>
            <a:ext cx="8153400" cy="4495800"/>
          </a:xfrm>
        </p:spPr>
        <p:txBody>
          <a:bodyPr>
            <a:normAutofit/>
          </a:bodyPr>
          <a:lstStyle/>
          <a:p>
            <a:pPr>
              <a:buFontTx/>
              <a:buNone/>
            </a:pPr>
            <a:r>
              <a:rPr lang="en-US" sz="2800" b="1" dirty="0" smtClean="0">
                <a:solidFill>
                  <a:schemeClr val="tx1"/>
                </a:solidFill>
                <a:latin typeface="Arial" charset="0"/>
              </a:rPr>
              <a:t>  </a:t>
            </a:r>
            <a:endParaRPr lang="en-US" sz="2400" b="1" dirty="0" smtClean="0">
              <a:solidFill>
                <a:schemeClr val="tx1"/>
              </a:solidFill>
              <a:latin typeface="Arial" charset="0"/>
            </a:endParaRPr>
          </a:p>
        </p:txBody>
      </p:sp>
      <p:sp>
        <p:nvSpPr>
          <p:cNvPr id="5" name="TextBox 4"/>
          <p:cNvSpPr txBox="1"/>
          <p:nvPr/>
        </p:nvSpPr>
        <p:spPr>
          <a:xfrm>
            <a:off x="533400" y="312003"/>
            <a:ext cx="7772400" cy="830997"/>
          </a:xfrm>
          <a:prstGeom prst="rect">
            <a:avLst/>
          </a:prstGeom>
          <a:noFill/>
        </p:spPr>
        <p:txBody>
          <a:bodyPr wrap="square" rtlCol="0">
            <a:spAutoFit/>
          </a:bodyPr>
          <a:lstStyle/>
          <a:p>
            <a:r>
              <a:rPr lang="en-US" sz="2400" b="1" dirty="0" smtClean="0">
                <a:latin typeface="Cambria" panose="02040503050406030204" pitchFamily="18" charset="0"/>
              </a:rPr>
              <a:t>Influence of ESN and supplemental N at R1 growth stage on yield on Commerce silt loam at the NERS. </a:t>
            </a:r>
            <a:endParaRPr lang="en-US" sz="2400" b="1" dirty="0">
              <a:latin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784261067"/>
              </p:ext>
            </p:extLst>
          </p:nvPr>
        </p:nvGraphicFramePr>
        <p:xfrm>
          <a:off x="685800" y="1295400"/>
          <a:ext cx="7467600" cy="4716200"/>
        </p:xfrm>
        <a:graphic>
          <a:graphicData uri="http://schemas.openxmlformats.org/drawingml/2006/table">
            <a:tbl>
              <a:tblPr firstRow="1" bandRow="1">
                <a:tableStyleId>{5C22544A-7EE6-4342-B048-85BDC9FD1C3A}</a:tableStyleId>
              </a:tblPr>
              <a:tblGrid>
                <a:gridCol w="1529508">
                  <a:extLst>
                    <a:ext uri="{9D8B030D-6E8A-4147-A177-3AD203B41FA5}">
                      <a16:colId xmlns:a16="http://schemas.microsoft.com/office/drawing/2014/main" val="3193707414"/>
                    </a:ext>
                  </a:extLst>
                </a:gridCol>
                <a:gridCol w="920921">
                  <a:extLst>
                    <a:ext uri="{9D8B030D-6E8A-4147-A177-3AD203B41FA5}">
                      <a16:colId xmlns:a16="http://schemas.microsoft.com/office/drawing/2014/main" val="1985696652"/>
                    </a:ext>
                  </a:extLst>
                </a:gridCol>
                <a:gridCol w="949813">
                  <a:extLst>
                    <a:ext uri="{9D8B030D-6E8A-4147-A177-3AD203B41FA5}">
                      <a16:colId xmlns:a16="http://schemas.microsoft.com/office/drawing/2014/main" val="380580727"/>
                    </a:ext>
                  </a:extLst>
                </a:gridCol>
                <a:gridCol w="923588">
                  <a:extLst>
                    <a:ext uri="{9D8B030D-6E8A-4147-A177-3AD203B41FA5}">
                      <a16:colId xmlns:a16="http://schemas.microsoft.com/office/drawing/2014/main" val="2886129976"/>
                    </a:ext>
                  </a:extLst>
                </a:gridCol>
                <a:gridCol w="1164406">
                  <a:extLst>
                    <a:ext uri="{9D8B030D-6E8A-4147-A177-3AD203B41FA5}">
                      <a16:colId xmlns:a16="http://schemas.microsoft.com/office/drawing/2014/main" val="1890993028"/>
                    </a:ext>
                  </a:extLst>
                </a:gridCol>
                <a:gridCol w="989682">
                  <a:extLst>
                    <a:ext uri="{9D8B030D-6E8A-4147-A177-3AD203B41FA5}">
                      <a16:colId xmlns:a16="http://schemas.microsoft.com/office/drawing/2014/main" val="4179485236"/>
                    </a:ext>
                  </a:extLst>
                </a:gridCol>
                <a:gridCol w="989682">
                  <a:extLst>
                    <a:ext uri="{9D8B030D-6E8A-4147-A177-3AD203B41FA5}">
                      <a16:colId xmlns:a16="http://schemas.microsoft.com/office/drawing/2014/main" val="254983414"/>
                    </a:ext>
                  </a:extLst>
                </a:gridCol>
              </a:tblGrid>
              <a:tr h="457200">
                <a:tc>
                  <a:txBody>
                    <a:bodyPr/>
                    <a:lstStyle/>
                    <a:p>
                      <a:r>
                        <a:rPr lang="en-US" dirty="0" smtClean="0">
                          <a:latin typeface="Cambria" panose="02040503050406030204" pitchFamily="18" charset="0"/>
                        </a:rPr>
                        <a:t>N </a:t>
                      </a:r>
                      <a:r>
                        <a:rPr lang="en-US" dirty="0" err="1" smtClean="0">
                          <a:latin typeface="Cambria" panose="02040503050406030204" pitchFamily="18" charset="0"/>
                        </a:rPr>
                        <a:t>tmt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25</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26</a:t>
                      </a:r>
                      <a:endParaRPr lang="en-US" dirty="0">
                        <a:latin typeface="Cambria" panose="02040503050406030204" pitchFamily="18" charset="0"/>
                      </a:endParaRPr>
                    </a:p>
                  </a:txBody>
                  <a:tcPr/>
                </a:tc>
                <a:extLst>
                  <a:ext uri="{0D108BD9-81ED-4DB2-BD59-A6C34878D82A}">
                    <a16:rowId xmlns:a16="http://schemas.microsoft.com/office/drawing/2014/main" val="224015383"/>
                  </a:ext>
                </a:extLst>
              </a:tr>
              <a:tr h="341014">
                <a:tc>
                  <a:txBody>
                    <a:bodyPr/>
                    <a:lstStyle/>
                    <a:p>
                      <a:r>
                        <a:rPr lang="en-US" dirty="0" err="1" smtClean="0">
                          <a:latin typeface="Cambria" panose="02040503050406030204" pitchFamily="18" charset="0"/>
                        </a:rPr>
                        <a:t>lb</a:t>
                      </a:r>
                      <a:r>
                        <a:rPr lang="en-US" baseline="0" dirty="0" smtClean="0">
                          <a:latin typeface="Cambria" panose="02040503050406030204" pitchFamily="18" charset="0"/>
                        </a:rPr>
                        <a:t> N/a</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tc>
                  <a:txBody>
                    <a:bodyPr/>
                    <a:lstStyle/>
                    <a:p>
                      <a:r>
                        <a:rPr lang="en-US" dirty="0" smtClean="0">
                          <a:latin typeface="Cambria" panose="02040503050406030204" pitchFamily="18" charset="0"/>
                        </a:rPr>
                        <a:t>  </a:t>
                      </a:r>
                      <a:r>
                        <a:rPr lang="en-US" dirty="0" err="1" smtClean="0">
                          <a:latin typeface="Cambria" panose="02040503050406030204" pitchFamily="18" charset="0"/>
                        </a:rPr>
                        <a:t>bu</a:t>
                      </a:r>
                      <a:r>
                        <a:rPr lang="en-US" dirty="0" smtClean="0">
                          <a:latin typeface="Cambria" panose="02040503050406030204" pitchFamily="18" charset="0"/>
                        </a:rPr>
                        <a:t>/a</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   </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extLst>
                  <a:ext uri="{0D108BD9-81ED-4DB2-BD59-A6C34878D82A}">
                    <a16:rowId xmlns:a16="http://schemas.microsoft.com/office/drawing/2014/main" val="454806000"/>
                  </a:ext>
                </a:extLst>
              </a:tr>
              <a:tr h="440476">
                <a:tc>
                  <a:txBody>
                    <a:bodyPr/>
                    <a:lstStyle/>
                    <a:p>
                      <a:r>
                        <a:rPr lang="en-US" dirty="0" smtClean="0">
                          <a:latin typeface="Cambria" panose="02040503050406030204" pitchFamily="18" charset="0"/>
                        </a:rPr>
                        <a:t>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20.0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26.4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39.6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116.8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27.4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45.8</a:t>
                      </a:r>
                      <a:endParaRPr lang="en-US" dirty="0">
                        <a:latin typeface="Cambria" panose="02040503050406030204" pitchFamily="18" charset="0"/>
                      </a:endParaRPr>
                    </a:p>
                  </a:txBody>
                  <a:tcPr/>
                </a:tc>
                <a:extLst>
                  <a:ext uri="{0D108BD9-81ED-4DB2-BD59-A6C34878D82A}">
                    <a16:rowId xmlns:a16="http://schemas.microsoft.com/office/drawing/2014/main" val="2188348080"/>
                  </a:ext>
                </a:extLst>
              </a:tr>
              <a:tr h="440476">
                <a:tc>
                  <a:txBody>
                    <a:bodyPr/>
                    <a:lstStyle/>
                    <a:p>
                      <a:r>
                        <a:rPr lang="en-US" dirty="0" smtClean="0">
                          <a:latin typeface="Cambria" panose="02040503050406030204" pitchFamily="18" charset="0"/>
                        </a:rPr>
                        <a:t>120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108.3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123.1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145.8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190.8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160.6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149.5</a:t>
                      </a:r>
                      <a:endParaRPr lang="en-US" dirty="0">
                        <a:latin typeface="Cambria" panose="02040503050406030204" pitchFamily="18" charset="0"/>
                      </a:endParaRPr>
                    </a:p>
                  </a:txBody>
                  <a:tcPr/>
                </a:tc>
                <a:extLst>
                  <a:ext uri="{0D108BD9-81ED-4DB2-BD59-A6C34878D82A}">
                    <a16:rowId xmlns:a16="http://schemas.microsoft.com/office/drawing/2014/main" val="3897672907"/>
                  </a:ext>
                </a:extLst>
              </a:tr>
              <a:tr h="440476">
                <a:tc>
                  <a:txBody>
                    <a:bodyPr/>
                    <a:lstStyle/>
                    <a:p>
                      <a:r>
                        <a:rPr lang="en-US" dirty="0" smtClean="0">
                          <a:latin typeface="Cambria" panose="02040503050406030204" pitchFamily="18" charset="0"/>
                        </a:rPr>
                        <a:t>120+60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119.7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129.7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177.0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185.3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179.8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188.8</a:t>
                      </a:r>
                      <a:endParaRPr lang="en-US" dirty="0">
                        <a:latin typeface="Cambria" panose="02040503050406030204" pitchFamily="18" charset="0"/>
                      </a:endParaRPr>
                    </a:p>
                  </a:txBody>
                  <a:tcPr/>
                </a:tc>
                <a:extLst>
                  <a:ext uri="{0D108BD9-81ED-4DB2-BD59-A6C34878D82A}">
                    <a16:rowId xmlns:a16="http://schemas.microsoft.com/office/drawing/2014/main" val="2769495465"/>
                  </a:ext>
                </a:extLst>
              </a:tr>
              <a:tr h="440476">
                <a:tc>
                  <a:txBody>
                    <a:bodyPr/>
                    <a:lstStyle/>
                    <a:p>
                      <a:r>
                        <a:rPr lang="en-US" dirty="0" smtClean="0">
                          <a:latin typeface="Cambria" panose="02040503050406030204" pitchFamily="18" charset="0"/>
                        </a:rPr>
                        <a:t>150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142.7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128.6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166.2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192.0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173.4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extLst>
                  <a:ext uri="{0D108BD9-81ED-4DB2-BD59-A6C34878D82A}">
                    <a16:rowId xmlns:a16="http://schemas.microsoft.com/office/drawing/2014/main" val="3286521458"/>
                  </a:ext>
                </a:extLst>
              </a:tr>
              <a:tr h="440476">
                <a:tc>
                  <a:txBody>
                    <a:bodyPr/>
                    <a:lstStyle/>
                    <a:p>
                      <a:r>
                        <a:rPr lang="en-US" dirty="0" smtClean="0">
                          <a:latin typeface="Cambria" panose="02040503050406030204" pitchFamily="18" charset="0"/>
                        </a:rPr>
                        <a:t>180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164.0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133.9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169.8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198.7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188.0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185.4</a:t>
                      </a:r>
                      <a:endParaRPr lang="en-US" dirty="0">
                        <a:latin typeface="Cambria" panose="02040503050406030204" pitchFamily="18" charset="0"/>
                      </a:endParaRPr>
                    </a:p>
                  </a:txBody>
                  <a:tcPr/>
                </a:tc>
                <a:extLst>
                  <a:ext uri="{0D108BD9-81ED-4DB2-BD59-A6C34878D82A}">
                    <a16:rowId xmlns:a16="http://schemas.microsoft.com/office/drawing/2014/main" val="3071397177"/>
                  </a:ext>
                </a:extLst>
              </a:tr>
              <a:tr h="426267">
                <a:tc>
                  <a:txBody>
                    <a:bodyPr/>
                    <a:lstStyle/>
                    <a:p>
                      <a:r>
                        <a:rPr lang="en-US" dirty="0" smtClean="0">
                          <a:latin typeface="Cambria" panose="02040503050406030204" pitchFamily="18" charset="0"/>
                        </a:rPr>
                        <a:t>210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175.8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131.7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178.8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197.1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194.2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193.9</a:t>
                      </a:r>
                      <a:endParaRPr lang="en-US" dirty="0">
                        <a:latin typeface="Cambria" panose="02040503050406030204" pitchFamily="18" charset="0"/>
                      </a:endParaRPr>
                    </a:p>
                  </a:txBody>
                  <a:tcPr/>
                </a:tc>
                <a:extLst>
                  <a:ext uri="{0D108BD9-81ED-4DB2-BD59-A6C34878D82A}">
                    <a16:rowId xmlns:a16="http://schemas.microsoft.com/office/drawing/2014/main" val="2956063875"/>
                  </a:ext>
                </a:extLst>
              </a:tr>
              <a:tr h="421531">
                <a:tc>
                  <a:txBody>
                    <a:bodyPr/>
                    <a:lstStyle/>
                    <a:p>
                      <a:r>
                        <a:rPr lang="en-US" dirty="0" smtClean="0">
                          <a:latin typeface="Cambria" panose="02040503050406030204" pitchFamily="18" charset="0"/>
                        </a:rPr>
                        <a:t>240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171.9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121.8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192.6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194.3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extLst>
                  <a:ext uri="{0D108BD9-81ED-4DB2-BD59-A6C34878D82A}">
                    <a16:rowId xmlns:a16="http://schemas.microsoft.com/office/drawing/2014/main" val="654463614"/>
                  </a:ext>
                </a:extLst>
              </a:tr>
              <a:tr h="421531">
                <a:tc>
                  <a:txBody>
                    <a:bodyPr/>
                    <a:lstStyle/>
                    <a:p>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extLst>
                  <a:ext uri="{0D108BD9-81ED-4DB2-BD59-A6C34878D82A}">
                    <a16:rowId xmlns:a16="http://schemas.microsoft.com/office/drawing/2014/main" val="3262652943"/>
                  </a:ext>
                </a:extLst>
              </a:tr>
              <a:tr h="421531">
                <a:tc>
                  <a:txBody>
                    <a:bodyPr/>
                    <a:lstStyle/>
                    <a:p>
                      <a:r>
                        <a:rPr lang="en-US" dirty="0" smtClean="0">
                          <a:latin typeface="Cambria" panose="02040503050406030204" pitchFamily="18" charset="0"/>
                        </a:rPr>
                        <a:t>LSD (.10)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13.9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NS</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13.2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15.8</a:t>
                      </a:r>
                      <a:endParaRPr lang="en-US" dirty="0">
                        <a:latin typeface="Cambria" panose="02040503050406030204" pitchFamily="18" charset="0"/>
                      </a:endParaRPr>
                    </a:p>
                  </a:txBody>
                  <a:tcPr/>
                </a:tc>
                <a:extLst>
                  <a:ext uri="{0D108BD9-81ED-4DB2-BD59-A6C34878D82A}">
                    <a16:rowId xmlns:a16="http://schemas.microsoft.com/office/drawing/2014/main" val="3511145347"/>
                  </a:ext>
                </a:extLst>
              </a:tr>
            </a:tbl>
          </a:graphicData>
        </a:graphic>
      </p:graphicFrame>
    </p:spTree>
    <p:extLst>
      <p:ext uri="{BB962C8B-B14F-4D97-AF65-F5344CB8AC3E}">
        <p14:creationId xmlns:p14="http://schemas.microsoft.com/office/powerpoint/2010/main" val="2042399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33400" y="533400"/>
            <a:ext cx="8077199" cy="5867400"/>
          </a:xfrm>
          <a:prstGeom prst="rect">
            <a:avLst/>
          </a:prstGeom>
        </p:spPr>
      </p:pic>
    </p:spTree>
    <p:extLst>
      <p:ext uri="{BB962C8B-B14F-4D97-AF65-F5344CB8AC3E}">
        <p14:creationId xmlns:p14="http://schemas.microsoft.com/office/powerpoint/2010/main" val="2937604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381000"/>
            <a:ext cx="7772400" cy="1828800"/>
          </a:xfrm>
        </p:spPr>
        <p:txBody>
          <a:bodyPr/>
          <a:lstStyle/>
          <a:p>
            <a:r>
              <a:rPr lang="en-US" b="1" dirty="0" smtClean="0">
                <a:solidFill>
                  <a:schemeClr val="tx1"/>
                </a:solidFill>
                <a:latin typeface="Cambria" panose="02040503050406030204" pitchFamily="18" charset="0"/>
              </a:rPr>
              <a:t>SUMMARY </a:t>
            </a:r>
          </a:p>
        </p:txBody>
      </p:sp>
      <p:sp>
        <p:nvSpPr>
          <p:cNvPr id="41987" name="Rectangle 3"/>
          <p:cNvSpPr>
            <a:spLocks noGrp="1" noChangeArrowheads="1"/>
          </p:cNvSpPr>
          <p:nvPr>
            <p:ph type="body" idx="1"/>
          </p:nvPr>
        </p:nvSpPr>
        <p:spPr>
          <a:xfrm>
            <a:off x="685800" y="762000"/>
            <a:ext cx="8153400" cy="5334000"/>
          </a:xfrm>
        </p:spPr>
        <p:txBody>
          <a:bodyPr>
            <a:normAutofit fontScale="85000" lnSpcReduction="10000"/>
          </a:bodyPr>
          <a:lstStyle/>
          <a:p>
            <a:pPr>
              <a:buFontTx/>
              <a:buNone/>
            </a:pPr>
            <a:r>
              <a:rPr lang="en-US" sz="2800" b="1" dirty="0" smtClean="0">
                <a:solidFill>
                  <a:schemeClr val="bg1"/>
                </a:solidFill>
                <a:latin typeface="Arial" charset="0"/>
              </a:rPr>
              <a:t>  </a:t>
            </a:r>
            <a:endParaRPr lang="en-US" sz="2800" b="1" dirty="0">
              <a:solidFill>
                <a:schemeClr val="bg1"/>
              </a:solidFill>
              <a:latin typeface="Arial" charset="0"/>
            </a:endParaRPr>
          </a:p>
          <a:p>
            <a:pPr>
              <a:buFontTx/>
              <a:buNone/>
            </a:pPr>
            <a:r>
              <a:rPr lang="en-US" sz="2800" b="1" dirty="0" smtClean="0">
                <a:solidFill>
                  <a:schemeClr val="tx1"/>
                </a:solidFill>
                <a:latin typeface="+mj-lt"/>
              </a:rPr>
              <a:t>Optimum N rates occurred between 180 and 270 </a:t>
            </a:r>
            <a:r>
              <a:rPr lang="en-US" sz="2800" b="1" dirty="0" err="1" smtClean="0">
                <a:solidFill>
                  <a:schemeClr val="tx1"/>
                </a:solidFill>
                <a:latin typeface="+mj-lt"/>
              </a:rPr>
              <a:t>lb</a:t>
            </a:r>
            <a:r>
              <a:rPr lang="en-US" sz="2800" b="1" dirty="0" smtClean="0">
                <a:solidFill>
                  <a:schemeClr val="tx1"/>
                </a:solidFill>
                <a:latin typeface="+mj-lt"/>
              </a:rPr>
              <a:t> N/acre, depending on soil type and irrigation.</a:t>
            </a:r>
          </a:p>
          <a:p>
            <a:pPr>
              <a:buFontTx/>
              <a:buNone/>
            </a:pPr>
            <a:endParaRPr lang="en-US" sz="2800" b="1" dirty="0">
              <a:solidFill>
                <a:schemeClr val="tx1"/>
              </a:solidFill>
              <a:latin typeface="+mj-lt"/>
            </a:endParaRPr>
          </a:p>
          <a:p>
            <a:pPr>
              <a:buFontTx/>
              <a:buNone/>
            </a:pPr>
            <a:r>
              <a:rPr lang="en-US" sz="2800" b="1" dirty="0" smtClean="0">
                <a:solidFill>
                  <a:schemeClr val="tx1"/>
                </a:solidFill>
                <a:latin typeface="+mj-lt"/>
              </a:rPr>
              <a:t>In irrigated clay and silt loam trials, there was a consistent response to the supplemental N treatment at R1 growth stage.</a:t>
            </a:r>
          </a:p>
          <a:p>
            <a:pPr>
              <a:buFontTx/>
              <a:buNone/>
            </a:pPr>
            <a:endParaRPr lang="en-US" sz="2800" b="1" dirty="0" smtClean="0">
              <a:solidFill>
                <a:schemeClr val="tx1"/>
              </a:solidFill>
              <a:latin typeface="+mj-lt"/>
            </a:endParaRPr>
          </a:p>
          <a:p>
            <a:pPr>
              <a:buFontTx/>
              <a:buNone/>
            </a:pPr>
            <a:r>
              <a:rPr lang="en-US" sz="2800" b="1" dirty="0" smtClean="0">
                <a:solidFill>
                  <a:schemeClr val="tx1"/>
                </a:solidFill>
                <a:latin typeface="+mj-lt"/>
              </a:rPr>
              <a:t>Averaged across experiments, there was little difference between the supplemental treatment and the equivalent rate applied early season in the irrigated clay trials.</a:t>
            </a:r>
          </a:p>
          <a:p>
            <a:pPr>
              <a:buFontTx/>
              <a:buNone/>
            </a:pPr>
            <a:endParaRPr lang="en-US" sz="2800" b="1" dirty="0" smtClean="0">
              <a:solidFill>
                <a:schemeClr val="tx1"/>
              </a:solidFill>
              <a:latin typeface="+mj-lt"/>
            </a:endParaRPr>
          </a:p>
          <a:p>
            <a:pPr>
              <a:buFontTx/>
              <a:buNone/>
            </a:pPr>
            <a:r>
              <a:rPr lang="en-US" sz="2800" b="1" dirty="0" smtClean="0">
                <a:solidFill>
                  <a:schemeClr val="tx1"/>
                </a:solidFill>
                <a:latin typeface="+mj-lt"/>
              </a:rPr>
              <a:t>Relative SPAD meter readings at R1 averaged 0.53 for the no-N control and 0.97 for the 180 </a:t>
            </a:r>
            <a:r>
              <a:rPr lang="en-US" sz="2800" b="1" dirty="0" err="1" smtClean="0">
                <a:solidFill>
                  <a:schemeClr val="tx1"/>
                </a:solidFill>
                <a:latin typeface="+mj-lt"/>
              </a:rPr>
              <a:t>lb</a:t>
            </a:r>
            <a:r>
              <a:rPr lang="en-US" sz="2800" b="1" dirty="0" smtClean="0">
                <a:solidFill>
                  <a:schemeClr val="tx1"/>
                </a:solidFill>
                <a:latin typeface="+mj-lt"/>
              </a:rPr>
              <a:t> n/a ESN rate.	</a:t>
            </a:r>
            <a:endParaRPr lang="en-US" sz="2400" b="1" dirty="0" smtClean="0">
              <a:solidFill>
                <a:schemeClr val="tx1"/>
              </a:solidFill>
              <a:latin typeface="+mj-lt"/>
            </a:endParaRPr>
          </a:p>
        </p:txBody>
      </p:sp>
    </p:spTree>
    <p:extLst>
      <p:ext uri="{BB962C8B-B14F-4D97-AF65-F5344CB8AC3E}">
        <p14:creationId xmlns:p14="http://schemas.microsoft.com/office/powerpoint/2010/main" val="1884775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458200" cy="5694787"/>
          </a:xfrm>
        </p:spPr>
        <p:txBody>
          <a:bodyPr/>
          <a:lstStyle/>
          <a:p>
            <a:r>
              <a:rPr lang="en-US" b="1" dirty="0"/>
              <a:t/>
            </a:r>
            <a:br>
              <a:rPr lang="en-US" b="1" dirty="0"/>
            </a:br>
            <a:r>
              <a:rPr lang="en-US" b="1" dirty="0" err="1" smtClean="0"/>
              <a:t>ThankS</a:t>
            </a:r>
            <a:r>
              <a:rPr lang="en-US" b="1" dirty="0" smtClean="0"/>
              <a:t> FOR YOUR ATTENTIVENESS</a:t>
            </a:r>
            <a:br>
              <a:rPr lang="en-US" b="1" dirty="0" smtClean="0"/>
            </a:br>
            <a:r>
              <a:rPr lang="en-US" b="1" dirty="0" smtClean="0"/>
              <a:t/>
            </a:r>
            <a:br>
              <a:rPr lang="en-US" b="1" dirty="0" smtClean="0"/>
            </a:br>
            <a:r>
              <a:rPr lang="en-US" b="1" dirty="0" smtClean="0"/>
              <a:t/>
            </a:r>
            <a:br>
              <a:rPr lang="en-US" b="1" dirty="0" smtClean="0"/>
            </a:br>
            <a:r>
              <a:rPr lang="en-US" b="1" dirty="0"/>
              <a:t/>
            </a:r>
            <a:br>
              <a:rPr lang="en-US" b="1" dirty="0"/>
            </a:br>
            <a:r>
              <a:rPr lang="en-US" b="1" dirty="0" smtClean="0">
                <a:solidFill>
                  <a:srgbClr val="FF0000"/>
                </a:solidFill>
              </a:rPr>
              <a:t>Questions??</a:t>
            </a:r>
            <a:r>
              <a:rPr lang="en-US" b="1" dirty="0" smtClean="0"/>
              <a:t/>
            </a:r>
            <a:br>
              <a:rPr lang="en-US" b="1" dirty="0" smtClean="0"/>
            </a:br>
            <a:endParaRPr lang="en-US" b="1" dirty="0"/>
          </a:p>
        </p:txBody>
      </p:sp>
      <p:pic>
        <p:nvPicPr>
          <p:cNvPr id="4" name="Picture 3" descr="LSUAC4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5638800"/>
            <a:ext cx="1447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LSUAC4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638800"/>
            <a:ext cx="1447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10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086" y="349250"/>
            <a:ext cx="8458200" cy="520700"/>
          </a:xfrm>
        </p:spPr>
        <p:txBody>
          <a:bodyPr>
            <a:normAutofit/>
          </a:bodyPr>
          <a:lstStyle/>
          <a:p>
            <a:r>
              <a:rPr lang="en-US" sz="2800" dirty="0" smtClean="0">
                <a:latin typeface="Cambria" panose="02040503050406030204" pitchFamily="18" charset="0"/>
              </a:rPr>
              <a:t>Introduction</a:t>
            </a:r>
            <a:endParaRPr lang="en-US" sz="2800" dirty="0">
              <a:latin typeface="Cambria" panose="02040503050406030204" pitchFamily="18" charset="0"/>
            </a:endParaRPr>
          </a:p>
        </p:txBody>
      </p:sp>
      <p:sp>
        <p:nvSpPr>
          <p:cNvPr id="3" name="Text Placeholder 2"/>
          <p:cNvSpPr>
            <a:spLocks noGrp="1"/>
          </p:cNvSpPr>
          <p:nvPr>
            <p:ph type="body" idx="2"/>
          </p:nvPr>
        </p:nvSpPr>
        <p:spPr>
          <a:xfrm>
            <a:off x="457200" y="1143000"/>
            <a:ext cx="3008313" cy="4724400"/>
          </a:xfrm>
        </p:spPr>
        <p:txBody>
          <a:bodyPr>
            <a:normAutofit fontScale="55000" lnSpcReduction="20000"/>
          </a:bodyPr>
          <a:lstStyle/>
          <a:p>
            <a:r>
              <a:rPr lang="en-US" sz="3800" b="1" dirty="0">
                <a:latin typeface="Cambria" panose="02040503050406030204" pitchFamily="18" charset="0"/>
              </a:rPr>
              <a:t>Excessive rainfall often </a:t>
            </a:r>
            <a:r>
              <a:rPr lang="en-US" sz="3800" b="1" dirty="0" err="1">
                <a:latin typeface="Cambria" panose="02040503050406030204" pitchFamily="18" charset="0"/>
              </a:rPr>
              <a:t>occcurs</a:t>
            </a:r>
            <a:r>
              <a:rPr lang="en-US" sz="3800" b="1" dirty="0">
                <a:latin typeface="Cambria" panose="02040503050406030204" pitchFamily="18" charset="0"/>
              </a:rPr>
              <a:t> during the corn growing season in the lower Mississippi Delta</a:t>
            </a:r>
            <a:r>
              <a:rPr lang="en-US" sz="3800" b="1" dirty="0" smtClean="0">
                <a:latin typeface="Cambria" panose="02040503050406030204" pitchFamily="18" charset="0"/>
              </a:rPr>
              <a:t>.</a:t>
            </a:r>
          </a:p>
          <a:p>
            <a:endParaRPr lang="en-US" sz="3800" b="1" dirty="0">
              <a:latin typeface="Cambria" panose="02040503050406030204" pitchFamily="18" charset="0"/>
            </a:endParaRPr>
          </a:p>
          <a:p>
            <a:r>
              <a:rPr lang="en-US" sz="3800" b="1" dirty="0">
                <a:latin typeface="Cambria" panose="02040503050406030204" pitchFamily="18" charset="0"/>
              </a:rPr>
              <a:t>N deficiency may occur late in the season due to N fertilizer loss via denitrification and reduced N fertilizer use efficiency or to increased plant demand and higher yield potential as a result of good growing conditions.</a:t>
            </a:r>
          </a:p>
          <a:p>
            <a:pPr lvl="1"/>
            <a:endParaRPr lang="en-US"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114800" y="1007269"/>
            <a:ext cx="4800600" cy="4005262"/>
          </a:xfrm>
        </p:spPr>
      </p:pic>
    </p:spTree>
    <p:extLst>
      <p:ext uri="{BB962C8B-B14F-4D97-AF65-F5344CB8AC3E}">
        <p14:creationId xmlns:p14="http://schemas.microsoft.com/office/powerpoint/2010/main" val="3758039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b="1" dirty="0" smtClean="0">
                <a:solidFill>
                  <a:schemeClr val="tx1"/>
                </a:solidFill>
                <a:latin typeface="Cambria" panose="02040503050406030204" pitchFamily="18" charset="0"/>
              </a:rPr>
              <a:t>Objective</a:t>
            </a:r>
          </a:p>
        </p:txBody>
      </p:sp>
      <p:sp>
        <p:nvSpPr>
          <p:cNvPr id="29699" name="Rectangle 3"/>
          <p:cNvSpPr>
            <a:spLocks noGrp="1" noChangeArrowheads="1"/>
          </p:cNvSpPr>
          <p:nvPr>
            <p:ph type="body" idx="1"/>
          </p:nvPr>
        </p:nvSpPr>
        <p:spPr/>
        <p:txBody>
          <a:bodyPr>
            <a:normAutofit/>
          </a:bodyPr>
          <a:lstStyle/>
          <a:p>
            <a:pPr>
              <a:buFontTx/>
              <a:buNone/>
            </a:pPr>
            <a:r>
              <a:rPr lang="en-US" sz="2800" b="1" dirty="0">
                <a:solidFill>
                  <a:schemeClr val="bg1"/>
                </a:solidFill>
                <a:latin typeface="Arial" charset="0"/>
              </a:rPr>
              <a:t> </a:t>
            </a:r>
            <a:r>
              <a:rPr lang="en-US" sz="2800" b="1" dirty="0" smtClean="0">
                <a:solidFill>
                  <a:schemeClr val="bg1"/>
                </a:solidFill>
                <a:latin typeface="Arial" charset="0"/>
              </a:rPr>
              <a:t> </a:t>
            </a:r>
            <a:r>
              <a:rPr lang="en-US" sz="2800" b="1" dirty="0" smtClean="0">
                <a:solidFill>
                  <a:schemeClr val="tx1"/>
                </a:solidFill>
                <a:latin typeface="Arial" charset="0"/>
              </a:rPr>
              <a:t> </a:t>
            </a:r>
          </a:p>
          <a:p>
            <a:pPr>
              <a:buFontTx/>
              <a:buNone/>
            </a:pPr>
            <a:r>
              <a:rPr lang="en-US" sz="3600" b="1" dirty="0" smtClean="0">
                <a:solidFill>
                  <a:schemeClr val="tx1"/>
                </a:solidFill>
                <a:latin typeface="+mj-lt"/>
              </a:rPr>
              <a:t>   </a:t>
            </a:r>
            <a:r>
              <a:rPr lang="en-US" sz="3600" b="1" dirty="0" smtClean="0">
                <a:solidFill>
                  <a:schemeClr val="tx1"/>
                </a:solidFill>
                <a:latin typeface="Cambria" panose="02040503050406030204" pitchFamily="18" charset="0"/>
              </a:rPr>
              <a:t>More information is needed on the efficacy of supplemental N at late growth stages of corn on Mississippi River alluvial soils</a:t>
            </a:r>
            <a:endParaRPr lang="en-US" sz="2800" b="1" dirty="0" smtClean="0">
              <a:solidFill>
                <a:schemeClr val="bg1"/>
              </a:solidFill>
              <a:latin typeface="Cambria" panose="02040503050406030204" pitchFamily="18" charset="0"/>
            </a:endParaRPr>
          </a:p>
          <a:p>
            <a:pPr>
              <a:buFontTx/>
              <a:buNone/>
            </a:pPr>
            <a:r>
              <a:rPr lang="en-US" sz="2800" b="1" dirty="0" smtClean="0">
                <a:solidFill>
                  <a:schemeClr val="bg1"/>
                </a:solidFill>
                <a:latin typeface="Arial" charset="0"/>
              </a:rPr>
              <a:t>	</a:t>
            </a:r>
            <a:endParaRPr lang="en-US" sz="2400" b="1" dirty="0" smtClean="0">
              <a:solidFill>
                <a:schemeClr val="tx1"/>
              </a:solidFill>
              <a:latin typeface="Arial" charset="0"/>
            </a:endParaRPr>
          </a:p>
        </p:txBody>
      </p:sp>
    </p:spTree>
    <p:extLst>
      <p:ext uri="{BB962C8B-B14F-4D97-AF65-F5344CB8AC3E}">
        <p14:creationId xmlns:p14="http://schemas.microsoft.com/office/powerpoint/2010/main" val="1816572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b="1" dirty="0" smtClean="0">
                <a:solidFill>
                  <a:schemeClr val="tx1"/>
                </a:solidFill>
                <a:latin typeface="Cambria" panose="02040503050406030204" pitchFamily="18" charset="0"/>
              </a:rPr>
              <a:t>PROCEDURES</a:t>
            </a:r>
          </a:p>
        </p:txBody>
      </p:sp>
      <p:sp>
        <p:nvSpPr>
          <p:cNvPr id="29699" name="Rectangle 3"/>
          <p:cNvSpPr>
            <a:spLocks noGrp="1" noChangeArrowheads="1"/>
          </p:cNvSpPr>
          <p:nvPr>
            <p:ph type="body" idx="1"/>
          </p:nvPr>
        </p:nvSpPr>
        <p:spPr/>
        <p:txBody>
          <a:bodyPr>
            <a:normAutofit fontScale="25000" lnSpcReduction="20000"/>
          </a:bodyPr>
          <a:lstStyle/>
          <a:p>
            <a:pPr>
              <a:buFontTx/>
              <a:buNone/>
            </a:pPr>
            <a:r>
              <a:rPr lang="en-US" sz="2800" b="1" dirty="0" smtClean="0">
                <a:solidFill>
                  <a:schemeClr val="bg1"/>
                </a:solidFill>
                <a:latin typeface="Cambria" panose="02040503050406030204" pitchFamily="18" charset="0"/>
              </a:rPr>
              <a:t>       </a:t>
            </a:r>
            <a:r>
              <a:rPr lang="en-US" sz="2800" b="1" dirty="0" smtClean="0">
                <a:solidFill>
                  <a:schemeClr val="tx1"/>
                </a:solidFill>
                <a:latin typeface="Cambria" panose="02040503050406030204" pitchFamily="18" charset="0"/>
              </a:rPr>
              <a:t>  </a:t>
            </a:r>
            <a:r>
              <a:rPr lang="en-US" sz="9600" b="1" dirty="0" smtClean="0">
                <a:solidFill>
                  <a:schemeClr val="tx1"/>
                </a:solidFill>
                <a:latin typeface="Cambria" panose="02040503050406030204" pitchFamily="18" charset="0"/>
              </a:rPr>
              <a:t>Field experiments were conducted from 2006 to 2014 on Commerce silt loam and Sharkey clay at the Northeast Research Station (NERS) near St. Joseph, LA to evaluate the efficacy of late-applied N fertilizer at tassel emergence.</a:t>
            </a:r>
          </a:p>
          <a:p>
            <a:pPr>
              <a:buFontTx/>
              <a:buNone/>
            </a:pPr>
            <a:endParaRPr lang="en-US" sz="9600" b="1" dirty="0" smtClean="0">
              <a:solidFill>
                <a:schemeClr val="tx1"/>
              </a:solidFill>
              <a:latin typeface="Cambria" panose="02040503050406030204" pitchFamily="18" charset="0"/>
            </a:endParaRPr>
          </a:p>
          <a:p>
            <a:pPr>
              <a:buFontTx/>
              <a:buNone/>
            </a:pPr>
            <a:r>
              <a:rPr lang="en-US" sz="9600" b="1" dirty="0" smtClean="0">
                <a:solidFill>
                  <a:schemeClr val="tx1"/>
                </a:solidFill>
                <a:latin typeface="Cambria" panose="02040503050406030204" pitchFamily="18" charset="0"/>
              </a:rPr>
              <a:t>Commerce silt loam –</a:t>
            </a:r>
          </a:p>
          <a:p>
            <a:pPr>
              <a:buFontTx/>
              <a:buNone/>
            </a:pPr>
            <a:endParaRPr lang="en-US" sz="9600" b="1" dirty="0" smtClean="0">
              <a:solidFill>
                <a:schemeClr val="tx1"/>
              </a:solidFill>
              <a:latin typeface="Cambria" panose="02040503050406030204" pitchFamily="18" charset="0"/>
            </a:endParaRPr>
          </a:p>
          <a:p>
            <a:pPr>
              <a:buFontTx/>
              <a:buNone/>
            </a:pPr>
            <a:r>
              <a:rPr lang="en-US" sz="9600" b="1" dirty="0" smtClean="0">
                <a:solidFill>
                  <a:schemeClr val="tx1"/>
                </a:solidFill>
                <a:latin typeface="Cambria" panose="02040503050406030204" pitchFamily="18" charset="0"/>
              </a:rPr>
              <a:t>		For early-season N rates (ESN), N fertilizer was 	injected as UAN after emergence at rates of 0, 120, 	150, 180, 210, and 240 </a:t>
            </a:r>
            <a:r>
              <a:rPr lang="en-US" sz="9600" b="1" dirty="0" err="1" smtClean="0">
                <a:solidFill>
                  <a:schemeClr val="tx1"/>
                </a:solidFill>
                <a:latin typeface="Cambria" panose="02040503050406030204" pitchFamily="18" charset="0"/>
              </a:rPr>
              <a:t>lb</a:t>
            </a:r>
            <a:r>
              <a:rPr lang="en-US" sz="9600" b="1" dirty="0" smtClean="0">
                <a:solidFill>
                  <a:schemeClr val="tx1"/>
                </a:solidFill>
                <a:latin typeface="Cambria" panose="02040503050406030204" pitchFamily="18" charset="0"/>
              </a:rPr>
              <a:t> N/a. </a:t>
            </a:r>
          </a:p>
          <a:p>
            <a:pPr>
              <a:buFontTx/>
              <a:buNone/>
            </a:pPr>
            <a:endParaRPr lang="en-US" sz="9600" b="1" dirty="0">
              <a:solidFill>
                <a:schemeClr val="tx1"/>
              </a:solidFill>
              <a:latin typeface="Cambria" panose="02040503050406030204" pitchFamily="18" charset="0"/>
            </a:endParaRPr>
          </a:p>
          <a:p>
            <a:pPr>
              <a:buFontTx/>
              <a:buNone/>
            </a:pPr>
            <a:r>
              <a:rPr lang="en-US" sz="9600" b="1" dirty="0" smtClean="0">
                <a:solidFill>
                  <a:schemeClr val="tx1"/>
                </a:solidFill>
                <a:latin typeface="Cambria" panose="02040503050406030204" pitchFamily="18" charset="0"/>
              </a:rPr>
              <a:t>		Supplemental N at 60 </a:t>
            </a:r>
            <a:r>
              <a:rPr lang="en-US" sz="9600" b="1" dirty="0" err="1" smtClean="0">
                <a:solidFill>
                  <a:schemeClr val="tx1"/>
                </a:solidFill>
                <a:latin typeface="Cambria" panose="02040503050406030204" pitchFamily="18" charset="0"/>
              </a:rPr>
              <a:t>lb</a:t>
            </a:r>
            <a:r>
              <a:rPr lang="en-US" sz="9600" b="1" dirty="0" smtClean="0">
                <a:solidFill>
                  <a:schemeClr val="tx1"/>
                </a:solidFill>
                <a:latin typeface="Cambria" panose="02040503050406030204" pitchFamily="18" charset="0"/>
              </a:rPr>
              <a:t> N/acre was also applied at 	tassel at the 120 </a:t>
            </a:r>
            <a:r>
              <a:rPr lang="en-US" sz="9600" b="1" dirty="0" err="1" smtClean="0">
                <a:solidFill>
                  <a:schemeClr val="tx1"/>
                </a:solidFill>
                <a:latin typeface="Cambria" panose="02040503050406030204" pitchFamily="18" charset="0"/>
              </a:rPr>
              <a:t>lb</a:t>
            </a:r>
            <a:r>
              <a:rPr lang="en-US" sz="9600" b="1" dirty="0" smtClean="0">
                <a:solidFill>
                  <a:schemeClr val="tx1"/>
                </a:solidFill>
                <a:latin typeface="Cambria" panose="02040503050406030204" pitchFamily="18" charset="0"/>
              </a:rPr>
              <a:t> N/a ESN rate.</a:t>
            </a:r>
          </a:p>
          <a:p>
            <a:pPr marL="0" indent="0">
              <a:buNone/>
            </a:pPr>
            <a:r>
              <a:rPr lang="en-US" sz="9600" b="1" dirty="0" smtClean="0">
                <a:solidFill>
                  <a:schemeClr val="tx1"/>
                </a:solidFill>
                <a:latin typeface="+mj-lt"/>
              </a:rPr>
              <a:t>    </a:t>
            </a:r>
            <a:r>
              <a:rPr lang="en-US" sz="3600" b="1" dirty="0" smtClean="0">
                <a:solidFill>
                  <a:schemeClr val="tx1"/>
                </a:solidFill>
                <a:latin typeface="+mj-lt"/>
              </a:rPr>
              <a:t>   </a:t>
            </a:r>
            <a:endParaRPr lang="en-US" sz="2800" b="1" dirty="0" smtClean="0">
              <a:solidFill>
                <a:schemeClr val="bg1"/>
              </a:solidFill>
              <a:latin typeface="Arial" charset="0"/>
            </a:endParaRPr>
          </a:p>
          <a:p>
            <a:pPr>
              <a:buFontTx/>
              <a:buNone/>
            </a:pPr>
            <a:r>
              <a:rPr lang="en-US" sz="2800" b="1" dirty="0" smtClean="0">
                <a:solidFill>
                  <a:schemeClr val="bg1"/>
                </a:solidFill>
                <a:latin typeface="Arial" charset="0"/>
              </a:rPr>
              <a:t>	</a:t>
            </a:r>
            <a:endParaRPr lang="en-US" sz="2400" b="1" dirty="0" smtClean="0">
              <a:solidFill>
                <a:schemeClr val="tx1"/>
              </a:solidFill>
              <a:latin typeface="Arial" charset="0"/>
            </a:endParaRPr>
          </a:p>
        </p:txBody>
      </p:sp>
    </p:spTree>
    <p:extLst>
      <p:ext uri="{BB962C8B-B14F-4D97-AF65-F5344CB8AC3E}">
        <p14:creationId xmlns:p14="http://schemas.microsoft.com/office/powerpoint/2010/main" val="3302301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b="1" dirty="0" smtClean="0">
                <a:solidFill>
                  <a:schemeClr val="tx1"/>
                </a:solidFill>
                <a:latin typeface="Cambria" panose="02040503050406030204" pitchFamily="18" charset="0"/>
              </a:rPr>
              <a:t>PROCEDURES</a:t>
            </a:r>
          </a:p>
        </p:txBody>
      </p:sp>
      <p:sp>
        <p:nvSpPr>
          <p:cNvPr id="29699" name="Rectangle 3"/>
          <p:cNvSpPr>
            <a:spLocks noGrp="1" noChangeArrowheads="1"/>
          </p:cNvSpPr>
          <p:nvPr>
            <p:ph type="body" idx="1"/>
          </p:nvPr>
        </p:nvSpPr>
        <p:spPr/>
        <p:txBody>
          <a:bodyPr>
            <a:normAutofit fontScale="55000" lnSpcReduction="20000"/>
          </a:bodyPr>
          <a:lstStyle/>
          <a:p>
            <a:pPr>
              <a:buFontTx/>
              <a:buNone/>
            </a:pPr>
            <a:r>
              <a:rPr lang="en-US" sz="3800" b="1" dirty="0" smtClean="0">
                <a:solidFill>
                  <a:schemeClr val="bg1"/>
                </a:solidFill>
                <a:latin typeface="Cambria" panose="02040503050406030204" pitchFamily="18" charset="0"/>
              </a:rPr>
              <a:t>   </a:t>
            </a:r>
            <a:r>
              <a:rPr lang="en-US" sz="3800" b="1" dirty="0">
                <a:solidFill>
                  <a:schemeClr val="tx1"/>
                </a:solidFill>
                <a:latin typeface="Cambria" panose="02040503050406030204" pitchFamily="18" charset="0"/>
              </a:rPr>
              <a:t>Sharkey clay (non-irrigated and irrigated) </a:t>
            </a:r>
            <a:r>
              <a:rPr lang="en-US" sz="3800" b="1" dirty="0" smtClean="0">
                <a:solidFill>
                  <a:schemeClr val="tx1"/>
                </a:solidFill>
                <a:latin typeface="Cambria" panose="02040503050406030204" pitchFamily="18" charset="0"/>
              </a:rPr>
              <a:t>–</a:t>
            </a:r>
          </a:p>
          <a:p>
            <a:pPr>
              <a:buFontTx/>
              <a:buNone/>
            </a:pPr>
            <a:endParaRPr lang="en-US" sz="3800" b="1" dirty="0">
              <a:solidFill>
                <a:schemeClr val="tx1"/>
              </a:solidFill>
              <a:latin typeface="Cambria" panose="02040503050406030204" pitchFamily="18" charset="0"/>
            </a:endParaRPr>
          </a:p>
          <a:p>
            <a:pPr>
              <a:buFontTx/>
              <a:buNone/>
            </a:pPr>
            <a:r>
              <a:rPr lang="en-US" sz="3800" b="1" dirty="0">
                <a:solidFill>
                  <a:schemeClr val="tx1"/>
                </a:solidFill>
                <a:latin typeface="Cambria" panose="02040503050406030204" pitchFamily="18" charset="0"/>
              </a:rPr>
              <a:t>	</a:t>
            </a:r>
            <a:r>
              <a:rPr lang="en-US" sz="3800" b="1" dirty="0" smtClean="0">
                <a:solidFill>
                  <a:schemeClr val="tx1"/>
                </a:solidFill>
                <a:latin typeface="Cambria" panose="02040503050406030204" pitchFamily="18" charset="0"/>
              </a:rPr>
              <a:t>For </a:t>
            </a:r>
            <a:r>
              <a:rPr lang="en-US" sz="3800" b="1" dirty="0">
                <a:solidFill>
                  <a:schemeClr val="tx1"/>
                </a:solidFill>
                <a:latin typeface="Cambria" panose="02040503050406030204" pitchFamily="18" charset="0"/>
              </a:rPr>
              <a:t>ESN rates, N fertilizer was injected as UAN after </a:t>
            </a:r>
            <a:r>
              <a:rPr lang="en-US" sz="3800" b="1" dirty="0" smtClean="0">
                <a:solidFill>
                  <a:schemeClr val="tx1"/>
                </a:solidFill>
                <a:latin typeface="Cambria" panose="02040503050406030204" pitchFamily="18" charset="0"/>
              </a:rPr>
              <a:t>emergence </a:t>
            </a:r>
            <a:r>
              <a:rPr lang="en-US" sz="3800" b="1" dirty="0">
                <a:solidFill>
                  <a:schemeClr val="tx1"/>
                </a:solidFill>
                <a:latin typeface="Cambria" panose="02040503050406030204" pitchFamily="18" charset="0"/>
              </a:rPr>
              <a:t>at rates of 0, 180, 210, 240, and 270 </a:t>
            </a:r>
            <a:r>
              <a:rPr lang="en-US" sz="3800" b="1" dirty="0" err="1">
                <a:solidFill>
                  <a:schemeClr val="tx1"/>
                </a:solidFill>
                <a:latin typeface="Cambria" panose="02040503050406030204" pitchFamily="18" charset="0"/>
              </a:rPr>
              <a:t>lb</a:t>
            </a:r>
            <a:r>
              <a:rPr lang="en-US" sz="3800" b="1" dirty="0">
                <a:solidFill>
                  <a:schemeClr val="tx1"/>
                </a:solidFill>
                <a:latin typeface="Cambria" panose="02040503050406030204" pitchFamily="18" charset="0"/>
              </a:rPr>
              <a:t> N/a. </a:t>
            </a:r>
            <a:endParaRPr lang="en-US" sz="3800" b="1" dirty="0" smtClean="0">
              <a:solidFill>
                <a:schemeClr val="tx1"/>
              </a:solidFill>
              <a:latin typeface="Cambria" panose="02040503050406030204" pitchFamily="18" charset="0"/>
            </a:endParaRPr>
          </a:p>
          <a:p>
            <a:pPr>
              <a:buFontTx/>
              <a:buNone/>
            </a:pPr>
            <a:endParaRPr lang="en-US" sz="3800" b="1" dirty="0">
              <a:solidFill>
                <a:schemeClr val="tx1"/>
              </a:solidFill>
              <a:latin typeface="Cambria" panose="02040503050406030204" pitchFamily="18" charset="0"/>
            </a:endParaRPr>
          </a:p>
          <a:p>
            <a:pPr>
              <a:buFontTx/>
              <a:buNone/>
            </a:pPr>
            <a:r>
              <a:rPr lang="en-US" sz="3800" b="1" dirty="0" smtClean="0">
                <a:solidFill>
                  <a:schemeClr val="tx1"/>
                </a:solidFill>
                <a:latin typeface="Cambria" panose="02040503050406030204" pitchFamily="18" charset="0"/>
              </a:rPr>
              <a:t>	Supplemental </a:t>
            </a:r>
            <a:r>
              <a:rPr lang="en-US" sz="3800" b="1" dirty="0">
                <a:solidFill>
                  <a:schemeClr val="tx1"/>
                </a:solidFill>
                <a:latin typeface="Cambria" panose="02040503050406030204" pitchFamily="18" charset="0"/>
              </a:rPr>
              <a:t>N at 60 </a:t>
            </a:r>
            <a:r>
              <a:rPr lang="en-US" sz="3800" b="1" dirty="0" err="1">
                <a:solidFill>
                  <a:schemeClr val="tx1"/>
                </a:solidFill>
                <a:latin typeface="Cambria" panose="02040503050406030204" pitchFamily="18" charset="0"/>
              </a:rPr>
              <a:t>lb</a:t>
            </a:r>
            <a:r>
              <a:rPr lang="en-US" sz="3800" b="1" dirty="0">
                <a:solidFill>
                  <a:schemeClr val="tx1"/>
                </a:solidFill>
                <a:latin typeface="Cambria" panose="02040503050406030204" pitchFamily="18" charset="0"/>
              </a:rPr>
              <a:t> N/a was also applied at tassel </a:t>
            </a:r>
            <a:r>
              <a:rPr lang="en-US" sz="3800" b="1" dirty="0" smtClean="0">
                <a:solidFill>
                  <a:schemeClr val="tx1"/>
                </a:solidFill>
                <a:latin typeface="Cambria" panose="02040503050406030204" pitchFamily="18" charset="0"/>
              </a:rPr>
              <a:t>at </a:t>
            </a:r>
            <a:r>
              <a:rPr lang="en-US" sz="3800" b="1" dirty="0">
                <a:solidFill>
                  <a:schemeClr val="tx1"/>
                </a:solidFill>
                <a:latin typeface="Cambria" panose="02040503050406030204" pitchFamily="18" charset="0"/>
              </a:rPr>
              <a:t>the 180 </a:t>
            </a:r>
            <a:r>
              <a:rPr lang="en-US" sz="3800" b="1" dirty="0" err="1">
                <a:solidFill>
                  <a:schemeClr val="tx1"/>
                </a:solidFill>
                <a:latin typeface="Cambria" panose="02040503050406030204" pitchFamily="18" charset="0"/>
              </a:rPr>
              <a:t>lb</a:t>
            </a:r>
            <a:r>
              <a:rPr lang="en-US" sz="3800" b="1" dirty="0">
                <a:solidFill>
                  <a:schemeClr val="tx1"/>
                </a:solidFill>
                <a:latin typeface="Cambria" panose="02040503050406030204" pitchFamily="18" charset="0"/>
              </a:rPr>
              <a:t> N/a ESN rate</a:t>
            </a:r>
            <a:r>
              <a:rPr lang="en-US" sz="3800" b="1" dirty="0" smtClean="0">
                <a:solidFill>
                  <a:schemeClr val="tx1"/>
                </a:solidFill>
                <a:latin typeface="Cambria" panose="02040503050406030204" pitchFamily="18" charset="0"/>
              </a:rPr>
              <a:t>.</a:t>
            </a:r>
          </a:p>
          <a:p>
            <a:pPr>
              <a:buFontTx/>
              <a:buNone/>
            </a:pPr>
            <a:endParaRPr lang="en-US" sz="3800" b="1" dirty="0">
              <a:solidFill>
                <a:schemeClr val="tx1"/>
              </a:solidFill>
              <a:latin typeface="Cambria" panose="02040503050406030204" pitchFamily="18" charset="0"/>
            </a:endParaRPr>
          </a:p>
          <a:p>
            <a:pPr>
              <a:buFontTx/>
              <a:buNone/>
            </a:pPr>
            <a:endParaRPr lang="en-US" sz="3800" b="1" dirty="0" smtClean="0">
              <a:solidFill>
                <a:schemeClr val="tx1"/>
              </a:solidFill>
              <a:latin typeface="Cambria" panose="02040503050406030204" pitchFamily="18" charset="0"/>
            </a:endParaRPr>
          </a:p>
          <a:p>
            <a:pPr>
              <a:buFontTx/>
              <a:buNone/>
            </a:pPr>
            <a:endParaRPr lang="en-US" sz="3800" b="1" dirty="0" smtClean="0">
              <a:solidFill>
                <a:schemeClr val="tx1"/>
              </a:solidFill>
              <a:latin typeface="Cambria" panose="02040503050406030204" pitchFamily="18" charset="0"/>
            </a:endParaRPr>
          </a:p>
          <a:p>
            <a:pPr>
              <a:buFontTx/>
              <a:buNone/>
            </a:pPr>
            <a:r>
              <a:rPr lang="en-US" sz="3800" b="1" dirty="0">
                <a:solidFill>
                  <a:schemeClr val="tx1"/>
                </a:solidFill>
                <a:latin typeface="Cambria" panose="02040503050406030204" pitchFamily="18" charset="0"/>
              </a:rPr>
              <a:t>	</a:t>
            </a:r>
            <a:r>
              <a:rPr lang="en-US" sz="3800" b="1" dirty="0" smtClean="0">
                <a:solidFill>
                  <a:schemeClr val="tx1"/>
                </a:solidFill>
                <a:latin typeface="Cambria" panose="02040503050406030204" pitchFamily="18" charset="0"/>
              </a:rPr>
              <a:t>Relative SPAD meter values were determined at silk emergence from the ear leaf.</a:t>
            </a:r>
            <a:endParaRPr lang="en-US" sz="3800" b="1" dirty="0">
              <a:solidFill>
                <a:schemeClr val="tx1"/>
              </a:solidFill>
              <a:latin typeface="Cambria" panose="02040503050406030204" pitchFamily="18" charset="0"/>
            </a:endParaRPr>
          </a:p>
          <a:p>
            <a:pPr>
              <a:buFontTx/>
              <a:buNone/>
            </a:pPr>
            <a:r>
              <a:rPr lang="en-US" sz="3800" b="1" dirty="0" smtClean="0">
                <a:solidFill>
                  <a:schemeClr val="bg1"/>
                </a:solidFill>
                <a:latin typeface="Cambria" panose="02040503050406030204" pitchFamily="18" charset="0"/>
              </a:rPr>
              <a:t>    </a:t>
            </a:r>
            <a:r>
              <a:rPr lang="en-US" sz="3800" b="1" dirty="0" smtClean="0">
                <a:solidFill>
                  <a:schemeClr val="tx1"/>
                </a:solidFill>
                <a:latin typeface="Cambria" panose="02040503050406030204" pitchFamily="18" charset="0"/>
              </a:rPr>
              <a:t>  </a:t>
            </a:r>
            <a:r>
              <a:rPr lang="en-US" sz="3800" b="1" dirty="0" smtClean="0">
                <a:solidFill>
                  <a:schemeClr val="tx1"/>
                </a:solidFill>
                <a:latin typeface="+mj-lt"/>
              </a:rPr>
              <a:t>       </a:t>
            </a:r>
            <a:endParaRPr lang="en-US" sz="3800" b="1" dirty="0" smtClean="0">
              <a:solidFill>
                <a:schemeClr val="bg1"/>
              </a:solidFill>
              <a:latin typeface="Arial" charset="0"/>
            </a:endParaRPr>
          </a:p>
          <a:p>
            <a:pPr>
              <a:buFontTx/>
              <a:buNone/>
            </a:pPr>
            <a:r>
              <a:rPr lang="en-US" sz="2800" b="1" dirty="0" smtClean="0">
                <a:solidFill>
                  <a:schemeClr val="bg1"/>
                </a:solidFill>
                <a:latin typeface="Arial" charset="0"/>
              </a:rPr>
              <a:t>	</a:t>
            </a:r>
            <a:endParaRPr lang="en-US" sz="2400" b="1" dirty="0" smtClean="0">
              <a:solidFill>
                <a:schemeClr val="tx1"/>
              </a:solidFill>
              <a:latin typeface="Arial" charset="0"/>
            </a:endParaRPr>
          </a:p>
        </p:txBody>
      </p:sp>
    </p:spTree>
    <p:extLst>
      <p:ext uri="{BB962C8B-B14F-4D97-AF65-F5344CB8AC3E}">
        <p14:creationId xmlns:p14="http://schemas.microsoft.com/office/powerpoint/2010/main" val="1091626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143000"/>
            <a:ext cx="6096000" cy="4572000"/>
          </a:xfrm>
          <a:prstGeom prst="rect">
            <a:avLst/>
          </a:prstGeom>
        </p:spPr>
      </p:pic>
    </p:spTree>
    <p:extLst>
      <p:ext uri="{BB962C8B-B14F-4D97-AF65-F5344CB8AC3E}">
        <p14:creationId xmlns:p14="http://schemas.microsoft.com/office/powerpoint/2010/main" val="587230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62000" y="533400"/>
            <a:ext cx="7924799" cy="5791200"/>
          </a:xfrm>
          <a:prstGeom prst="rect">
            <a:avLst/>
          </a:prstGeom>
        </p:spPr>
      </p:pic>
    </p:spTree>
    <p:extLst>
      <p:ext uri="{BB962C8B-B14F-4D97-AF65-F5344CB8AC3E}">
        <p14:creationId xmlns:p14="http://schemas.microsoft.com/office/powerpoint/2010/main" val="2726355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600200"/>
            <a:ext cx="8153400" cy="4495800"/>
          </a:xfrm>
        </p:spPr>
        <p:txBody>
          <a:bodyPr>
            <a:normAutofit/>
          </a:bodyPr>
          <a:lstStyle/>
          <a:p>
            <a:pPr>
              <a:buFontTx/>
              <a:buNone/>
            </a:pPr>
            <a:r>
              <a:rPr lang="en-US" sz="2800" b="1" dirty="0" smtClean="0">
                <a:solidFill>
                  <a:schemeClr val="tx1"/>
                </a:solidFill>
                <a:latin typeface="Arial" charset="0"/>
              </a:rPr>
              <a:t>  </a:t>
            </a:r>
            <a:endParaRPr lang="en-US" sz="2400" b="1" dirty="0" smtClean="0">
              <a:solidFill>
                <a:schemeClr val="tx1"/>
              </a:solidFill>
              <a:latin typeface="Arial" charset="0"/>
            </a:endParaRPr>
          </a:p>
        </p:txBody>
      </p:sp>
      <p:sp>
        <p:nvSpPr>
          <p:cNvPr id="5" name="TextBox 4"/>
          <p:cNvSpPr txBox="1"/>
          <p:nvPr/>
        </p:nvSpPr>
        <p:spPr>
          <a:xfrm>
            <a:off x="685800" y="228600"/>
            <a:ext cx="7772400" cy="830997"/>
          </a:xfrm>
          <a:prstGeom prst="rect">
            <a:avLst/>
          </a:prstGeom>
          <a:noFill/>
        </p:spPr>
        <p:txBody>
          <a:bodyPr wrap="square" rtlCol="0">
            <a:spAutoFit/>
          </a:bodyPr>
          <a:lstStyle/>
          <a:p>
            <a:r>
              <a:rPr lang="en-US" sz="2400" b="1" dirty="0" smtClean="0">
                <a:latin typeface="Cambria" panose="02040503050406030204" pitchFamily="18" charset="0"/>
              </a:rPr>
              <a:t>Cultural information on non-irrigated Sharkey clay at the NERS. </a:t>
            </a:r>
            <a:endParaRPr lang="en-US" sz="2400" b="1" dirty="0">
              <a:latin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67737909"/>
              </p:ext>
            </p:extLst>
          </p:nvPr>
        </p:nvGraphicFramePr>
        <p:xfrm>
          <a:off x="685800" y="1447800"/>
          <a:ext cx="7848599" cy="4527046"/>
        </p:xfrm>
        <a:graphic>
          <a:graphicData uri="http://schemas.openxmlformats.org/drawingml/2006/table">
            <a:tbl>
              <a:tblPr firstRow="1" bandRow="1">
                <a:tableStyleId>{5C22544A-7EE6-4342-B048-85BDC9FD1C3A}</a:tableStyleId>
              </a:tblPr>
              <a:tblGrid>
                <a:gridCol w="1370390">
                  <a:extLst>
                    <a:ext uri="{9D8B030D-6E8A-4147-A177-3AD203B41FA5}">
                      <a16:colId xmlns:a16="http://schemas.microsoft.com/office/drawing/2014/main" val="1985696652"/>
                    </a:ext>
                  </a:extLst>
                </a:gridCol>
                <a:gridCol w="1295642">
                  <a:extLst>
                    <a:ext uri="{9D8B030D-6E8A-4147-A177-3AD203B41FA5}">
                      <a16:colId xmlns:a16="http://schemas.microsoft.com/office/drawing/2014/main" val="380580727"/>
                    </a:ext>
                  </a:extLst>
                </a:gridCol>
                <a:gridCol w="1295642">
                  <a:extLst>
                    <a:ext uri="{9D8B030D-6E8A-4147-A177-3AD203B41FA5}">
                      <a16:colId xmlns:a16="http://schemas.microsoft.com/office/drawing/2014/main" val="2886129976"/>
                    </a:ext>
                  </a:extLst>
                </a:gridCol>
                <a:gridCol w="1295642">
                  <a:extLst>
                    <a:ext uri="{9D8B030D-6E8A-4147-A177-3AD203B41FA5}">
                      <a16:colId xmlns:a16="http://schemas.microsoft.com/office/drawing/2014/main" val="1890993028"/>
                    </a:ext>
                  </a:extLst>
                </a:gridCol>
                <a:gridCol w="1295884">
                  <a:extLst>
                    <a:ext uri="{9D8B030D-6E8A-4147-A177-3AD203B41FA5}">
                      <a16:colId xmlns:a16="http://schemas.microsoft.com/office/drawing/2014/main" val="4179485236"/>
                    </a:ext>
                  </a:extLst>
                </a:gridCol>
                <a:gridCol w="1295399">
                  <a:extLst>
                    <a:ext uri="{9D8B030D-6E8A-4147-A177-3AD203B41FA5}">
                      <a16:colId xmlns:a16="http://schemas.microsoft.com/office/drawing/2014/main" val="3463855468"/>
                    </a:ext>
                  </a:extLst>
                </a:gridCol>
              </a:tblGrid>
              <a:tr h="685800">
                <a:tc>
                  <a:txBody>
                    <a:bodyPr/>
                    <a:lstStyle/>
                    <a:p>
                      <a:endParaRPr lang="en-US" dirty="0" smtClean="0">
                        <a:latin typeface="Cambria" panose="02040503050406030204" pitchFamily="18" charset="0"/>
                      </a:endParaRPr>
                    </a:p>
                    <a:p>
                      <a:r>
                        <a:rPr lang="en-US" dirty="0" smtClean="0">
                          <a:latin typeface="Cambria" panose="02040503050406030204" pitchFamily="18" charset="0"/>
                        </a:rPr>
                        <a:t>Year</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Planting date</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Hybrid</a:t>
                      </a:r>
                      <a:endParaRPr lang="en-US" dirty="0">
                        <a:latin typeface="Cambria" panose="02040503050406030204" pitchFamily="18" charset="0"/>
                      </a:endParaRPr>
                    </a:p>
                  </a:txBody>
                  <a:tcPr/>
                </a:tc>
                <a:tc>
                  <a:txBody>
                    <a:bodyPr/>
                    <a:lstStyle/>
                    <a:p>
                      <a:endParaRPr lang="en-US" dirty="0" smtClean="0">
                        <a:latin typeface="Cambria" panose="02040503050406030204" pitchFamily="18" charset="0"/>
                      </a:endParaRPr>
                    </a:p>
                    <a:p>
                      <a:r>
                        <a:rPr lang="en-US" dirty="0" smtClean="0">
                          <a:latin typeface="Cambria" panose="02040503050406030204" pitchFamily="18" charset="0"/>
                        </a:rPr>
                        <a:t>ESN - GS</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Late-N</a:t>
                      </a:r>
                    </a:p>
                    <a:p>
                      <a:r>
                        <a:rPr lang="en-US" dirty="0" smtClean="0">
                          <a:latin typeface="Cambria" panose="02040503050406030204" pitchFamily="18" charset="0"/>
                        </a:rPr>
                        <a:t>application</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Date of LN</a:t>
                      </a:r>
                      <a:r>
                        <a:rPr lang="en-US" baseline="0" dirty="0" smtClean="0">
                          <a:latin typeface="Cambria" panose="02040503050406030204" pitchFamily="18" charset="0"/>
                        </a:rPr>
                        <a:t> and act.</a:t>
                      </a:r>
                      <a:endParaRPr lang="en-US" dirty="0">
                        <a:latin typeface="Cambria" panose="02040503050406030204" pitchFamily="18" charset="0"/>
                      </a:endParaRPr>
                    </a:p>
                  </a:txBody>
                  <a:tcPr/>
                </a:tc>
                <a:extLst>
                  <a:ext uri="{0D108BD9-81ED-4DB2-BD59-A6C34878D82A}">
                    <a16:rowId xmlns:a16="http://schemas.microsoft.com/office/drawing/2014/main" val="224015383"/>
                  </a:ext>
                </a:extLst>
              </a:tr>
              <a:tr h="533400">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extLst>
                  <a:ext uri="{0D108BD9-81ED-4DB2-BD59-A6C34878D82A}">
                    <a16:rowId xmlns:a16="http://schemas.microsoft.com/office/drawing/2014/main" val="454806000"/>
                  </a:ext>
                </a:extLst>
              </a:tr>
              <a:tr h="788264">
                <a:tc>
                  <a:txBody>
                    <a:bodyPr/>
                    <a:lstStyle/>
                    <a:p>
                      <a:r>
                        <a:rPr lang="en-US" dirty="0" smtClean="0">
                          <a:latin typeface="Cambria" panose="02040503050406030204" pitchFamily="18" charset="0"/>
                        </a:rPr>
                        <a:t>2006</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Mar 16</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P 33R81</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AN-BC</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6/2-6/19</a:t>
                      </a:r>
                      <a:endParaRPr lang="en-US" dirty="0">
                        <a:latin typeface="Cambria" panose="02040503050406030204" pitchFamily="18" charset="0"/>
                      </a:endParaRPr>
                    </a:p>
                  </a:txBody>
                  <a:tcPr/>
                </a:tc>
                <a:extLst>
                  <a:ext uri="{0D108BD9-81ED-4DB2-BD59-A6C34878D82A}">
                    <a16:rowId xmlns:a16="http://schemas.microsoft.com/office/drawing/2014/main" val="3071397177"/>
                  </a:ext>
                </a:extLst>
              </a:tr>
              <a:tr h="762835">
                <a:tc>
                  <a:txBody>
                    <a:bodyPr/>
                    <a:lstStyle/>
                    <a:p>
                      <a:r>
                        <a:rPr lang="en-US" dirty="0" smtClean="0">
                          <a:latin typeface="Cambria" panose="02040503050406030204" pitchFamily="18" charset="0"/>
                        </a:rPr>
                        <a:t>2007</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Mar 16</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P 33R81</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AN-BC</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5/31</a:t>
                      </a:r>
                      <a:endParaRPr lang="en-US" dirty="0">
                        <a:latin typeface="Cambria" panose="02040503050406030204" pitchFamily="18" charset="0"/>
                      </a:endParaRPr>
                    </a:p>
                  </a:txBody>
                  <a:tcPr/>
                </a:tc>
                <a:extLst>
                  <a:ext uri="{0D108BD9-81ED-4DB2-BD59-A6C34878D82A}">
                    <a16:rowId xmlns:a16="http://schemas.microsoft.com/office/drawing/2014/main" val="2956063875"/>
                  </a:ext>
                </a:extLst>
              </a:tr>
              <a:tr h="754361">
                <a:tc>
                  <a:txBody>
                    <a:bodyPr/>
                    <a:lstStyle/>
                    <a:p>
                      <a:r>
                        <a:rPr lang="en-US" dirty="0" smtClean="0">
                          <a:latin typeface="Cambria" panose="02040503050406030204" pitchFamily="18" charset="0"/>
                        </a:rPr>
                        <a:t>2008</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Mar</a:t>
                      </a:r>
                      <a:r>
                        <a:rPr lang="en-US" baseline="0" dirty="0" smtClean="0">
                          <a:latin typeface="Cambria" panose="02040503050406030204" pitchFamily="18" charset="0"/>
                        </a:rPr>
                        <a:t> 28</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DG 58P59</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UAN-DR</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6/2-6/20</a:t>
                      </a:r>
                      <a:endParaRPr lang="en-US" dirty="0">
                        <a:latin typeface="Cambria" panose="02040503050406030204" pitchFamily="18" charset="0"/>
                      </a:endParaRPr>
                    </a:p>
                  </a:txBody>
                  <a:tcPr/>
                </a:tc>
                <a:extLst>
                  <a:ext uri="{0D108BD9-81ED-4DB2-BD59-A6C34878D82A}">
                    <a16:rowId xmlns:a16="http://schemas.microsoft.com/office/drawing/2014/main" val="3262652943"/>
                  </a:ext>
                </a:extLst>
              </a:tr>
              <a:tr h="773786">
                <a:tc>
                  <a:txBody>
                    <a:bodyPr/>
                    <a:lstStyle/>
                    <a:p>
                      <a:r>
                        <a:rPr lang="en-US" dirty="0" smtClean="0">
                          <a:latin typeface="Cambria" panose="02040503050406030204" pitchFamily="18" charset="0"/>
                        </a:rPr>
                        <a:t>2009</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Apr 17</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DG 58P59</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2-lf</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UAN-DR</a:t>
                      </a:r>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6/15-7/5</a:t>
                      </a:r>
                      <a:endParaRPr lang="en-US" dirty="0">
                        <a:latin typeface="Cambria" panose="02040503050406030204" pitchFamily="18" charset="0"/>
                      </a:endParaRPr>
                    </a:p>
                  </a:txBody>
                  <a:tcPr/>
                </a:tc>
                <a:extLst>
                  <a:ext uri="{0D108BD9-81ED-4DB2-BD59-A6C34878D82A}">
                    <a16:rowId xmlns:a16="http://schemas.microsoft.com/office/drawing/2014/main" val="1570770379"/>
                  </a:ext>
                </a:extLst>
              </a:tr>
            </a:tbl>
          </a:graphicData>
        </a:graphic>
      </p:graphicFrame>
    </p:spTree>
    <p:extLst>
      <p:ext uri="{BB962C8B-B14F-4D97-AF65-F5344CB8AC3E}">
        <p14:creationId xmlns:p14="http://schemas.microsoft.com/office/powerpoint/2010/main" val="3329125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85800" y="1600200"/>
            <a:ext cx="8153400" cy="4495800"/>
          </a:xfrm>
        </p:spPr>
        <p:txBody>
          <a:bodyPr>
            <a:normAutofit/>
          </a:bodyPr>
          <a:lstStyle/>
          <a:p>
            <a:pPr>
              <a:buFontTx/>
              <a:buNone/>
            </a:pPr>
            <a:r>
              <a:rPr lang="en-US" sz="2800" b="1" dirty="0" smtClean="0">
                <a:solidFill>
                  <a:schemeClr val="tx1"/>
                </a:solidFill>
                <a:latin typeface="Arial" charset="0"/>
              </a:rPr>
              <a:t>  </a:t>
            </a:r>
            <a:endParaRPr lang="en-US" sz="2400" b="1" dirty="0" smtClean="0">
              <a:solidFill>
                <a:schemeClr val="tx1"/>
              </a:solidFill>
              <a:latin typeface="Arial" charset="0"/>
            </a:endParaRPr>
          </a:p>
        </p:txBody>
      </p:sp>
      <p:sp>
        <p:nvSpPr>
          <p:cNvPr id="5" name="TextBox 4"/>
          <p:cNvSpPr txBox="1"/>
          <p:nvPr/>
        </p:nvSpPr>
        <p:spPr>
          <a:xfrm>
            <a:off x="685800" y="0"/>
            <a:ext cx="7772400" cy="1200329"/>
          </a:xfrm>
          <a:prstGeom prst="rect">
            <a:avLst/>
          </a:prstGeom>
          <a:noFill/>
        </p:spPr>
        <p:txBody>
          <a:bodyPr wrap="square" rtlCol="0">
            <a:spAutoFit/>
          </a:bodyPr>
          <a:lstStyle/>
          <a:p>
            <a:r>
              <a:rPr lang="en-US" sz="2400" b="1" dirty="0" smtClean="0">
                <a:latin typeface="Cambria" panose="02040503050406030204" pitchFamily="18" charset="0"/>
              </a:rPr>
              <a:t>Influence of ESN and supplemental N at R1 growth stage on yield on non-irrigated Sharkey clay at </a:t>
            </a:r>
          </a:p>
          <a:p>
            <a:r>
              <a:rPr lang="en-US" sz="2400" b="1" dirty="0" smtClean="0">
                <a:latin typeface="Cambria" panose="02040503050406030204" pitchFamily="18" charset="0"/>
              </a:rPr>
              <a:t>the NERS. </a:t>
            </a:r>
            <a:endParaRPr lang="en-US" sz="2400" b="1" dirty="0">
              <a:latin typeface="Cambria" panose="020405030504060302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190082566"/>
              </p:ext>
            </p:extLst>
          </p:nvPr>
        </p:nvGraphicFramePr>
        <p:xfrm>
          <a:off x="762001" y="1397000"/>
          <a:ext cx="6857999" cy="4318000"/>
        </p:xfrm>
        <a:graphic>
          <a:graphicData uri="http://schemas.openxmlformats.org/drawingml/2006/table">
            <a:tbl>
              <a:tblPr firstRow="1" bandRow="1">
                <a:tableStyleId>{5C22544A-7EE6-4342-B048-85BDC9FD1C3A}</a:tableStyleId>
              </a:tblPr>
              <a:tblGrid>
                <a:gridCol w="1434183">
                  <a:extLst>
                    <a:ext uri="{9D8B030D-6E8A-4147-A177-3AD203B41FA5}">
                      <a16:colId xmlns:a16="http://schemas.microsoft.com/office/drawing/2014/main" val="1985696652"/>
                    </a:ext>
                  </a:extLst>
                </a:gridCol>
                <a:gridCol w="1355954">
                  <a:extLst>
                    <a:ext uri="{9D8B030D-6E8A-4147-A177-3AD203B41FA5}">
                      <a16:colId xmlns:a16="http://schemas.microsoft.com/office/drawing/2014/main" val="380580727"/>
                    </a:ext>
                  </a:extLst>
                </a:gridCol>
                <a:gridCol w="1355954">
                  <a:extLst>
                    <a:ext uri="{9D8B030D-6E8A-4147-A177-3AD203B41FA5}">
                      <a16:colId xmlns:a16="http://schemas.microsoft.com/office/drawing/2014/main" val="2886129976"/>
                    </a:ext>
                  </a:extLst>
                </a:gridCol>
                <a:gridCol w="1355954">
                  <a:extLst>
                    <a:ext uri="{9D8B030D-6E8A-4147-A177-3AD203B41FA5}">
                      <a16:colId xmlns:a16="http://schemas.microsoft.com/office/drawing/2014/main" val="1890993028"/>
                    </a:ext>
                  </a:extLst>
                </a:gridCol>
                <a:gridCol w="1355954">
                  <a:extLst>
                    <a:ext uri="{9D8B030D-6E8A-4147-A177-3AD203B41FA5}">
                      <a16:colId xmlns:a16="http://schemas.microsoft.com/office/drawing/2014/main" val="2673581647"/>
                    </a:ext>
                  </a:extLst>
                </a:gridCol>
              </a:tblGrid>
              <a:tr h="431800">
                <a:tc>
                  <a:txBody>
                    <a:bodyPr/>
                    <a:lstStyle/>
                    <a:p>
                      <a:r>
                        <a:rPr lang="en-US" dirty="0" smtClean="0">
                          <a:latin typeface="Cambria" panose="02040503050406030204" pitchFamily="18" charset="0"/>
                        </a:rPr>
                        <a:t>N </a:t>
                      </a:r>
                      <a:r>
                        <a:rPr lang="en-US" dirty="0" err="1" smtClean="0">
                          <a:latin typeface="Cambria" panose="02040503050406030204" pitchFamily="18" charset="0"/>
                        </a:rPr>
                        <a:t>tmt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4</a:t>
                      </a:r>
                      <a:endParaRPr lang="en-US" dirty="0">
                        <a:latin typeface="Cambria" panose="02040503050406030204" pitchFamily="18" charset="0"/>
                      </a:endParaRPr>
                    </a:p>
                  </a:txBody>
                  <a:tcPr/>
                </a:tc>
                <a:extLst>
                  <a:ext uri="{0D108BD9-81ED-4DB2-BD59-A6C34878D82A}">
                    <a16:rowId xmlns:a16="http://schemas.microsoft.com/office/drawing/2014/main" val="224015383"/>
                  </a:ext>
                </a:extLst>
              </a:tr>
              <a:tr h="341014">
                <a:tc>
                  <a:txBody>
                    <a:bodyPr/>
                    <a:lstStyle/>
                    <a:p>
                      <a:r>
                        <a:rPr lang="en-US" dirty="0" err="1" smtClean="0">
                          <a:latin typeface="Cambria" panose="02040503050406030204" pitchFamily="18" charset="0"/>
                        </a:rPr>
                        <a:t>lb</a:t>
                      </a:r>
                      <a:r>
                        <a:rPr lang="en-US" baseline="0" dirty="0" smtClean="0">
                          <a:latin typeface="Cambria" panose="02040503050406030204" pitchFamily="18" charset="0"/>
                        </a:rPr>
                        <a:t> N/a</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r>
                        <a:rPr lang="en-US" dirty="0" smtClean="0">
                          <a:latin typeface="Cambria" panose="02040503050406030204" pitchFamily="18" charset="0"/>
                        </a:rPr>
                        <a:t>    </a:t>
                      </a:r>
                      <a:r>
                        <a:rPr lang="en-US" dirty="0" err="1" smtClean="0">
                          <a:latin typeface="Cambria" panose="02040503050406030204" pitchFamily="18" charset="0"/>
                        </a:rPr>
                        <a:t>bu</a:t>
                      </a:r>
                      <a:r>
                        <a:rPr lang="en-US" dirty="0" smtClean="0">
                          <a:latin typeface="Cambria" panose="02040503050406030204" pitchFamily="18" charset="0"/>
                        </a:rPr>
                        <a:t>/acre</a:t>
                      </a:r>
                      <a:endParaRPr lang="en-US" dirty="0">
                        <a:latin typeface="Cambria" panose="02040503050406030204" pitchFamily="18" charset="0"/>
                      </a:endParaRPr>
                    </a:p>
                  </a:txBody>
                  <a:tcPr/>
                </a:tc>
                <a:tc>
                  <a:txBody>
                    <a:bodyPr/>
                    <a:lstStyle/>
                    <a:p>
                      <a:endParaRPr lang="en-US" dirty="0">
                        <a:latin typeface="Cambria" panose="02040503050406030204" pitchFamily="18" charset="0"/>
                      </a:endParaRPr>
                    </a:p>
                  </a:txBody>
                  <a:tcPr/>
                </a:tc>
                <a:tc>
                  <a:txBody>
                    <a:bodyPr/>
                    <a:lstStyle/>
                    <a:p>
                      <a:endParaRPr lang="en-US">
                        <a:latin typeface="Cambria" panose="02040503050406030204" pitchFamily="18" charset="0"/>
                      </a:endParaRPr>
                    </a:p>
                  </a:txBody>
                  <a:tcPr/>
                </a:tc>
                <a:extLst>
                  <a:ext uri="{0D108BD9-81ED-4DB2-BD59-A6C34878D82A}">
                    <a16:rowId xmlns:a16="http://schemas.microsoft.com/office/drawing/2014/main" val="454806000"/>
                  </a:ext>
                </a:extLst>
              </a:tr>
              <a:tr h="440476">
                <a:tc>
                  <a:txBody>
                    <a:bodyPr/>
                    <a:lstStyle/>
                    <a:p>
                      <a:r>
                        <a:rPr lang="en-US" dirty="0" smtClean="0">
                          <a:latin typeface="Cambria" panose="02040503050406030204" pitchFamily="18" charset="0"/>
                        </a:rPr>
                        <a:t>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38.9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15.6</a:t>
                      </a:r>
                      <a:endParaRPr lang="en-US" dirty="0">
                        <a:latin typeface="Cambria" panose="02040503050406030204" pitchFamily="18" charset="0"/>
                      </a:endParaRPr>
                    </a:p>
                  </a:txBody>
                  <a:tcPr/>
                </a:tc>
                <a:extLst>
                  <a:ext uri="{0D108BD9-81ED-4DB2-BD59-A6C34878D82A}">
                    <a16:rowId xmlns:a16="http://schemas.microsoft.com/office/drawing/2014/main" val="3999018955"/>
                  </a:ext>
                </a:extLst>
              </a:tr>
              <a:tr h="440476">
                <a:tc>
                  <a:txBody>
                    <a:bodyPr/>
                    <a:lstStyle/>
                    <a:p>
                      <a:r>
                        <a:rPr lang="en-US" dirty="0" smtClean="0">
                          <a:latin typeface="Cambria" panose="02040503050406030204" pitchFamily="18" charset="0"/>
                        </a:rPr>
                        <a:t>180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142.1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125.3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162.7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93.2</a:t>
                      </a:r>
                      <a:endParaRPr lang="en-US" dirty="0">
                        <a:latin typeface="Cambria" panose="02040503050406030204" pitchFamily="18" charset="0"/>
                      </a:endParaRPr>
                    </a:p>
                  </a:txBody>
                  <a:tcPr/>
                </a:tc>
                <a:extLst>
                  <a:ext uri="{0D108BD9-81ED-4DB2-BD59-A6C34878D82A}">
                    <a16:rowId xmlns:a16="http://schemas.microsoft.com/office/drawing/2014/main" val="2809797638"/>
                  </a:ext>
                </a:extLst>
              </a:tr>
              <a:tr h="440476">
                <a:tc>
                  <a:txBody>
                    <a:bodyPr/>
                    <a:lstStyle/>
                    <a:p>
                      <a:r>
                        <a:rPr lang="en-US" dirty="0" smtClean="0">
                          <a:latin typeface="Cambria" panose="02040503050406030204" pitchFamily="18" charset="0"/>
                        </a:rPr>
                        <a:t>180+60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145.8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124.3</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169.1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94.4</a:t>
                      </a:r>
                      <a:endParaRPr lang="en-US" dirty="0">
                        <a:latin typeface="Cambria" panose="02040503050406030204" pitchFamily="18" charset="0"/>
                      </a:endParaRPr>
                    </a:p>
                  </a:txBody>
                  <a:tcPr/>
                </a:tc>
                <a:extLst>
                  <a:ext uri="{0D108BD9-81ED-4DB2-BD59-A6C34878D82A}">
                    <a16:rowId xmlns:a16="http://schemas.microsoft.com/office/drawing/2014/main" val="3730073718"/>
                  </a:ext>
                </a:extLst>
              </a:tr>
              <a:tr h="440476">
                <a:tc>
                  <a:txBody>
                    <a:bodyPr/>
                    <a:lstStyle/>
                    <a:p>
                      <a:r>
                        <a:rPr lang="en-US" dirty="0" smtClean="0">
                          <a:latin typeface="Cambria" panose="02040503050406030204" pitchFamily="18" charset="0"/>
                        </a:rPr>
                        <a:t>210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128.2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165.1</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108.1</a:t>
                      </a:r>
                      <a:endParaRPr lang="en-US" dirty="0">
                        <a:latin typeface="Cambria" panose="02040503050406030204" pitchFamily="18" charset="0"/>
                      </a:endParaRPr>
                    </a:p>
                  </a:txBody>
                  <a:tcPr/>
                </a:tc>
                <a:extLst>
                  <a:ext uri="{0D108BD9-81ED-4DB2-BD59-A6C34878D82A}">
                    <a16:rowId xmlns:a16="http://schemas.microsoft.com/office/drawing/2014/main" val="1825100625"/>
                  </a:ext>
                </a:extLst>
              </a:tr>
              <a:tr h="440476">
                <a:tc>
                  <a:txBody>
                    <a:bodyPr/>
                    <a:lstStyle/>
                    <a:p>
                      <a:r>
                        <a:rPr lang="en-US" dirty="0" smtClean="0">
                          <a:latin typeface="Cambria" panose="02040503050406030204" pitchFamily="18" charset="0"/>
                        </a:rPr>
                        <a:t>240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146.6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126.4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166.4</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106.0</a:t>
                      </a:r>
                      <a:endParaRPr lang="en-US" dirty="0">
                        <a:latin typeface="Cambria" panose="02040503050406030204" pitchFamily="18" charset="0"/>
                      </a:endParaRPr>
                    </a:p>
                  </a:txBody>
                  <a:tcPr/>
                </a:tc>
                <a:extLst>
                  <a:ext uri="{0D108BD9-81ED-4DB2-BD59-A6C34878D82A}">
                    <a16:rowId xmlns:a16="http://schemas.microsoft.com/office/drawing/2014/main" val="3071397177"/>
                  </a:ext>
                </a:extLst>
              </a:tr>
              <a:tr h="426267">
                <a:tc>
                  <a:txBody>
                    <a:bodyPr/>
                    <a:lstStyle/>
                    <a:p>
                      <a:r>
                        <a:rPr lang="en-US" dirty="0" smtClean="0">
                          <a:latin typeface="Cambria" panose="02040503050406030204" pitchFamily="18" charset="0"/>
                        </a:rPr>
                        <a:t>270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143.8</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124.9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170.7</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108.4</a:t>
                      </a:r>
                      <a:endParaRPr lang="en-US" dirty="0">
                        <a:latin typeface="Cambria" panose="02040503050406030204" pitchFamily="18" charset="0"/>
                      </a:endParaRPr>
                    </a:p>
                  </a:txBody>
                  <a:tcPr/>
                </a:tc>
                <a:extLst>
                  <a:ext uri="{0D108BD9-81ED-4DB2-BD59-A6C34878D82A}">
                    <a16:rowId xmlns:a16="http://schemas.microsoft.com/office/drawing/2014/main" val="2956063875"/>
                  </a:ext>
                </a:extLst>
              </a:tr>
              <a:tr h="421531">
                <a:tc>
                  <a:txBody>
                    <a:bodyPr/>
                    <a:lstStyle/>
                    <a:p>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tc>
                  <a:txBody>
                    <a:bodyPr/>
                    <a:lstStyle/>
                    <a:p>
                      <a:pPr algn="ctr"/>
                      <a:endParaRPr lang="en-US" dirty="0">
                        <a:latin typeface="Cambria" panose="02040503050406030204" pitchFamily="18" charset="0"/>
                      </a:endParaRPr>
                    </a:p>
                  </a:txBody>
                  <a:tcPr/>
                </a:tc>
                <a:extLst>
                  <a:ext uri="{0D108BD9-81ED-4DB2-BD59-A6C34878D82A}">
                    <a16:rowId xmlns:a16="http://schemas.microsoft.com/office/drawing/2014/main" val="3262652943"/>
                  </a:ext>
                </a:extLst>
              </a:tr>
              <a:tr h="470262">
                <a:tc>
                  <a:txBody>
                    <a:bodyPr/>
                    <a:lstStyle/>
                    <a:p>
                      <a:r>
                        <a:rPr lang="en-US" dirty="0" smtClean="0">
                          <a:latin typeface="Cambria" panose="02040503050406030204" pitchFamily="18" charset="0"/>
                        </a:rPr>
                        <a:t>LSD (0.10)</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24.9</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12.6</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9.2</a:t>
                      </a:r>
                      <a:endParaRPr lang="en-US" dirty="0">
                        <a:latin typeface="Cambria" panose="02040503050406030204" pitchFamily="18" charset="0"/>
                      </a:endParaRPr>
                    </a:p>
                  </a:txBody>
                  <a:tcPr/>
                </a:tc>
                <a:tc>
                  <a:txBody>
                    <a:bodyPr/>
                    <a:lstStyle/>
                    <a:p>
                      <a:pPr algn="ctr"/>
                      <a:r>
                        <a:rPr lang="en-US" dirty="0" smtClean="0">
                          <a:latin typeface="Cambria" panose="02040503050406030204" pitchFamily="18" charset="0"/>
                        </a:rPr>
                        <a:t>6.4</a:t>
                      </a:r>
                      <a:endParaRPr lang="en-US" dirty="0">
                        <a:latin typeface="Cambria" panose="02040503050406030204" pitchFamily="18" charset="0"/>
                      </a:endParaRPr>
                    </a:p>
                  </a:txBody>
                  <a:tcPr/>
                </a:tc>
                <a:extLst>
                  <a:ext uri="{0D108BD9-81ED-4DB2-BD59-A6C34878D82A}">
                    <a16:rowId xmlns:a16="http://schemas.microsoft.com/office/drawing/2014/main" val="1570770379"/>
                  </a:ext>
                </a:extLst>
              </a:tr>
            </a:tbl>
          </a:graphicData>
        </a:graphic>
      </p:graphicFrame>
    </p:spTree>
    <p:extLst>
      <p:ext uri="{BB962C8B-B14F-4D97-AF65-F5344CB8AC3E}">
        <p14:creationId xmlns:p14="http://schemas.microsoft.com/office/powerpoint/2010/main" val="30759191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1911</TotalTime>
  <Words>872</Words>
  <Application>Microsoft Office PowerPoint</Application>
  <PresentationFormat>On-screen Show (4:3)</PresentationFormat>
  <Paragraphs>491</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Cambria</vt:lpstr>
      <vt:lpstr>Franklin Gothic Book</vt:lpstr>
      <vt:lpstr>Franklin Gothic Medium</vt:lpstr>
      <vt:lpstr>Times New Roman</vt:lpstr>
      <vt:lpstr>Wingdings 2</vt:lpstr>
      <vt:lpstr>Trek</vt:lpstr>
      <vt:lpstr>Influence of Late Nitrogebn Applications on Corn Yield on Mississippi River Alluvial Soils</vt:lpstr>
      <vt:lpstr>Introduction</vt:lpstr>
      <vt:lpstr>Objective</vt:lpstr>
      <vt:lpstr>PROCEDURES</vt:lpstr>
      <vt:lpstr>PROCEDURES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 </vt:lpstr>
      <vt:lpstr> ThankS FOR YOUR ATTENTIVENESS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Corn Testing – Different Versions of the Same Hybrid – How do we Handle This?</dc:title>
  <dc:creator>hmascagni</dc:creator>
  <cp:lastModifiedBy>Mascagni, Jr., Henry J.</cp:lastModifiedBy>
  <cp:revision>294</cp:revision>
  <cp:lastPrinted>2012-01-31T20:08:56Z</cp:lastPrinted>
  <dcterms:created xsi:type="dcterms:W3CDTF">2012-01-31T13:53:29Z</dcterms:created>
  <dcterms:modified xsi:type="dcterms:W3CDTF">2017-08-09T01:20:11Z</dcterms:modified>
</cp:coreProperties>
</file>