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9"/>
  </p:notesMasterIdLst>
  <p:sldIdLst>
    <p:sldId id="287" r:id="rId4"/>
    <p:sldId id="289" r:id="rId5"/>
    <p:sldId id="307" r:id="rId6"/>
    <p:sldId id="291" r:id="rId7"/>
    <p:sldId id="299" r:id="rId8"/>
    <p:sldId id="298" r:id="rId9"/>
    <p:sldId id="297" r:id="rId10"/>
    <p:sldId id="295" r:id="rId11"/>
    <p:sldId id="293" r:id="rId12"/>
    <p:sldId id="294" r:id="rId13"/>
    <p:sldId id="268" r:id="rId14"/>
    <p:sldId id="309" r:id="rId15"/>
    <p:sldId id="301" r:id="rId16"/>
    <p:sldId id="303" r:id="rId17"/>
    <p:sldId id="304" r:id="rId18"/>
    <p:sldId id="292" r:id="rId19"/>
    <p:sldId id="305" r:id="rId20"/>
    <p:sldId id="261" r:id="rId21"/>
    <p:sldId id="257" r:id="rId22"/>
    <p:sldId id="263" r:id="rId23"/>
    <p:sldId id="271" r:id="rId24"/>
    <p:sldId id="264" r:id="rId25"/>
    <p:sldId id="300" r:id="rId26"/>
    <p:sldId id="308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18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r.Teboh\Desktop\Copy%20of%20Summary%20results%20from%20S%20x%20N%20trials%20at%20Ada%20RLF%20and%20TR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UE\Agronomic%20efficiency%20of%20sulfur%20fertilizer%20on%20nitrogen%20use%20in%20wheat%20(Recovered)%20(Recovered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r.Teboh\Documents\2016%20projects\Corn\Forman%20corn%20sulfur%20May,%2018th%20fertilized\Corn%20S%20trial%20438,%20Forman.2016.xlsm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r.Teboh\Documents\2016%20projects\Corn\Forman%20corn%20sulfur%20May,%2018th%20fertilized\Corn%20S%20trial%20438,%20Forman.2016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r.Teboh\Documents\2016%20projects\Corn\Forman%20corn%20sulfur%20May,%2018th%20fertilized\Corn%20S%20trial%20438,%20Forman.2016.xlsm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r.Teboh\Documents\2016%20projects\Corn\Forman%20corn%20sulfur%20May,%2018th%20fertilized\Corn%20S%20trial%20438,%20Forman.2016.xlsm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\Desktop\NUE\Agronomic%20efficiency%20of%20sulfur%20fertilizer%20on%20nitrogen%20use%20in%20wheat%20(Recovered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\Desktop\NUE\Agronomic%20efficiency%20of%20sulfur%20fertilizer%20on%20nitrogen%20use%20in%20wheat%20(Recovered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spe\Desktop\NUE\Agronomic%20efficiency%20of%20sulfur%20fertilizer%20on%20nitrogen%20use%20in%20wheat%20(Recovered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UE\Agronomic%20efficiency%20of%20sulfur%20fertilizer%20on%20nitrogen%20use%20in%20wheat%20(Recovered)%20(Recovered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UE\Agronomic%20efficiency%20of%20sulfur%20fertilizer%20on%20nitrogen%20use%20in%20wheat%20(Recovered)%20(Recovered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UE\Agronomic%20efficiency%20of%20sulfur%20fertilizer%20on%20nitrogen%20use%20in%20wheat%20(Recovered)%20(Recovered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UE\Agronomic%20efficiency%20of%20sulfur%20fertilizer%20on%20nitrogen%20use%20in%20wheat%20(Recovered)%20(Recovered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334338213672"/>
          <c:y val="0.10078102632351309"/>
          <c:w val="0.814301930792104"/>
          <c:h val="0.70031143070700463"/>
        </c:manualLayout>
      </c:layout>
      <c:scatterChart>
        <c:scatterStyle val="lineMarker"/>
        <c:varyColors val="0"/>
        <c:ser>
          <c:idx val="0"/>
          <c:order val="0"/>
          <c:tx>
            <c:strRef>
              <c:f>Yield!$S$10</c:f>
              <c:strCache>
                <c:ptCount val="1"/>
                <c:pt idx="0">
                  <c:v>0lbs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317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Yield!$R$11:$R$15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Yield!$S$11:$S$15</c:f>
              <c:numCache>
                <c:formatCode>0</c:formatCode>
                <c:ptCount val="5"/>
                <c:pt idx="0">
                  <c:v>54.906598814500001</c:v>
                </c:pt>
                <c:pt idx="1">
                  <c:v>64.613657930833327</c:v>
                </c:pt>
                <c:pt idx="2">
                  <c:v>66.950936976166673</c:v>
                </c:pt>
                <c:pt idx="3">
                  <c:v>67.060906283333338</c:v>
                </c:pt>
                <c:pt idx="4">
                  <c:v>66.955691116166676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CD-4A78-82A8-033A9C85ADBA}"/>
            </c:ext>
          </c:extLst>
        </c:ser>
        <c:ser>
          <c:idx val="1"/>
          <c:order val="1"/>
          <c:tx>
            <c:strRef>
              <c:f>Yield!$T$10</c:f>
              <c:strCache>
                <c:ptCount val="1"/>
                <c:pt idx="0">
                  <c:v>10lb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trendline>
            <c:spPr>
              <a:ln w="31750" cap="rnd">
                <a:solidFill>
                  <a:srgbClr val="00206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Yield!$R$11:$R$15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Yield!$T$11:$T$15</c:f>
              <c:numCache>
                <c:formatCode>0</c:formatCode>
                <c:ptCount val="5"/>
                <c:pt idx="0">
                  <c:v>56.233256154000003</c:v>
                </c:pt>
                <c:pt idx="1">
                  <c:v>65.393437881166662</c:v>
                </c:pt>
                <c:pt idx="2">
                  <c:v>68.529664447166667</c:v>
                </c:pt>
                <c:pt idx="3">
                  <c:v>68.063000869333322</c:v>
                </c:pt>
                <c:pt idx="4">
                  <c:v>68.764991871333336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CD-4A78-82A8-033A9C85ADBA}"/>
            </c:ext>
          </c:extLst>
        </c:ser>
        <c:ser>
          <c:idx val="2"/>
          <c:order val="2"/>
          <c:tx>
            <c:strRef>
              <c:f>Yield!$U$10</c:f>
              <c:strCache>
                <c:ptCount val="1"/>
                <c:pt idx="0">
                  <c:v>20lb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0.15701187000371619"/>
                  <c:y val="0.67655099798571694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2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N Rates (lb/ac)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2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672729890283421"/>
                      <c:h val="8.35442916652189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7A-4BD2-8D6E-F86A385532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1750" cap="rnd">
                <a:solidFill>
                  <a:srgbClr val="00B05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Yield!$R$11:$R$15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Yield!$U$11:$U$15</c:f>
              <c:numCache>
                <c:formatCode>0</c:formatCode>
                <c:ptCount val="5"/>
                <c:pt idx="0">
                  <c:v>55.612057906333341</c:v>
                </c:pt>
                <c:pt idx="1">
                  <c:v>64.121123324999999</c:v>
                </c:pt>
                <c:pt idx="2">
                  <c:v>69.385309844833344</c:v>
                </c:pt>
                <c:pt idx="3">
                  <c:v>68.710358688499994</c:v>
                </c:pt>
                <c:pt idx="4">
                  <c:v>68.631333044333346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CD-4A78-82A8-033A9C85A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774856"/>
        <c:axId val="505773216"/>
      </c:scatterChart>
      <c:valAx>
        <c:axId val="505774856"/>
        <c:scaling>
          <c:orientation val="minMax"/>
          <c:max val="2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3216"/>
        <c:crosses val="autoZero"/>
        <c:crossBetween val="midCat"/>
        <c:majorUnit val="60"/>
      </c:valAx>
      <c:valAx>
        <c:axId val="505773216"/>
        <c:scaling>
          <c:orientation val="minMax"/>
          <c:max val="75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Yield (bu/ac)</a:t>
                </a:r>
              </a:p>
            </c:rich>
          </c:tx>
          <c:layout>
            <c:manualLayout>
              <c:xMode val="edge"/>
              <c:yMode val="edge"/>
              <c:x val="1.3152227180583079E-2"/>
              <c:y val="0.339243599794976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4856"/>
        <c:crosses val="autoZero"/>
        <c:crossBetween val="midCat"/>
      </c:valAx>
      <c:spPr>
        <a:solidFill>
          <a:schemeClr val="tx1"/>
        </a:solidFill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47716773760227804"/>
          <c:y val="0.52033551038678305"/>
          <c:w val="0.45163493445761566"/>
          <c:h val="0.14131342957130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531973770014556"/>
          <c:y val="7.4788778274274922E-2"/>
          <c:w val="0.79916673294626051"/>
          <c:h val="0.518018157438781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'ANOVA North Dakota'!$Z$56</c:f>
              <c:strCache>
                <c:ptCount val="1"/>
                <c:pt idx="0">
                  <c:v>0lbs 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Dakota'!$Y$57:$Y$60</c:f>
              <c:numCache>
                <c:formatCode>General</c:formatCode>
                <c:ptCount val="4"/>
                <c:pt idx="0">
                  <c:v>60</c:v>
                </c:pt>
                <c:pt idx="1">
                  <c:v>100</c:v>
                </c:pt>
                <c:pt idx="2">
                  <c:v>140</c:v>
                </c:pt>
                <c:pt idx="3">
                  <c:v>180</c:v>
                </c:pt>
              </c:numCache>
            </c:numRef>
          </c:cat>
          <c:val>
            <c:numRef>
              <c:f>'ANOVA North Dakota'!$Z$57:$Z$60</c:f>
              <c:numCache>
                <c:formatCode>0.00</c:formatCode>
                <c:ptCount val="4"/>
                <c:pt idx="0">
                  <c:v>2.7058823529411732E-2</c:v>
                </c:pt>
                <c:pt idx="1">
                  <c:v>2.6363636363636329E-2</c:v>
                </c:pt>
                <c:pt idx="2">
                  <c:v>1.2040816326530623E-2</c:v>
                </c:pt>
                <c:pt idx="3">
                  <c:v>-1.6153846153846154E-2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E5-47A8-890E-607C074557E0}"/>
            </c:ext>
          </c:extLst>
        </c:ser>
        <c:ser>
          <c:idx val="1"/>
          <c:order val="1"/>
          <c:tx>
            <c:strRef>
              <c:f>'ANOVA North Dakota'!$AA$56</c:f>
              <c:strCache>
                <c:ptCount val="1"/>
                <c:pt idx="0">
                  <c:v>10lbs 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Dakota'!$Y$57:$Y$60</c:f>
              <c:numCache>
                <c:formatCode>General</c:formatCode>
                <c:ptCount val="4"/>
                <c:pt idx="0">
                  <c:v>60</c:v>
                </c:pt>
                <c:pt idx="1">
                  <c:v>100</c:v>
                </c:pt>
                <c:pt idx="2">
                  <c:v>140</c:v>
                </c:pt>
                <c:pt idx="3">
                  <c:v>180</c:v>
                </c:pt>
              </c:numCache>
            </c:numRef>
          </c:cat>
          <c:val>
            <c:numRef>
              <c:f>'ANOVA North Dakota'!$AA$57:$AA$60</c:f>
              <c:numCache>
                <c:formatCode>0.00</c:formatCode>
                <c:ptCount val="4"/>
                <c:pt idx="0">
                  <c:v>9.0588235294117678E-2</c:v>
                </c:pt>
                <c:pt idx="1">
                  <c:v>5.5454545454545492E-2</c:v>
                </c:pt>
                <c:pt idx="2">
                  <c:v>1.8775510204081667E-2</c:v>
                </c:pt>
                <c:pt idx="3">
                  <c:v>2.2748815165876832E-2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E5-47A8-890E-607C074557E0}"/>
            </c:ext>
          </c:extLst>
        </c:ser>
        <c:ser>
          <c:idx val="2"/>
          <c:order val="2"/>
          <c:tx>
            <c:strRef>
              <c:f>'ANOVA North Dakota'!$AB$56</c:f>
              <c:strCache>
                <c:ptCount val="1"/>
                <c:pt idx="0">
                  <c:v>20lbs 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Dakota'!$Y$57:$Y$60</c:f>
              <c:numCache>
                <c:formatCode>General</c:formatCode>
                <c:ptCount val="4"/>
                <c:pt idx="0">
                  <c:v>60</c:v>
                </c:pt>
                <c:pt idx="1">
                  <c:v>100</c:v>
                </c:pt>
                <c:pt idx="2">
                  <c:v>140</c:v>
                </c:pt>
                <c:pt idx="3">
                  <c:v>180</c:v>
                </c:pt>
              </c:numCache>
            </c:numRef>
          </c:cat>
          <c:val>
            <c:numRef>
              <c:f>'ANOVA North Dakota'!$AB$57:$AB$60</c:f>
              <c:numCache>
                <c:formatCode>0.00</c:formatCode>
                <c:ptCount val="4"/>
                <c:pt idx="0">
                  <c:v>5.9999999999999935E-2</c:v>
                </c:pt>
                <c:pt idx="1">
                  <c:v>2.3030303030303012E-2</c:v>
                </c:pt>
                <c:pt idx="2">
                  <c:v>1.3673469387755079E-2</c:v>
                </c:pt>
                <c:pt idx="3">
                  <c:v>-8.4615384615384613E-3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4E5-47A8-890E-607C074557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774856"/>
        <c:axId val="505773216"/>
        <c:axId val="0"/>
      </c:bar3DChart>
      <c:catAx>
        <c:axId val="505774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Nrate (lb/ac)</a:t>
                </a:r>
              </a:p>
            </c:rich>
          </c:tx>
          <c:layout>
            <c:manualLayout>
              <c:xMode val="edge"/>
              <c:yMode val="edge"/>
              <c:x val="0.44001265066077766"/>
              <c:y val="0.91901428988043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3216"/>
        <c:crosses val="autoZero"/>
        <c:auto val="1"/>
        <c:lblAlgn val="ctr"/>
        <c:lblOffset val="100"/>
        <c:noMultiLvlLbl val="0"/>
      </c:catAx>
      <c:valAx>
        <c:axId val="5057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AEN (bu gain/unit of added N)</a:t>
                </a:r>
              </a:p>
            </c:rich>
          </c:tx>
          <c:layout>
            <c:manualLayout>
              <c:xMode val="edge"/>
              <c:yMode val="edge"/>
              <c:x val="6.5672596354951528E-3"/>
              <c:y val="3.069113050279601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48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744009756173008"/>
          <c:y val="2.8497157556743348E-2"/>
          <c:w val="0.1535743915166535"/>
          <c:h val="0.28144137375615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Corn Yield response to n averaged across s rates (forman, 2016)</a:t>
            </a:r>
          </a:p>
        </c:rich>
      </c:tx>
      <c:layout>
        <c:manualLayout>
          <c:xMode val="edge"/>
          <c:yMode val="edge"/>
          <c:x val="0.14400491083094127"/>
          <c:y val="1.8421210404067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271042334477366"/>
          <c:y val="0.23075998855080673"/>
          <c:w val="0.79758282299593108"/>
          <c:h val="0.558765836922487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Graphs!$D$32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BB-4FDF-917C-C49D547AA8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BB-4FDF-917C-C49D547AA8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BB-4FDF-917C-C49D547AA86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BB-4FDF-917C-C49D547AA86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BB-4FDF-917C-C49D547AA86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BB-4FDF-917C-C49D547AA86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BB-4FDF-917C-C49D547AA866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BB-4FDF-917C-C49D547AA866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BB-4FDF-917C-C49D547AA866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BB-4FDF-917C-C49D547AA866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abc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BB-4FDF-917C-C49D547AA866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BB-4FDF-917C-C49D547AA866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Graphs!$C$33:$C$35</c:f>
              <c:numCache>
                <c:formatCode>General</c:formatCode>
                <c:ptCount val="3"/>
                <c:pt idx="0">
                  <c:v>0</c:v>
                </c:pt>
                <c:pt idx="1">
                  <c:v>105</c:v>
                </c:pt>
                <c:pt idx="2">
                  <c:v>210</c:v>
                </c:pt>
              </c:numCache>
            </c:numRef>
          </c:cat>
          <c:val>
            <c:numRef>
              <c:f>Graphs!$D$33:$D$35</c:f>
              <c:numCache>
                <c:formatCode>0</c:formatCode>
                <c:ptCount val="3"/>
                <c:pt idx="0">
                  <c:v>121.66</c:v>
                </c:pt>
                <c:pt idx="1">
                  <c:v>219.26200000000003</c:v>
                </c:pt>
                <c:pt idx="2">
                  <c:v>258.60399999999998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ABB-4FDF-917C-C49D547AA8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29957984"/>
        <c:axId val="233069184"/>
        <c:axId val="0"/>
      </c:bar3DChart>
      <c:catAx>
        <c:axId val="22995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N, lb/a</a:t>
                </a:r>
              </a:p>
            </c:rich>
          </c:tx>
          <c:layout>
            <c:manualLayout>
              <c:xMode val="edge"/>
              <c:yMode val="edge"/>
              <c:x val="9.2995484078848417E-2"/>
              <c:y val="0.794451444396954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69184"/>
        <c:crosses val="autoZero"/>
        <c:auto val="1"/>
        <c:lblAlgn val="ctr"/>
        <c:lblOffset val="100"/>
        <c:tickMarkSkip val="1"/>
        <c:noMultiLvlLbl val="0"/>
      </c:catAx>
      <c:valAx>
        <c:axId val="233069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Yield, bu/ac</a:t>
                </a:r>
              </a:p>
            </c:rich>
          </c:tx>
          <c:layout>
            <c:manualLayout>
              <c:xMode val="edge"/>
              <c:yMode val="edge"/>
              <c:x val="2.573728773598807E-2"/>
              <c:y val="0.374198846571140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5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bg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Corn Yield response to S rates at two n levels</a:t>
            </a:r>
            <a:r>
              <a:rPr lang="en-US" sz="2400" b="1" baseline="0" dirty="0"/>
              <a:t> </a:t>
            </a:r>
            <a:r>
              <a:rPr lang="en-US" sz="2400" b="1" dirty="0"/>
              <a:t>(</a:t>
            </a:r>
            <a:r>
              <a:rPr lang="en-US" sz="2400" b="1" dirty="0" err="1"/>
              <a:t>forman</a:t>
            </a:r>
            <a:r>
              <a:rPr lang="en-US" sz="2400" b="1" dirty="0"/>
              <a:t>, 2016)</a:t>
            </a:r>
          </a:p>
        </c:rich>
      </c:tx>
      <c:layout>
        <c:manualLayout>
          <c:xMode val="edge"/>
          <c:yMode val="edge"/>
          <c:x val="0.15383075702171589"/>
          <c:y val="5.2509640334670214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sideWall>
    <c:backWall>
      <c:thickness val="0"/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backWall>
    <c:plotArea>
      <c:layout>
        <c:manualLayout>
          <c:layoutTarget val="inner"/>
          <c:xMode val="edge"/>
          <c:yMode val="edge"/>
          <c:x val="0.20227655637777259"/>
          <c:y val="9.5525217214227534E-2"/>
          <c:w val="0.90632729021766212"/>
          <c:h val="0.667948301503522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Graphs!$H$33</c:f>
              <c:strCache>
                <c:ptCount val="1"/>
                <c:pt idx="0">
                  <c:v>bu/ac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4E2-4869-AF16-37277B59BC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4E2-4869-AF16-37277B59BC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4E2-4869-AF16-37277B59BC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4E2-4869-AF16-37277B59BC3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4E2-4869-AF16-37277B59BC3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4E2-4869-AF16-37277B59BC3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4E2-4869-AF16-37277B59BC3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3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4E2-4869-AF16-37277B59BC3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4E2-4869-AF16-37277B59BC3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4E2-4869-AF16-37277B59BC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50000"/>
                  <a:alpha val="8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flat">
                <a:contourClr>
                  <a:schemeClr val="accent1">
                    <a:lumMod val="5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4E2-4869-AF16-37277B59BC3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E2-4869-AF16-37277B59BC3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E2-4869-AF16-37277B59BC3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4E2-4869-AF16-37277B59BC3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E2-4869-AF16-37277B59BC3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E2-4869-AF16-37277B59BC3F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4E2-4869-AF16-37277B59BC3F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4E2-4869-AF16-37277B59BC3F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14E2-4869-AF16-37277B59BC3F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4E2-4869-AF16-37277B59BC3F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abc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4E2-4869-AF16-37277B59BC3F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4E2-4869-AF16-37277B59BC3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E2-4869-AF16-37277B59BC3F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Graphs!$F$34:$G$44</c:f>
              <c:multiLvlStrCache>
                <c:ptCount val="11"/>
                <c:lvl>
                  <c:pt idx="0">
                    <c:v>S0</c:v>
                  </c:pt>
                  <c:pt idx="1">
                    <c:v>S0</c:v>
                  </c:pt>
                  <c:pt idx="2">
                    <c:v>S10</c:v>
                  </c:pt>
                  <c:pt idx="3">
                    <c:v>S20</c:v>
                  </c:pt>
                  <c:pt idx="4">
                    <c:v>S30</c:v>
                  </c:pt>
                  <c:pt idx="5">
                    <c:v>S40</c:v>
                  </c:pt>
                  <c:pt idx="6">
                    <c:v>S0</c:v>
                  </c:pt>
                  <c:pt idx="7">
                    <c:v>S10</c:v>
                  </c:pt>
                  <c:pt idx="8">
                    <c:v>S20</c:v>
                  </c:pt>
                  <c:pt idx="9">
                    <c:v>S30</c:v>
                  </c:pt>
                  <c:pt idx="10">
                    <c:v>S40</c:v>
                  </c:pt>
                </c:lvl>
                <c:lvl>
                  <c:pt idx="0">
                    <c:v>N0</c:v>
                  </c:pt>
                  <c:pt idx="1">
                    <c:v>N105</c:v>
                  </c:pt>
                  <c:pt idx="2">
                    <c:v>N105</c:v>
                  </c:pt>
                  <c:pt idx="3">
                    <c:v>N105</c:v>
                  </c:pt>
                  <c:pt idx="4">
                    <c:v>N105</c:v>
                  </c:pt>
                  <c:pt idx="5">
                    <c:v>N105</c:v>
                  </c:pt>
                  <c:pt idx="6">
                    <c:v>N210</c:v>
                  </c:pt>
                  <c:pt idx="7">
                    <c:v>N210</c:v>
                  </c:pt>
                  <c:pt idx="8">
                    <c:v>N210</c:v>
                  </c:pt>
                  <c:pt idx="9">
                    <c:v>N210</c:v>
                  </c:pt>
                  <c:pt idx="10">
                    <c:v>N210</c:v>
                  </c:pt>
                </c:lvl>
              </c:multiLvlStrCache>
            </c:multiLvlStrRef>
          </c:cat>
          <c:val>
            <c:numRef>
              <c:f>Graphs!$H$34:$H$44</c:f>
              <c:numCache>
                <c:formatCode>0</c:formatCode>
                <c:ptCount val="11"/>
                <c:pt idx="0">
                  <c:v>121.66</c:v>
                </c:pt>
                <c:pt idx="1">
                  <c:v>206.93</c:v>
                </c:pt>
                <c:pt idx="2">
                  <c:v>220.8</c:v>
                </c:pt>
                <c:pt idx="3">
                  <c:v>216.73</c:v>
                </c:pt>
                <c:pt idx="4">
                  <c:v>232.68</c:v>
                </c:pt>
                <c:pt idx="5">
                  <c:v>219.17</c:v>
                </c:pt>
                <c:pt idx="6">
                  <c:v>233.9</c:v>
                </c:pt>
                <c:pt idx="7">
                  <c:v>265.67</c:v>
                </c:pt>
                <c:pt idx="8">
                  <c:v>275.83</c:v>
                </c:pt>
                <c:pt idx="9">
                  <c:v>263</c:v>
                </c:pt>
                <c:pt idx="10">
                  <c:v>264.60000000000002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4E2-4869-AF16-37277B59BC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29957984"/>
        <c:axId val="233069184"/>
        <c:axId val="0"/>
      </c:bar3DChart>
      <c:catAx>
        <c:axId val="22995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S </a:t>
                </a:r>
                <a:r>
                  <a:rPr lang="en-US" sz="1800" dirty="0" err="1"/>
                  <a:t>lb</a:t>
                </a:r>
                <a:r>
                  <a:rPr lang="en-US" sz="1800" dirty="0"/>
                  <a:t>/ac</a:t>
                </a:r>
              </a:p>
              <a:p>
                <a:pPr>
                  <a:defRPr sz="1800"/>
                </a:pPr>
                <a:r>
                  <a:rPr lang="en-US" sz="1800" dirty="0"/>
                  <a:t>N </a:t>
                </a:r>
                <a:r>
                  <a:rPr lang="en-US" sz="1800" dirty="0" err="1"/>
                  <a:t>lb</a:t>
                </a:r>
                <a:r>
                  <a:rPr lang="en-US" sz="1800" dirty="0"/>
                  <a:t>/ac</a:t>
                </a:r>
              </a:p>
            </c:rich>
          </c:tx>
          <c:layout>
            <c:manualLayout>
              <c:xMode val="edge"/>
              <c:yMode val="edge"/>
              <c:x val="6.592255816181912E-2"/>
              <c:y val="0.820426282921531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69184"/>
        <c:crosses val="autoZero"/>
        <c:auto val="1"/>
        <c:lblAlgn val="ctr"/>
        <c:lblOffset val="100"/>
        <c:tickMarkSkip val="1"/>
        <c:noMultiLvlLbl val="0"/>
      </c:catAx>
      <c:valAx>
        <c:axId val="233069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Yield</a:t>
                </a:r>
                <a:r>
                  <a:rPr lang="en-US" sz="1800" b="1" baseline="0" dirty="0" smtClean="0"/>
                  <a:t> (</a:t>
                </a:r>
                <a:r>
                  <a:rPr lang="en-US" sz="1800" b="1" dirty="0" err="1" smtClean="0"/>
                  <a:t>bu</a:t>
                </a:r>
                <a:r>
                  <a:rPr lang="en-US" sz="1800" b="1" dirty="0" smtClean="0"/>
                  <a:t>/ac)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6.041466491247198E-3"/>
              <c:y val="0.353143836546293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57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28575">
            <a:solidFill>
              <a:schemeClr val="tx1">
                <a:alpha val="13000"/>
              </a:schemeClr>
            </a:solidFill>
            <a:prstDash val="solid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6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58806598450556"/>
          <c:y val="4.7281970486369215E-2"/>
          <c:w val="0.86232479997971268"/>
          <c:h val="0.711669814575476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'Graph update'!$C$1</c:f>
              <c:strCache>
                <c:ptCount val="1"/>
                <c:pt idx="0">
                  <c:v>Yield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9F7-4928-B118-2EE0661CF56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ab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9F7-4928-B118-2EE0661CF56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9F7-4928-B118-2EE0661CF56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9F7-4928-B118-2EE0661CF56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9F7-4928-B118-2EE0661CF56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F7-4928-B118-2EE0661CF56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F7-4928-B118-2EE0661CF56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bcd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F7-4928-B118-2EE0661CF56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F7-4928-B118-2EE0661CF56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F7-4928-B118-2EE0661CF56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abc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F7-4928-B118-2EE0661CF56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F7-4928-B118-2EE0661CF56D}"/>
                </c:ext>
              </c:extLst>
            </c:dLbl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'Graph update'!$B$2:$B$6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</c:numCache>
            </c:numRef>
          </c:cat>
          <c:val>
            <c:numRef>
              <c:f>'Graph update'!$C$2:$C$6</c:f>
              <c:numCache>
                <c:formatCode>0</c:formatCode>
                <c:ptCount val="5"/>
                <c:pt idx="0">
                  <c:v>233.75</c:v>
                </c:pt>
                <c:pt idx="1">
                  <c:v>265.5</c:v>
                </c:pt>
                <c:pt idx="2">
                  <c:v>275.75</c:v>
                </c:pt>
                <c:pt idx="3">
                  <c:v>262.67</c:v>
                </c:pt>
                <c:pt idx="4">
                  <c:v>264.5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9F7-4928-B118-2EE0661CF5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29957984"/>
        <c:axId val="233069184"/>
        <c:axId val="0"/>
      </c:bar3DChart>
      <c:catAx>
        <c:axId val="22995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Lbs S/ac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1.4352451173523957E-3"/>
              <c:y val="0.77292186858549927"/>
            </c:manualLayout>
          </c:layout>
          <c:overlay val="0"/>
          <c:spPr>
            <a:noFill/>
            <a:ln>
              <a:solidFill>
                <a:schemeClr val="bg1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3069184"/>
        <c:crosses val="autoZero"/>
        <c:auto val="1"/>
        <c:lblAlgn val="ctr"/>
        <c:lblOffset val="100"/>
        <c:tickMarkSkip val="1"/>
        <c:noMultiLvlLbl val="0"/>
      </c:catAx>
      <c:valAx>
        <c:axId val="233069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Yield, bu/ac</a:t>
                </a:r>
              </a:p>
            </c:rich>
          </c:tx>
          <c:layout>
            <c:manualLayout>
              <c:xMode val="edge"/>
              <c:yMode val="edge"/>
              <c:x val="3.0810704851885421E-3"/>
              <c:y val="0.29821742130303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57984"/>
        <c:crosses val="autoZero"/>
        <c:crossBetween val="between"/>
        <c:majorUnit val="1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596654750137"/>
          <c:y val="9.8950817721774303E-2"/>
          <c:w val="0.74142261694901124"/>
          <c:h val="0.64926030697504522"/>
        </c:manualLayout>
      </c:layout>
      <c:scatterChart>
        <c:scatterStyle val="lineMarker"/>
        <c:varyColors val="0"/>
        <c:ser>
          <c:idx val="0"/>
          <c:order val="0"/>
          <c:tx>
            <c:strRef>
              <c:f>Graphs!$AH$35</c:f>
              <c:strCache>
                <c:ptCount val="1"/>
                <c:pt idx="0">
                  <c:v>105 Lbs 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trendline>
            <c:name>N = 105 lbs</c:name>
            <c:spPr>
              <a:ln w="317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Graphs!$AG$36:$AG$39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xVal>
          <c:yVal>
            <c:numRef>
              <c:f>Graphs!$AH$36:$AH$39</c:f>
              <c:numCache>
                <c:formatCode>0.0</c:formatCode>
                <c:ptCount val="4"/>
                <c:pt idx="0">
                  <c:v>1.3870000000000005</c:v>
                </c:pt>
                <c:pt idx="1">
                  <c:v>0.48999999999999916</c:v>
                </c:pt>
                <c:pt idx="2">
                  <c:v>0.85833333333333328</c:v>
                </c:pt>
                <c:pt idx="3">
                  <c:v>0.30599999999999949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27-4D02-A46E-B93690FEC33B}"/>
            </c:ext>
          </c:extLst>
        </c:ser>
        <c:ser>
          <c:idx val="1"/>
          <c:order val="1"/>
          <c:tx>
            <c:strRef>
              <c:f>Graphs!$AI$35</c:f>
              <c:strCache>
                <c:ptCount val="1"/>
                <c:pt idx="0">
                  <c:v>210 Lbs 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trendline>
            <c:name>N =210 lbs</c:name>
            <c:spPr>
              <a:ln w="31750" cap="rnd">
                <a:solidFill>
                  <a:srgbClr val="00206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Graphs!$AG$36:$AG$39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xVal>
          <c:yVal>
            <c:numRef>
              <c:f>Graphs!$AI$36:$AI$39</c:f>
              <c:numCache>
                <c:formatCode>0.0</c:formatCode>
                <c:ptCount val="4"/>
                <c:pt idx="0">
                  <c:v>3.1770000000000009</c:v>
                </c:pt>
                <c:pt idx="1">
                  <c:v>2.0964999999999989</c:v>
                </c:pt>
                <c:pt idx="2">
                  <c:v>0.9706666666666659</c:v>
                </c:pt>
                <c:pt idx="3">
                  <c:v>0.7675000000000004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27-4D02-A46E-B93690FEC33B}"/>
            </c:ext>
          </c:extLst>
        </c:ser>
        <c:ser>
          <c:idx val="2"/>
          <c:order val="2"/>
          <c:tx>
            <c:strRef>
              <c:f>Graphs!$AJ$35</c:f>
              <c:strCache>
                <c:ptCount val="1"/>
                <c:pt idx="0">
                  <c:v>Mean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pattFill prst="pct5">
                <a:fgClr>
                  <a:srgbClr val="00B050"/>
                </a:fgClr>
                <a:bgClr>
                  <a:schemeClr val="bg1"/>
                </a:bgClr>
              </a:pattFill>
              <a:ln w="9525">
                <a:noFill/>
              </a:ln>
              <a:effectLst/>
            </c:spPr>
          </c:marker>
          <c:xVal>
            <c:numRef>
              <c:f>Graphs!$AG$36:$AG$39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xVal>
          <c:yVal>
            <c:numRef>
              <c:f>Graphs!$AJ$36:$AJ$39</c:f>
              <c:numCache>
                <c:formatCode>0.0</c:formatCode>
                <c:ptCount val="4"/>
                <c:pt idx="0">
                  <c:v>2.2820000000000022</c:v>
                </c:pt>
                <c:pt idx="1">
                  <c:v>1.2932499999999991</c:v>
                </c:pt>
                <c:pt idx="2">
                  <c:v>0.74783333333333435</c:v>
                </c:pt>
                <c:pt idx="3">
                  <c:v>0.53674999999999995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927-4D02-A46E-B93690FEC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5625608"/>
        <c:axId val="383604576"/>
      </c:scatterChart>
      <c:valAx>
        <c:axId val="415625608"/>
        <c:scaling>
          <c:orientation val="minMax"/>
          <c:max val="40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S rates (lbs/ac)</a:t>
                </a:r>
              </a:p>
            </c:rich>
          </c:tx>
          <c:layout>
            <c:manualLayout>
              <c:xMode val="edge"/>
              <c:yMode val="edge"/>
              <c:x val="0.43406216281686189"/>
              <c:y val="0.862970381763255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604576"/>
        <c:crosses val="autoZero"/>
        <c:crossBetween val="midCat"/>
      </c:valAx>
      <c:valAx>
        <c:axId val="383604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Unit bushel produced </a:t>
                </a:r>
              </a:p>
              <a:p>
                <a:pPr>
                  <a:defRPr b="1"/>
                </a:pPr>
                <a:r>
                  <a:rPr lang="en-US" b="1" dirty="0"/>
                  <a:t>per </a:t>
                </a:r>
                <a:r>
                  <a:rPr lang="en-US" b="1" dirty="0" err="1"/>
                  <a:t>lb</a:t>
                </a:r>
                <a:r>
                  <a:rPr lang="en-US" b="1" dirty="0"/>
                  <a:t> of added S</a:t>
                </a:r>
              </a:p>
            </c:rich>
          </c:tx>
          <c:layout>
            <c:manualLayout>
              <c:xMode val="edge"/>
              <c:yMode val="edge"/>
              <c:x val="0"/>
              <c:y val="0.16509331150944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56256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9532726048809532"/>
          <c:y val="0.21502288404425637"/>
          <c:w val="0.16844613733793928"/>
          <c:h val="0.18243862374346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919304474256169"/>
          <c:y val="0.14349339280566809"/>
          <c:w val="0.80208710216579648"/>
          <c:h val="0.60790840451301964"/>
        </c:manualLayout>
      </c:layout>
      <c:scatterChart>
        <c:scatterStyle val="lineMarker"/>
        <c:varyColors val="0"/>
        <c:ser>
          <c:idx val="0"/>
          <c:order val="0"/>
          <c:tx>
            <c:strRef>
              <c:f>Yield!$T$2</c:f>
              <c:strCache>
                <c:ptCount val="1"/>
                <c:pt idx="0">
                  <c:v>0lbs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trendline>
            <c:spPr>
              <a:ln w="41275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Yield!$S$3:$S$7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Yield!$T$3:$T$7</c:f>
              <c:numCache>
                <c:formatCode>0</c:formatCode>
                <c:ptCount val="5"/>
                <c:pt idx="0">
                  <c:v>52.283223221749999</c:v>
                </c:pt>
                <c:pt idx="1">
                  <c:v>64.65173689625</c:v>
                </c:pt>
                <c:pt idx="2">
                  <c:v>68.165155464250006</c:v>
                </c:pt>
                <c:pt idx="3">
                  <c:v>67.225109424999999</c:v>
                </c:pt>
                <c:pt idx="4">
                  <c:v>67.301036674250014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B0-46A9-BFB3-1689C9430303}"/>
            </c:ext>
          </c:extLst>
        </c:ser>
        <c:ser>
          <c:idx val="1"/>
          <c:order val="1"/>
          <c:tx>
            <c:strRef>
              <c:f>Yield!$U$2</c:f>
              <c:strCache>
                <c:ptCount val="1"/>
                <c:pt idx="0">
                  <c:v>10lb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trendline>
            <c:spPr>
              <a:ln w="44450" cap="rnd">
                <a:solidFill>
                  <a:schemeClr val="bg2">
                    <a:lumMod val="50000"/>
                  </a:schemeClr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Yield!$S$3:$S$7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Yield!$U$3:$U$7</c:f>
              <c:numCache>
                <c:formatCode>0</c:formatCode>
                <c:ptCount val="5"/>
                <c:pt idx="0">
                  <c:v>54.023634231000003</c:v>
                </c:pt>
                <c:pt idx="1">
                  <c:v>65.612656821750008</c:v>
                </c:pt>
                <c:pt idx="2">
                  <c:v>71.576996670750006</c:v>
                </c:pt>
                <c:pt idx="3">
                  <c:v>70.019501304000002</c:v>
                </c:pt>
                <c:pt idx="4">
                  <c:v>72.100812806999997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DB0-46A9-BFB3-1689C9430303}"/>
            </c:ext>
          </c:extLst>
        </c:ser>
        <c:ser>
          <c:idx val="2"/>
          <c:order val="2"/>
          <c:tx>
            <c:strRef>
              <c:f>Yield!$V$2</c:f>
              <c:strCache>
                <c:ptCount val="1"/>
                <c:pt idx="0">
                  <c:v>20lb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38100" cap="rnd">
                <a:solidFill>
                  <a:srgbClr val="00B05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xVal>
            <c:numRef>
              <c:f>Yield!$S$3:$S$7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180</c:v>
                </c:pt>
                <c:pt idx="4">
                  <c:v>240</c:v>
                </c:pt>
              </c:numCache>
            </c:numRef>
          </c:xVal>
          <c:yVal>
            <c:numRef>
              <c:f>Yield!$V$3:$V$7</c:f>
              <c:numCache>
                <c:formatCode>0</c:formatCode>
                <c:ptCount val="5"/>
                <c:pt idx="0">
                  <c:v>52.474336859500006</c:v>
                </c:pt>
                <c:pt idx="1">
                  <c:v>64.04293498749999</c:v>
                </c:pt>
                <c:pt idx="2">
                  <c:v>71.405464767249995</c:v>
                </c:pt>
                <c:pt idx="3">
                  <c:v>71.016788032750014</c:v>
                </c:pt>
                <c:pt idx="4">
                  <c:v>70.248249566500007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DB0-46A9-BFB3-1689C9430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774856"/>
        <c:axId val="505773216"/>
      </c:scatterChart>
      <c:valAx>
        <c:axId val="505774856"/>
        <c:scaling>
          <c:orientation val="minMax"/>
          <c:max val="24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/>
                  <a:t>N Rates (</a:t>
                </a:r>
                <a:r>
                  <a:rPr lang="en-US" sz="2000" b="1" dirty="0" err="1"/>
                  <a:t>lbs</a:t>
                </a:r>
                <a:r>
                  <a:rPr lang="en-US" sz="2000" b="1" dirty="0"/>
                  <a:t> N/ac)</a:t>
                </a:r>
              </a:p>
            </c:rich>
          </c:tx>
          <c:layout>
            <c:manualLayout>
              <c:xMode val="edge"/>
              <c:yMode val="edge"/>
              <c:x val="0.36159568122166541"/>
              <c:y val="0.882316108738087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3216"/>
        <c:crosses val="autoZero"/>
        <c:crossBetween val="midCat"/>
        <c:majorUnit val="60"/>
      </c:valAx>
      <c:valAx>
        <c:axId val="505773216"/>
        <c:scaling>
          <c:orientation val="minMax"/>
          <c:min val="5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Yield (bu/ac)</a:t>
                </a:r>
              </a:p>
            </c:rich>
          </c:tx>
          <c:layout>
            <c:manualLayout>
              <c:xMode val="edge"/>
              <c:yMode val="edge"/>
              <c:x val="5.5610033216433128E-3"/>
              <c:y val="0.283099439159700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485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39692980381116"/>
          <c:y val="0.1803073420366578"/>
          <c:w val="0.7596747295710925"/>
          <c:h val="0.66318546166605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'Agronomic efficiency of S o (2'!$P$20</c:f>
              <c:strCache>
                <c:ptCount val="1"/>
                <c:pt idx="0">
                  <c:v>0lbs 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invertIfNegative val="0"/>
          <c:cat>
            <c:numRef>
              <c:f>'Agronomic efficiency of S o (2'!$K$33:$K$36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cat>
          <c:val>
            <c:numRef>
              <c:f>'Agronomic efficiency of S o (2'!$P$33:$P$36</c:f>
              <c:numCache>
                <c:formatCode>0.00</c:formatCode>
                <c:ptCount val="4"/>
                <c:pt idx="0">
                  <c:v>9.0588235294117598E-3</c:v>
                </c:pt>
                <c:pt idx="1">
                  <c:v>2.036585365853659E-2</c:v>
                </c:pt>
                <c:pt idx="2">
                  <c:v>1.1061538461538458E-2</c:v>
                </c:pt>
                <c:pt idx="3">
                  <c:v>1.0887640449438199E-2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8-4ABA-A30B-8DCFC29CC49B}"/>
            </c:ext>
          </c:extLst>
        </c:ser>
        <c:ser>
          <c:idx val="1"/>
          <c:order val="1"/>
          <c:tx>
            <c:strRef>
              <c:f>'Agronomic efficiency of S o (2'!$Q$20</c:f>
              <c:strCache>
                <c:ptCount val="1"/>
                <c:pt idx="0">
                  <c:v>10lbs 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invertIfNegative val="0"/>
          <c:cat>
            <c:numRef>
              <c:f>'Agronomic efficiency of S o (2'!$K$33:$K$36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cat>
          <c:val>
            <c:numRef>
              <c:f>'Agronomic efficiency of S o (2'!$Q$33:$Q$36</c:f>
              <c:numCache>
                <c:formatCode>0.00</c:formatCode>
                <c:ptCount val="4"/>
                <c:pt idx="0">
                  <c:v>1.0941176470588232E-2</c:v>
                </c:pt>
                <c:pt idx="1">
                  <c:v>1.0658536585365848E-2</c:v>
                </c:pt>
                <c:pt idx="2">
                  <c:v>1.1661538461538459E-2</c:v>
                </c:pt>
                <c:pt idx="3">
                  <c:v>9.2247191011235966E-3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D8-4ABA-A30B-8DCFC29CC49B}"/>
            </c:ext>
          </c:extLst>
        </c:ser>
        <c:ser>
          <c:idx val="2"/>
          <c:order val="2"/>
          <c:tx>
            <c:strRef>
              <c:f>'Agronomic efficiency of S o (2'!$R$20</c:f>
              <c:strCache>
                <c:ptCount val="1"/>
                <c:pt idx="0">
                  <c:v>20lbs 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invertIfNegative val="0"/>
          <c:cat>
            <c:numRef>
              <c:f>'Agronomic efficiency of S o (2'!$K$33:$K$36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cat>
          <c:val>
            <c:numRef>
              <c:f>'Agronomic efficiency of S o (2'!$R$33:$R$36</c:f>
              <c:numCache>
                <c:formatCode>0.00</c:formatCode>
                <c:ptCount val="4"/>
                <c:pt idx="0">
                  <c:v>-6.1176470588235245E-3</c:v>
                </c:pt>
                <c:pt idx="1">
                  <c:v>1.2975609756097562E-2</c:v>
                </c:pt>
                <c:pt idx="2">
                  <c:v>1.0086153846153842E-2</c:v>
                </c:pt>
                <c:pt idx="3">
                  <c:v>8.4494382022471948E-3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D8-4ABA-A30B-8DCFC29CC4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774856"/>
        <c:axId val="505773216"/>
        <c:axId val="0"/>
      </c:bar3DChart>
      <c:catAx>
        <c:axId val="505774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Nrate (lb/ac)</a:t>
                </a:r>
              </a:p>
            </c:rich>
          </c:tx>
          <c:layout>
            <c:manualLayout>
              <c:xMode val="edge"/>
              <c:yMode val="edge"/>
              <c:x val="0.49971408073191736"/>
              <c:y val="0.893691796343646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773216"/>
        <c:crosses val="autoZero"/>
        <c:auto val="1"/>
        <c:lblAlgn val="ctr"/>
        <c:lblOffset val="100"/>
        <c:noMultiLvlLbl val="1"/>
      </c:catAx>
      <c:valAx>
        <c:axId val="505773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AEN (bu gain/lb N)</a:t>
                </a:r>
              </a:p>
            </c:rich>
          </c:tx>
          <c:layout>
            <c:manualLayout>
              <c:xMode val="edge"/>
              <c:yMode val="edge"/>
              <c:x val="7.6188407049098878E-5"/>
              <c:y val="0.209202542785984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77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7502899153215"/>
          <c:y val="6.7926649508462361E-2"/>
          <c:w val="0.46697644217588685"/>
          <c:h val="7.427196862943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i="0" u="none" strike="noStrike" baseline="0" dirty="0" smtClean="0">
                <a:effectLst/>
              </a:rPr>
              <a:t>AEN of N at three S levels for HRS wheat (Ada, MN, 2015)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611660244597085"/>
          <c:y val="3.2132757598848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762828304180099"/>
          <c:y val="0.21130841550571086"/>
          <c:w val="0.80493315013475664"/>
          <c:h val="0.57623352088870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'Agronomic efficiency of S o (2'!$P$4</c:f>
              <c:strCache>
                <c:ptCount val="1"/>
                <c:pt idx="0">
                  <c:v>0lbs 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invertIfNegative val="0"/>
          <c:cat>
            <c:numRef>
              <c:f>'Agronomic efficiency of S o (2'!$K$5:$K$8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cat>
          <c:val>
            <c:numRef>
              <c:f>'Agronomic efficiency of S o (2'!$P$5:$P$8</c:f>
              <c:numCache>
                <c:formatCode>0.00</c:formatCode>
                <c:ptCount val="4"/>
                <c:pt idx="0">
                  <c:v>0.44470588235294128</c:v>
                </c:pt>
                <c:pt idx="1">
                  <c:v>0.18560975609756103</c:v>
                </c:pt>
                <c:pt idx="2">
                  <c:v>0.16815384615384618</c:v>
                </c:pt>
                <c:pt idx="3">
                  <c:v>9.4943820224719103E-2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B9-4CDD-BA2A-B9803459D2FF}"/>
            </c:ext>
          </c:extLst>
        </c:ser>
        <c:ser>
          <c:idx val="1"/>
          <c:order val="1"/>
          <c:tx>
            <c:strRef>
              <c:f>'Agronomic efficiency of S o (2'!$Q$4</c:f>
              <c:strCache>
                <c:ptCount val="1"/>
                <c:pt idx="0">
                  <c:v>10lbs 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invertIfNegative val="0"/>
          <c:cat>
            <c:numRef>
              <c:f>'Agronomic efficiency of S o (2'!$K$5:$K$8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cat>
          <c:val>
            <c:numRef>
              <c:f>'Agronomic efficiency of S o (2'!$Q$5:$Q$8</c:f>
              <c:numCache>
                <c:formatCode>0.00</c:formatCode>
                <c:ptCount val="4"/>
                <c:pt idx="0">
                  <c:v>0.38411764705882362</c:v>
                </c:pt>
                <c:pt idx="1">
                  <c:v>0.11170731707317076</c:v>
                </c:pt>
                <c:pt idx="2">
                  <c:v>0.13061538461538466</c:v>
                </c:pt>
                <c:pt idx="3">
                  <c:v>9.5168539325842683E-2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B9-4CDD-BA2A-B9803459D2FF}"/>
            </c:ext>
          </c:extLst>
        </c:ser>
        <c:ser>
          <c:idx val="2"/>
          <c:order val="2"/>
          <c:tx>
            <c:strRef>
              <c:f>'Agronomic efficiency of S o (2'!$R$4</c:f>
              <c:strCache>
                <c:ptCount val="1"/>
                <c:pt idx="0">
                  <c:v>20lbs 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invertIfNegative val="0"/>
          <c:cat>
            <c:numRef>
              <c:f>'Agronomic efficiency of S o (2'!$K$5:$K$8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cat>
          <c:val>
            <c:numRef>
              <c:f>'Agronomic efficiency of S o (2'!$R$5:$R$8</c:f>
              <c:numCache>
                <c:formatCode>0.00</c:formatCode>
                <c:ptCount val="4"/>
                <c:pt idx="0">
                  <c:v>0.48045176470588241</c:v>
                </c:pt>
                <c:pt idx="1">
                  <c:v>0.23780487804878048</c:v>
                </c:pt>
                <c:pt idx="2">
                  <c:v>0.19923076923076924</c:v>
                </c:pt>
                <c:pt idx="3">
                  <c:v>0.11820224719101122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B9-4CDD-BA2A-B9803459D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774856"/>
        <c:axId val="505773216"/>
        <c:axId val="0"/>
      </c:bar3DChart>
      <c:catAx>
        <c:axId val="505774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 Rate (lb/ac)</a:t>
                </a:r>
              </a:p>
            </c:rich>
          </c:tx>
          <c:layout>
            <c:manualLayout>
              <c:xMode val="edge"/>
              <c:yMode val="edge"/>
              <c:x val="0.4692290352406055"/>
              <c:y val="0.880135823429541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3216"/>
        <c:crosses val="autoZero"/>
        <c:auto val="1"/>
        <c:lblAlgn val="ctr"/>
        <c:lblOffset val="100"/>
        <c:noMultiLvlLbl val="1"/>
      </c:catAx>
      <c:valAx>
        <c:axId val="5057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AEN (bu gain/lb N)</a:t>
                </a:r>
              </a:p>
            </c:rich>
          </c:tx>
          <c:layout>
            <c:manualLayout>
              <c:xMode val="edge"/>
              <c:yMode val="edge"/>
              <c:x val="1.1070126301326429E-2"/>
              <c:y val="0.28427331583552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485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60531940277285"/>
          <c:y val="0.34109050884768438"/>
          <c:w val="0.39962839482216528"/>
          <c:h val="6.51544908713417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08469247009221"/>
          <c:y val="0.12981757688942727"/>
          <c:w val="0.7548929046449071"/>
          <c:h val="0.68995479546356975"/>
        </c:manualLayout>
      </c:layout>
      <c:scatterChart>
        <c:scatterStyle val="lineMarker"/>
        <c:varyColors val="0"/>
        <c:ser>
          <c:idx val="0"/>
          <c:order val="0"/>
          <c:tx>
            <c:strRef>
              <c:f>'Agronomic efficiency of S o (2'!$P$12</c:f>
              <c:strCache>
                <c:ptCount val="1"/>
                <c:pt idx="0">
                  <c:v>0lbs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C0000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'Agronomic efficiency of S o (2'!$K$13:$K$16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xVal>
          <c:yVal>
            <c:numRef>
              <c:f>'Agronomic efficiency of S o (2'!$P$13:$P$16</c:f>
              <c:numCache>
                <c:formatCode>0.00</c:formatCode>
                <c:ptCount val="4"/>
                <c:pt idx="0">
                  <c:v>0.18255294117647053</c:v>
                </c:pt>
                <c:pt idx="1">
                  <c:v>0.16983902439024387</c:v>
                </c:pt>
                <c:pt idx="2">
                  <c:v>5.6667692307692315E-2</c:v>
                </c:pt>
                <c:pt idx="3">
                  <c:v>5.5319101123595484E-2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32-4168-AEAA-EEA8B88DD0FA}"/>
            </c:ext>
          </c:extLst>
        </c:ser>
        <c:ser>
          <c:idx val="1"/>
          <c:order val="1"/>
          <c:tx>
            <c:strRef>
              <c:f>'Agronomic efficiency of S o (2'!$Q$12</c:f>
              <c:strCache>
                <c:ptCount val="1"/>
                <c:pt idx="0">
                  <c:v>10lbs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50000"/>
                </a:schemeClr>
              </a:solidFill>
              <a:ln w="9525">
                <a:solidFill>
                  <a:schemeClr val="tx2">
                    <a:lumMod val="50000"/>
                  </a:schemeClr>
                </a:solidFill>
              </a:ln>
              <a:effectLst/>
            </c:spPr>
          </c:marker>
          <c:trendline>
            <c:spPr>
              <a:ln w="25400" cap="rnd">
                <a:solidFill>
                  <a:schemeClr val="tx2">
                    <a:lumMod val="50000"/>
                  </a:schemeClr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'Agronomic efficiency of S o (2'!$K$13:$K$16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xVal>
          <c:yVal>
            <c:numRef>
              <c:f>'Agronomic efficiency of S o (2'!$Q$13:$Q$16</c:f>
              <c:numCache>
                <c:formatCode>0.00</c:formatCode>
                <c:ptCount val="4"/>
                <c:pt idx="0">
                  <c:v>0.27456235294117648</c:v>
                </c:pt>
                <c:pt idx="1">
                  <c:v>0.284390243902439</c:v>
                </c:pt>
                <c:pt idx="2">
                  <c:v>0.11569230769230772</c:v>
                </c:pt>
                <c:pt idx="3">
                  <c:v>0.10022471910112361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B32-4168-AEAA-EEA8B88DD0FA}"/>
            </c:ext>
          </c:extLst>
        </c:ser>
        <c:ser>
          <c:idx val="2"/>
          <c:order val="2"/>
          <c:tx>
            <c:strRef>
              <c:f>'Agronomic efficiency of S o (2'!$AD$4</c:f>
              <c:strCache>
                <c:ptCount val="1"/>
                <c:pt idx="0">
                  <c:v>20lbs 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25400" cap="rnd">
                <a:solidFill>
                  <a:srgbClr val="00B050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xVal>
            <c:numRef>
              <c:f>'Agronomic efficiency of S o (2'!$K$13:$K$16</c:f>
              <c:numCache>
                <c:formatCode>General</c:formatCode>
                <c:ptCount val="4"/>
                <c:pt idx="0">
                  <c:v>60</c:v>
                </c:pt>
                <c:pt idx="1">
                  <c:v>120</c:v>
                </c:pt>
                <c:pt idx="2">
                  <c:v>180</c:v>
                </c:pt>
                <c:pt idx="3">
                  <c:v>240</c:v>
                </c:pt>
              </c:numCache>
            </c:numRef>
          </c:xVal>
          <c:yVal>
            <c:numRef>
              <c:f>'Agronomic efficiency of S o (2'!$R$13:$R$16</c:f>
              <c:numCache>
                <c:formatCode>0.00</c:formatCode>
                <c:ptCount val="4"/>
                <c:pt idx="0">
                  <c:v>0.20941176470588233</c:v>
                </c:pt>
                <c:pt idx="1">
                  <c:v>0.2170731707317074</c:v>
                </c:pt>
                <c:pt idx="2">
                  <c:v>9.015384615384614E-2</c:v>
                </c:pt>
                <c:pt idx="3">
                  <c:v>7.2359550561797756E-2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B32-4168-AEAA-EEA8B88DD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5774856"/>
        <c:axId val="505773216"/>
      </c:scatterChart>
      <c:valAx>
        <c:axId val="505774856"/>
        <c:scaling>
          <c:orientation val="minMax"/>
          <c:max val="240"/>
          <c:min val="6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Nrate (lb/ac)</a:t>
                </a:r>
              </a:p>
            </c:rich>
          </c:tx>
          <c:layout>
            <c:manualLayout>
              <c:xMode val="edge"/>
              <c:yMode val="edge"/>
              <c:x val="0.47512946692342456"/>
              <c:y val="0.893084232863690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773216"/>
        <c:crosses val="autoZero"/>
        <c:crossBetween val="midCat"/>
        <c:majorUnit val="60"/>
      </c:valAx>
      <c:valAx>
        <c:axId val="505773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AEN (bu gain/lb N)</a:t>
                </a:r>
              </a:p>
            </c:rich>
          </c:tx>
          <c:layout>
            <c:manualLayout>
              <c:xMode val="edge"/>
              <c:yMode val="edge"/>
              <c:x val="1.8888982194567625E-2"/>
              <c:y val="0.225512736388720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05774856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2515315607279193"/>
          <c:y val="0.17774959620432063"/>
          <c:w val="0.44801114502950029"/>
          <c:h val="8.82908341157608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Rates </a:t>
            </a:r>
            <a:r>
              <a:rPr lang="en-US" b="1" dirty="0"/>
              <a:t>of N needed to maximize yield and protein of wheat at three S levels (At Ada and TRF, MN; 2015 and 2016)</a:t>
            </a:r>
          </a:p>
        </c:rich>
      </c:tx>
      <c:layout>
        <c:manualLayout>
          <c:xMode val="edge"/>
          <c:yMode val="edge"/>
          <c:x val="0.16577842041968563"/>
          <c:y val="7.5693912355717825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1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>
          <a:contourClr>
            <a:schemeClr val="bg1"/>
          </a:contourClr>
        </a:sp3d>
      </c:spPr>
    </c:sideWall>
    <c:backWall>
      <c:thickness val="0"/>
      <c:spPr>
        <a:noFill/>
        <a:ln>
          <a:noFill/>
        </a:ln>
        <a:effectLst/>
        <a:sp3d>
          <a:contourClr>
            <a:schemeClr val="bg1"/>
          </a:contourClr>
        </a:sp3d>
      </c:spPr>
    </c:backWall>
    <c:plotArea>
      <c:layout>
        <c:manualLayout>
          <c:layoutTarget val="inner"/>
          <c:xMode val="edge"/>
          <c:yMode val="edge"/>
          <c:x val="0.12937781213814598"/>
          <c:y val="0.20742622545050982"/>
          <c:w val="0.80067893993023276"/>
          <c:h val="0.59431113574660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'ANOVA Tables MN'!$Y$73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0"/>
                  <c:y val="0.123431365698846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69 bu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44-414C-AD32-E1E30DA6AA7E}"/>
                </c:ext>
              </c:extLst>
            </c:dLbl>
            <c:dLbl>
              <c:idx val="1"/>
              <c:layout>
                <c:manualLayout>
                  <c:x val="-1.7152918130067831E-3"/>
                  <c:y val="0.1000794857017672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13.88%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44-414C-AD32-E1E30DA6AA7E}"/>
                </c:ext>
              </c:extLst>
            </c:dLbl>
            <c:spPr>
              <a:solidFill>
                <a:srgbClr val="70AD47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'ANOVA Tables MN'!$Z$72:$AA$72</c:f>
              <c:strCache>
                <c:ptCount val="2"/>
                <c:pt idx="0">
                  <c:v>Yield max level</c:v>
                </c:pt>
                <c:pt idx="1">
                  <c:v>Protein max level</c:v>
                </c:pt>
              </c:strCache>
            </c:strRef>
          </c:cat>
          <c:val>
            <c:numRef>
              <c:f>'ANOVA Tables MN'!$Z$73:$AA$73</c:f>
              <c:numCache>
                <c:formatCode>0</c:formatCode>
                <c:ptCount val="2"/>
                <c:pt idx="0">
                  <c:v>161</c:v>
                </c:pt>
                <c:pt idx="1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4-414C-AD32-E1E30DA6AA7E}"/>
            </c:ext>
          </c:extLst>
        </c:ser>
        <c:ser>
          <c:idx val="1"/>
          <c:order val="1"/>
          <c:tx>
            <c:strRef>
              <c:f>'ANOVA Tables MN'!$Y$74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5">
                <a:alpha val="88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5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2893306594735057E-17"/>
                  <c:y val="9.34075199883161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 bu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44-414C-AD32-E1E30DA6AA7E}"/>
                </c:ext>
              </c:extLst>
            </c:dLbl>
            <c:dLbl>
              <c:idx val="1"/>
              <c:layout>
                <c:manualLayout>
                  <c:x val="-1.2578661318947011E-16"/>
                  <c:y val="6.3383674277785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14.30%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44-414C-AD32-E1E30DA6AA7E}"/>
                </c:ext>
              </c:extLst>
            </c:dLbl>
            <c:spPr>
              <a:solidFill>
                <a:srgbClr val="4472C4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'ANOVA Tables MN'!$Z$72:$AA$72</c:f>
              <c:strCache>
                <c:ptCount val="2"/>
                <c:pt idx="0">
                  <c:v>Yield max level</c:v>
                </c:pt>
                <c:pt idx="1">
                  <c:v>Protein max level</c:v>
                </c:pt>
              </c:strCache>
            </c:strRef>
          </c:cat>
          <c:val>
            <c:numRef>
              <c:f>'ANOVA Tables MN'!$Z$74:$AA$74</c:f>
              <c:numCache>
                <c:formatCode>0</c:formatCode>
                <c:ptCount val="2"/>
                <c:pt idx="0">
                  <c:v>194</c:v>
                </c:pt>
                <c:pt idx="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44-414C-AD32-E1E30DA6AA7E}"/>
            </c:ext>
          </c:extLst>
        </c:ser>
        <c:ser>
          <c:idx val="2"/>
          <c:order val="2"/>
          <c:tx>
            <c:strRef>
              <c:f>'ANOVA Tables MN'!$Y$75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7152918130067202E-3"/>
                  <c:y val="0.1034154685584929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74 bu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44-414C-AD32-E1E30DA6AA7E}"/>
                </c:ext>
              </c:extLst>
            </c:dLbl>
            <c:dLbl>
              <c:idx val="1"/>
              <c:layout>
                <c:manualLayout>
                  <c:x val="3.4305836260133146E-3"/>
                  <c:y val="8.67355542748650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14.22%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44-414C-AD32-E1E30DA6AA7E}"/>
                </c:ext>
              </c:extLst>
            </c:dLbl>
            <c:spPr>
              <a:solidFill>
                <a:srgbClr val="FFC000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'ANOVA Tables MN'!$Z$72:$AA$72</c:f>
              <c:strCache>
                <c:ptCount val="2"/>
                <c:pt idx="0">
                  <c:v>Yield max level</c:v>
                </c:pt>
                <c:pt idx="1">
                  <c:v>Protein max level</c:v>
                </c:pt>
              </c:strCache>
            </c:strRef>
          </c:cat>
          <c:val>
            <c:numRef>
              <c:f>'ANOVA Tables MN'!$Z$75:$AA$75</c:f>
              <c:numCache>
                <c:formatCode>0</c:formatCode>
                <c:ptCount val="2"/>
                <c:pt idx="0">
                  <c:v>188</c:v>
                </c:pt>
                <c:pt idx="1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44-414C-AD32-E1E30DA6AA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44402280"/>
        <c:axId val="244400712"/>
        <c:axId val="0"/>
      </c:bar3DChart>
      <c:catAx>
        <c:axId val="244402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400712"/>
        <c:crosses val="autoZero"/>
        <c:auto val="1"/>
        <c:lblAlgn val="ctr"/>
        <c:lblOffset val="100"/>
        <c:noMultiLvlLbl val="0"/>
      </c:catAx>
      <c:valAx>
        <c:axId val="2444007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 rate to maximize yield and protein</a:t>
                </a:r>
              </a:p>
              <a:p>
                <a:pPr>
                  <a:defRPr b="1"/>
                </a:pPr>
                <a:r>
                  <a:rPr lang="en-US" b="1"/>
                  <a:t> (lbs/a)</a:t>
                </a:r>
              </a:p>
            </c:rich>
          </c:tx>
          <c:layout>
            <c:manualLayout>
              <c:xMode val="edge"/>
              <c:yMode val="edge"/>
              <c:x val="1.5915851363294257E-2"/>
              <c:y val="0.153275538199164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4022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3175">
            <a:solidFill>
              <a:schemeClr val="tx1">
                <a:alpha val="64000"/>
              </a:schemeClr>
            </a:solidFill>
            <a:prstDash val="solid"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75350129258348"/>
          <c:y val="7.2611708446139997E-2"/>
          <c:w val="0.78643306770769195"/>
          <c:h val="0.504705530448477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'ANOVA North Dakota'!$AD$33</c:f>
              <c:strCache>
                <c:ptCount val="1"/>
                <c:pt idx="0">
                  <c:v>0lbs 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Dakota'!$AC$34:$AC$37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Dakota'!$AD$34:$AD$37</c:f>
              <c:numCache>
                <c:formatCode>0.00</c:formatCode>
                <c:ptCount val="4"/>
                <c:pt idx="0">
                  <c:v>4.9999999999999892E-2</c:v>
                </c:pt>
                <c:pt idx="1">
                  <c:v>7.0303030303030312E-2</c:v>
                </c:pt>
                <c:pt idx="2">
                  <c:v>5.2264150943396231E-2</c:v>
                </c:pt>
                <c:pt idx="3">
                  <c:v>9.4657534246575359E-2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79-491D-88F5-FDE4619573EA}"/>
            </c:ext>
          </c:extLst>
        </c:ser>
        <c:ser>
          <c:idx val="1"/>
          <c:order val="1"/>
          <c:tx>
            <c:strRef>
              <c:f>'ANOVA North Dakota'!$AE$33</c:f>
              <c:strCache>
                <c:ptCount val="1"/>
                <c:pt idx="0">
                  <c:v>10lbs 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Dakota'!$AC$34:$AC$37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Dakota'!$AE$34:$AE$37</c:f>
              <c:numCache>
                <c:formatCode>0.00</c:formatCode>
                <c:ptCount val="4"/>
                <c:pt idx="0">
                  <c:v>0.5786061588330631</c:v>
                </c:pt>
                <c:pt idx="1">
                  <c:v>0.84438775510204056</c:v>
                </c:pt>
                <c:pt idx="2">
                  <c:v>0.86972255729794923</c:v>
                </c:pt>
                <c:pt idx="3">
                  <c:v>0.59533386967015278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79-491D-88F5-FDE4619573EA}"/>
            </c:ext>
          </c:extLst>
        </c:ser>
        <c:ser>
          <c:idx val="2"/>
          <c:order val="2"/>
          <c:tx>
            <c:strRef>
              <c:f>'ANOVA North Dakota'!$AF$33</c:f>
              <c:strCache>
                <c:ptCount val="1"/>
                <c:pt idx="0">
                  <c:v>20lbs 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Dakota'!$AC$34:$AC$37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Dakota'!$AF$34:$AF$37</c:f>
              <c:numCache>
                <c:formatCode>0.00</c:formatCode>
                <c:ptCount val="4"/>
                <c:pt idx="0">
                  <c:v>0.77431421446384041</c:v>
                </c:pt>
                <c:pt idx="1">
                  <c:v>0.74254742547425467</c:v>
                </c:pt>
                <c:pt idx="2">
                  <c:v>0.81046312178387658</c:v>
                </c:pt>
                <c:pt idx="3">
                  <c:v>0.59915611814345993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79-491D-88F5-FDE4619573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774856"/>
        <c:axId val="505773216"/>
        <c:axId val="0"/>
      </c:bar3DChart>
      <c:catAx>
        <c:axId val="505774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Nrate (lb/ac)</a:t>
                </a:r>
              </a:p>
            </c:rich>
          </c:tx>
          <c:layout>
            <c:manualLayout>
              <c:xMode val="edge"/>
              <c:yMode val="edge"/>
              <c:x val="0.433929964530607"/>
              <c:y val="0.907733262901885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3216"/>
        <c:crosses val="autoZero"/>
        <c:auto val="1"/>
        <c:lblAlgn val="ctr"/>
        <c:lblOffset val="100"/>
        <c:noMultiLvlLbl val="1"/>
      </c:catAx>
      <c:valAx>
        <c:axId val="505773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AEN (</a:t>
                </a:r>
                <a:r>
                  <a:rPr lang="en-US" b="1" dirty="0" err="1" smtClean="0"/>
                  <a:t>bu</a:t>
                </a:r>
                <a:r>
                  <a:rPr lang="en-US" b="1" dirty="0" smtClean="0"/>
                  <a:t> gain/unit </a:t>
                </a:r>
                <a:r>
                  <a:rPr lang="en-US" b="1" dirty="0"/>
                  <a:t>of added N)</a:t>
                </a:r>
              </a:p>
            </c:rich>
          </c:tx>
          <c:layout>
            <c:manualLayout>
              <c:xMode val="edge"/>
              <c:yMode val="edge"/>
              <c:x val="1.261636519261807E-2"/>
              <c:y val="7.981797872750183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4856"/>
        <c:crosses val="autoZero"/>
        <c:crossBetween val="between"/>
        <c:majorUnit val="0.2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794837276812516"/>
          <c:y val="5.779089780553838E-2"/>
          <c:w val="0.30205162723187479"/>
          <c:h val="7.3235175223407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124006712880955"/>
          <c:y val="0.13124799633211562"/>
          <c:w val="0.77280812243943209"/>
          <c:h val="0.698557888654203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'ANOVA North Dakota'!$Z$41</c:f>
              <c:strCache>
                <c:ptCount val="1"/>
                <c:pt idx="0">
                  <c:v>0lbs 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Dakota'!$Y$42:$Y$45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Dakota'!$Z$42:$Z$45</c:f>
              <c:numCache>
                <c:formatCode>0.00</c:formatCode>
                <c:ptCount val="4"/>
                <c:pt idx="0">
                  <c:v>3.5384615384615341E-2</c:v>
                </c:pt>
                <c:pt idx="1">
                  <c:v>2.6363636363636329E-2</c:v>
                </c:pt>
                <c:pt idx="2">
                  <c:v>1.1132075471698123E-2</c:v>
                </c:pt>
                <c:pt idx="3">
                  <c:v>-1.4383561643835616E-2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C-4A8D-AF4E-57DC612CDFB6}"/>
            </c:ext>
          </c:extLst>
        </c:ser>
        <c:ser>
          <c:idx val="1"/>
          <c:order val="1"/>
          <c:tx>
            <c:strRef>
              <c:f>'ANOVA North Dakota'!$AA$41</c:f>
              <c:strCache>
                <c:ptCount val="1"/>
                <c:pt idx="0">
                  <c:v>10lbs 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Dakota'!$Y$42:$Y$45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Dakota'!$AA$42:$AA$45</c:f>
              <c:numCache>
                <c:formatCode>0.00</c:formatCode>
                <c:ptCount val="4"/>
                <c:pt idx="0">
                  <c:v>0.12769485903814268</c:v>
                </c:pt>
                <c:pt idx="1">
                  <c:v>0.14675220529270258</c:v>
                </c:pt>
                <c:pt idx="2">
                  <c:v>7.5471698113207683E-2</c:v>
                </c:pt>
                <c:pt idx="3">
                  <c:v>2.2748815165876832E-2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BC-4A8D-AF4E-57DC612CDFB6}"/>
            </c:ext>
          </c:extLst>
        </c:ser>
        <c:ser>
          <c:idx val="2"/>
          <c:order val="2"/>
          <c:tx>
            <c:strRef>
              <c:f>'ANOVA North Dakota'!$AB$41</c:f>
              <c:strCache>
                <c:ptCount val="1"/>
                <c:pt idx="0">
                  <c:v>20lbs 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Dakota'!$Y$42:$Y$45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Dakota'!$AB$42:$AB$45</c:f>
              <c:numCache>
                <c:formatCode>0.00</c:formatCode>
                <c:ptCount val="4"/>
                <c:pt idx="0">
                  <c:v>7.1780436312455939E-2</c:v>
                </c:pt>
                <c:pt idx="1">
                  <c:v>5.2413793103448236E-2</c:v>
                </c:pt>
                <c:pt idx="2">
                  <c:v>4.9300956585724712E-2</c:v>
                </c:pt>
                <c:pt idx="3">
                  <c:v>-4.2602633617350893E-2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BC-4A8D-AF4E-57DC612CD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774856"/>
        <c:axId val="505773216"/>
        <c:axId val="0"/>
      </c:bar3DChart>
      <c:catAx>
        <c:axId val="505774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Nrate (lb/ac)</a:t>
                </a:r>
              </a:p>
            </c:rich>
          </c:tx>
          <c:layout>
            <c:manualLayout>
              <c:xMode val="edge"/>
              <c:yMode val="edge"/>
              <c:x val="0.47934375610145169"/>
              <c:y val="0.77892568319972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3216"/>
        <c:crosses val="autoZero"/>
        <c:auto val="1"/>
        <c:lblAlgn val="ctr"/>
        <c:lblOffset val="100"/>
        <c:noMultiLvlLbl val="1"/>
      </c:catAx>
      <c:valAx>
        <c:axId val="505773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AEN (bu gain/unit of added N)</a:t>
                </a:r>
              </a:p>
            </c:rich>
          </c:tx>
          <c:layout>
            <c:manualLayout>
              <c:xMode val="edge"/>
              <c:yMode val="edge"/>
              <c:x val="1.1439507890662639E-2"/>
              <c:y val="0.149319735204280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338845254304201"/>
          <c:y val="2.6573351076653241E-2"/>
          <c:w val="0.21661155454896064"/>
          <c:h val="8.1022634040717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110831890694513"/>
          <c:y val="0.13253430909570521"/>
          <c:w val="0.7865583291450271"/>
          <c:h val="0.697271741278115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'ANOVA North Dakota'!$Z$48</c:f>
              <c:strCache>
                <c:ptCount val="1"/>
                <c:pt idx="0">
                  <c:v>0lbs 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Dakota'!$Y$49:$Y$52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Dakota'!$Z$49:$Z$52</c:f>
              <c:numCache>
                <c:formatCode>0.00</c:formatCode>
                <c:ptCount val="4"/>
                <c:pt idx="0">
                  <c:v>4.2692307692307564E-2</c:v>
                </c:pt>
                <c:pt idx="1">
                  <c:v>4.8333333333333388E-2</c:v>
                </c:pt>
                <c:pt idx="2">
                  <c:v>3.1698113207547195E-2</c:v>
                </c:pt>
                <c:pt idx="3">
                  <c:v>4.013698630136988E-2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10-4ACA-ADF2-ACBE3B05BD14}"/>
            </c:ext>
          </c:extLst>
        </c:ser>
        <c:ser>
          <c:idx val="1"/>
          <c:order val="1"/>
          <c:tx>
            <c:strRef>
              <c:f>'ANOVA North Dakota'!$AA$48</c:f>
              <c:strCache>
                <c:ptCount val="1"/>
                <c:pt idx="0">
                  <c:v>10lbs 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Dakota'!$Y$49:$Y$52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Dakota'!$AA$49:$AA$52</c:f>
              <c:numCache>
                <c:formatCode>0.00</c:formatCode>
                <c:ptCount val="4"/>
                <c:pt idx="0">
                  <c:v>0.19653846153846141</c:v>
                </c:pt>
                <c:pt idx="1">
                  <c:v>0.12803030303030302</c:v>
                </c:pt>
                <c:pt idx="2">
                  <c:v>7.6698113207547186E-2</c:v>
                </c:pt>
                <c:pt idx="3">
                  <c:v>5.2328767123287698E-2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10-4ACA-ADF2-ACBE3B05BD14}"/>
            </c:ext>
          </c:extLst>
        </c:ser>
        <c:ser>
          <c:idx val="2"/>
          <c:order val="2"/>
          <c:tx>
            <c:strRef>
              <c:f>'ANOVA North Dakota'!$AB$48</c:f>
              <c:strCache>
                <c:ptCount val="1"/>
                <c:pt idx="0">
                  <c:v>20lbs S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  <a:sp3d/>
          </c:spPr>
          <c:invertIfNegative val="0"/>
          <c:cat>
            <c:numRef>
              <c:f>'ANOVA North Dakota'!$Y$49:$Y$52</c:f>
              <c:numCache>
                <c:formatCode>General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</c:numCache>
            </c:numRef>
          </c:cat>
          <c:val>
            <c:numRef>
              <c:f>'ANOVA North Dakota'!$AB$49:$AB$52</c:f>
              <c:numCache>
                <c:formatCode>0.00</c:formatCode>
                <c:ptCount val="4"/>
                <c:pt idx="0">
                  <c:v>0.27807692307692311</c:v>
                </c:pt>
                <c:pt idx="1">
                  <c:v>0.13606060606060608</c:v>
                </c:pt>
                <c:pt idx="2">
                  <c:v>9.547169811320759E-2</c:v>
                </c:pt>
                <c:pt idx="3">
                  <c:v>4.486301369863014E-2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10-4ACA-ADF2-ACBE3B05B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5774856"/>
        <c:axId val="505773216"/>
        <c:axId val="0"/>
      </c:bar3DChart>
      <c:catAx>
        <c:axId val="505774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Nrate (lb/ac)</a:t>
                </a:r>
              </a:p>
            </c:rich>
          </c:tx>
          <c:layout>
            <c:manualLayout>
              <c:xMode val="edge"/>
              <c:yMode val="edge"/>
              <c:x val="0.44001261552525567"/>
              <c:y val="0.93350698010574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3216"/>
        <c:crosses val="autoZero"/>
        <c:auto val="1"/>
        <c:lblAlgn val="ctr"/>
        <c:lblOffset val="100"/>
        <c:noMultiLvlLbl val="0"/>
      </c:catAx>
      <c:valAx>
        <c:axId val="505773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/>
                  <a:t>AEN (bu gain/unit</a:t>
                </a:r>
                <a:r>
                  <a:rPr lang="en-US" sz="2000" b="1" baseline="0"/>
                  <a:t> of added N)</a:t>
                </a:r>
                <a:endParaRPr lang="en-US" sz="2000" b="1"/>
              </a:p>
            </c:rich>
          </c:tx>
          <c:layout>
            <c:manualLayout>
              <c:xMode val="edge"/>
              <c:yMode val="edge"/>
              <c:x val="6.4987621228197534E-3"/>
              <c:y val="0.143061736848111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74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754219128406045"/>
          <c:y val="0.22695656122569455"/>
          <c:w val="0.15353963001001686"/>
          <c:h val="0.241796246991779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900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00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9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18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0.15952</cdr:x>
      <cdr:y>0</cdr:y>
    </cdr:from>
    <cdr:to>
      <cdr:x>0.68137</cdr:x>
      <cdr:y>0.16279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28737" y="0"/>
          <a:ext cx="4346825" cy="804742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</cdr:x>
      <cdr:y>0.90443</cdr:y>
    </cdr:from>
    <cdr:to>
      <cdr:x>0.97983</cdr:x>
      <cdr:y>0.97987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9550" y="3852291"/>
          <a:ext cx="5054516" cy="321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i="1">
              <a:solidFill>
                <a:schemeClr val="bg1"/>
              </a:solidFill>
            </a:rPr>
            <a:t>Means with the letters are not signifcantly different p&lt; 0.05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58449-E32F-4DD9-A080-8CB3086E1B25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0CE22-BAE3-47CE-9F51-AF3222B0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7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"But if we have enough organic matter naturally in soil, that should provide sulfur for crop needs," Lentz said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A92D2-D417-495E-91FC-AA730D65F7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4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A92D2-D417-495E-91FC-AA730D65F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49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5BCD1-4D8F-49BB-8D86-1AC61A858E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9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A92D2-D417-495E-91FC-AA730D65F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52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FA92D2-D417-495E-91FC-AA730D65F7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4142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0CE22-BAE3-47CE-9F51-AF3222B030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5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A92D2-D417-495E-91FC-AA730D65F7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4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8" descr="green.template_graphics3.wmf"/>
          <p:cNvSpPr>
            <a:spLocks noChangeAspect="1"/>
          </p:cNvSpPr>
          <p:nvPr/>
        </p:nvSpPr>
        <p:spPr bwMode="auto">
          <a:xfrm>
            <a:off x="889001" y="5883277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10400" y="5715000"/>
            <a:ext cx="1905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sper.teboh\Desktop\Pictur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5681665"/>
            <a:ext cx="1262063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581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1D5CD-A402-4603-A0D7-068016191D79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885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B2016-11CF-4A68-9C42-4CC19F03EC02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200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34315-228E-43DB-87C9-8A018475CF52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55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6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6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76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4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3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52FC5-8CDB-4392-98ED-7F9522392BBA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519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51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1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6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8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reen.template_graphics2.w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1" y="2732088"/>
            <a:ext cx="7366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8" descr="green.template_graphics3.wmf"/>
          <p:cNvSpPr>
            <a:spLocks noChangeAspect="1"/>
          </p:cNvSpPr>
          <p:nvPr/>
        </p:nvSpPr>
        <p:spPr bwMode="auto">
          <a:xfrm>
            <a:off x="889001" y="5883277"/>
            <a:ext cx="73660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010400" y="5715000"/>
            <a:ext cx="1905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sper.teboh\Desktop\Pictur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5681665"/>
            <a:ext cx="1262063" cy="117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5304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852FC5-8CDB-4392-98ED-7F9522392BBA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031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2E474-1088-49DF-A389-632D0452ED95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943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5F0D9-AF08-4D8D-B61E-288E79ECE71A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4165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5A433-96B5-49EA-8ACD-35BBC079C9B7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2169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E0F9-86E1-4503-9D63-72D26D2192FA}" type="datetime1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646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2E474-1088-49DF-A389-632D0452ED95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3427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D7A41-5963-4E37-9FA1-7126E8063571}" type="datetime1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988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19B6A-33E0-46F4-848D-189353BFA754}" type="datetime1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884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00995-83EE-4D87-BF22-39138BFC5CEE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47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E1D5CD-A402-4603-A0D7-068016191D79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049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3B2016-11CF-4A68-9C42-4CC19F03EC02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8892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34315-228E-43DB-87C9-8A018475CF52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777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5F0D9-AF08-4D8D-B61E-288E79ECE71A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87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F5A433-96B5-49EA-8ACD-35BBC079C9B7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41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88E0F9-86E1-4503-9D63-72D26D2192FA}" type="datetime1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37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DD7A41-5963-4E37-9FA1-7126E8063571}" type="datetime1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300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D19B6A-33E0-46F4-848D-189353BFA754}" type="datetime1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501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00995-83EE-4D87-BF22-39138BFC5CEE}" type="datetime1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093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8A6EC2-BD93-49A8-B724-97CF52FC71D1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621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9FCB-0260-4739-A06F-816262A182FF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AC42-0CF5-4E6C-8387-271CDA6DF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D8A6EC2-BD93-49A8-B724-97CF52FC71D1}" type="datetime1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6AC3EBE-8558-44B8-8455-DB9D37B6916F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15" descr="green.template_graphics2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164263"/>
            <a:ext cx="2463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291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hf hdr="0" ft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FFCF01"/>
          </a:solidFill>
          <a:latin typeface="+mj-lt"/>
          <a:ea typeface="ＭＳ Ｐゴシック" charset="0"/>
          <a:cs typeface="ＭＳ Ｐゴシック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FFCF0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" y="270808"/>
            <a:ext cx="8610600" cy="1938992"/>
          </a:xfrm>
          <a:prstGeom prst="rect">
            <a:avLst/>
          </a:prstGeom>
          <a:solidFill>
            <a:schemeClr val="accent6">
              <a:lumMod val="50000"/>
            </a:schemeClr>
          </a:solidFill>
          <a:ln cmpd="dbl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Effect of Sulfur </a:t>
            </a:r>
            <a:r>
              <a:rPr lang="en-US" sz="4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Fertilization on Nitrogen </a:t>
            </a: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Use Efficiency </a:t>
            </a:r>
            <a:r>
              <a:rPr lang="en-US" sz="4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for Spring Wheat </a:t>
            </a: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and Corn in Minnesota and North Dakota </a:t>
            </a:r>
          </a:p>
        </p:txBody>
      </p:sp>
      <p:sp>
        <p:nvSpPr>
          <p:cNvPr id="3" name="AutoShape 2" descr="SdeficientCorn2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4858657"/>
            <a:ext cx="9144000" cy="1970321"/>
            <a:chOff x="114300" y="4683193"/>
            <a:chExt cx="9029700" cy="1776300"/>
          </a:xfrm>
        </p:grpSpPr>
        <p:sp>
          <p:nvSpPr>
            <p:cNvPr id="9" name="TextBox 8"/>
            <p:cNvSpPr txBox="1"/>
            <p:nvPr/>
          </p:nvSpPr>
          <p:spPr>
            <a:xfrm>
              <a:off x="114300" y="4683193"/>
              <a:ext cx="9029700" cy="1082131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Cambria Math" panose="02040503050406030204" pitchFamily="18" charset="0"/>
                </a:rPr>
                <a:t>Presenter: Dr. Jasper M Teboh, Soil Scientist, NDSU-Carrington Res. Ext. Center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Cambria Math" panose="02040503050406030204" pitchFamily="18" charset="0"/>
                </a:rPr>
                <a:t>Co-PI: Dr. Joel Ransom, Extension Agronomist – Cereal Crops, Dept. Plant Sciences, NDSU </a:t>
              </a:r>
            </a:p>
            <a:p>
              <a:pPr algn="ctr">
                <a:spcBef>
                  <a:spcPts val="0"/>
                </a:spcBef>
                <a:buNone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Cambria Math" panose="02040503050406030204" pitchFamily="18" charset="0"/>
                </a:rPr>
                <a:t>Co-PI: Szilvia Yuja, Soil Research Specialist NDSU-Carrington REC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3041429" y="5821314"/>
              <a:ext cx="3167920" cy="63817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20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Contact: Jasper.Teboh@ndsu.edu</a:t>
              </a:r>
            </a:p>
            <a:p>
              <a:pPr marL="0" lvl="1" algn="ctr"/>
              <a:r>
                <a:rPr lang="en-US" sz="2000" b="1" dirty="0">
                  <a:solidFill>
                    <a:schemeClr val="bg1"/>
                  </a:solidFill>
                  <a:latin typeface="Agency FB" panose="020B0503020202020204" pitchFamily="34" charset="0"/>
                </a:rPr>
                <a:t>Tel: 701-652-2951</a:t>
              </a:r>
            </a:p>
          </p:txBody>
        </p:sp>
      </p:grpSp>
      <p:pic>
        <p:nvPicPr>
          <p:cNvPr id="10" name="Picture 2" descr="MWC Color Logo w-tex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5818450"/>
            <a:ext cx="765175" cy="103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EBE-8558-44B8-8455-DB9D37B6916F}" type="slidenum">
              <a:rPr lang="en-US" smtClean="0"/>
              <a:t>1</a:t>
            </a:fld>
            <a:endParaRPr lang="en-US"/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D158256F-DDB9-4F02-B051-945E0686C4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6" b="27950"/>
          <a:stretch/>
        </p:blipFill>
        <p:spPr>
          <a:xfrm>
            <a:off x="3088518" y="2507164"/>
            <a:ext cx="4269545" cy="1881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847" y="2507164"/>
            <a:ext cx="2510816" cy="18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C5D8-4FBE-488B-B786-DD78D4A37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079" y="354893"/>
            <a:ext cx="7162433" cy="97130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Agronomic efficiency of N at three S levels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(TRF, MN,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0C813-5780-49FA-88AA-329D79F3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5350" y="2370406"/>
            <a:ext cx="1927273" cy="1090246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243924"/>
              </p:ext>
            </p:extLst>
          </p:nvPr>
        </p:nvGraphicFramePr>
        <p:xfrm>
          <a:off x="414338" y="1350498"/>
          <a:ext cx="8258174" cy="5107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1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61" y="207124"/>
            <a:ext cx="8486025" cy="63794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443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4314676"/>
              </p:ext>
            </p:extLst>
          </p:nvPr>
        </p:nvGraphicFramePr>
        <p:xfrm>
          <a:off x="160943" y="300038"/>
          <a:ext cx="8983057" cy="550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29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150200"/>
              </p:ext>
            </p:extLst>
          </p:nvPr>
        </p:nvGraphicFramePr>
        <p:xfrm>
          <a:off x="267870" y="1428747"/>
          <a:ext cx="8476079" cy="5143499"/>
        </p:xfrm>
        <a:graphic>
          <a:graphicData uri="http://schemas.openxmlformats.org/drawingml/2006/table">
            <a:tbl>
              <a:tblPr/>
              <a:tblGrid>
                <a:gridCol w="1111579">
                  <a:extLst>
                    <a:ext uri="{9D8B030D-6E8A-4147-A177-3AD203B41FA5}">
                      <a16:colId xmlns:a16="http://schemas.microsoft.com/office/drawing/2014/main" val="3810772254"/>
                    </a:ext>
                  </a:extLst>
                </a:gridCol>
                <a:gridCol w="1271773">
                  <a:extLst>
                    <a:ext uri="{9D8B030D-6E8A-4147-A177-3AD203B41FA5}">
                      <a16:colId xmlns:a16="http://schemas.microsoft.com/office/drawing/2014/main" val="330451236"/>
                    </a:ext>
                  </a:extLst>
                </a:gridCol>
                <a:gridCol w="747848">
                  <a:extLst>
                    <a:ext uri="{9D8B030D-6E8A-4147-A177-3AD203B41FA5}">
                      <a16:colId xmlns:a16="http://schemas.microsoft.com/office/drawing/2014/main" val="2843561836"/>
                    </a:ext>
                  </a:extLst>
                </a:gridCol>
                <a:gridCol w="1080263">
                  <a:extLst>
                    <a:ext uri="{9D8B030D-6E8A-4147-A177-3AD203B41FA5}">
                      <a16:colId xmlns:a16="http://schemas.microsoft.com/office/drawing/2014/main" val="3352809752"/>
                    </a:ext>
                  </a:extLst>
                </a:gridCol>
                <a:gridCol w="1017638">
                  <a:extLst>
                    <a:ext uri="{9D8B030D-6E8A-4147-A177-3AD203B41FA5}">
                      <a16:colId xmlns:a16="http://schemas.microsoft.com/office/drawing/2014/main" val="2706162526"/>
                    </a:ext>
                  </a:extLst>
                </a:gridCol>
                <a:gridCol w="1205511">
                  <a:extLst>
                    <a:ext uri="{9D8B030D-6E8A-4147-A177-3AD203B41FA5}">
                      <a16:colId xmlns:a16="http://schemas.microsoft.com/office/drawing/2014/main" val="543123277"/>
                    </a:ext>
                  </a:extLst>
                </a:gridCol>
                <a:gridCol w="986326">
                  <a:extLst>
                    <a:ext uri="{9D8B030D-6E8A-4147-A177-3AD203B41FA5}">
                      <a16:colId xmlns:a16="http://schemas.microsoft.com/office/drawing/2014/main" val="3794632949"/>
                    </a:ext>
                  </a:extLst>
                </a:gridCol>
                <a:gridCol w="1055141">
                  <a:extLst>
                    <a:ext uri="{9D8B030D-6E8A-4147-A177-3AD203B41FA5}">
                      <a16:colId xmlns:a16="http://schemas.microsoft.com/office/drawing/2014/main" val="1189477174"/>
                    </a:ext>
                  </a:extLst>
                </a:gridCol>
              </a:tblGrid>
              <a:tr h="330718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Type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 (%)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4847"/>
                  </a:ext>
                </a:extLst>
              </a:tr>
              <a:tr h="6458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SOV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Yield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187628"/>
                  </a:ext>
                </a:extLst>
              </a:tr>
              <a:tr h="378153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276355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0.9611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194652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x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0.8743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729089"/>
                  </a:ext>
                </a:extLst>
              </a:tr>
              <a:tr h="439911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MINOT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Silty Clay Loam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984242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0.2558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305541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x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0.9139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138992"/>
                  </a:ext>
                </a:extLst>
              </a:tr>
              <a:tr h="330718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Forman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815366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280956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x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341310"/>
                  </a:ext>
                </a:extLst>
              </a:tr>
              <a:tr h="372394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Williston REC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Sandy Loam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&lt;.0001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0478951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0.0049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004581"/>
                  </a:ext>
                </a:extLst>
              </a:tr>
              <a:tr h="330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x 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635687"/>
                  </a:ext>
                </a:extLst>
              </a:tr>
            </a:tbl>
          </a:graphicData>
        </a:graphic>
      </p:graphicFrame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29184" y="237154"/>
            <a:ext cx="8553450" cy="8327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Analysis of Variance for wheat grain yield and protein in response to N and S in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North Dakota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(2015, 2016) 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0" y="171450"/>
            <a:ext cx="8272463" cy="10572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AEN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N at three S levels (Minot,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ND,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242960"/>
              </p:ext>
            </p:extLst>
          </p:nvPr>
        </p:nvGraphicFramePr>
        <p:xfrm>
          <a:off x="485775" y="1228725"/>
          <a:ext cx="8093868" cy="5232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1463"/>
            <a:ext cx="7886700" cy="125730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Agronomic efficiency of N at three S levels (Minot, ND. 2016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6062988"/>
              </p:ext>
            </p:extLst>
          </p:nvPr>
        </p:nvGraphicFramePr>
        <p:xfrm>
          <a:off x="757238" y="1528765"/>
          <a:ext cx="7643812" cy="472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038" y="393701"/>
            <a:ext cx="7472362" cy="920749"/>
          </a:xfrm>
        </p:spPr>
        <p:txBody>
          <a:bodyPr>
            <a:normAutofit fontScale="90000"/>
          </a:bodyPr>
          <a:lstStyle/>
          <a:p>
            <a:pPr algn="ctr">
              <a:defRPr sz="2400" b="0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prstClr val="black"/>
                </a:solidFill>
              </a:rPr>
              <a:t>Agronomic Efficiency of N at three S levels (Two-year average for Minot, ND)</a:t>
            </a:r>
            <a:endParaRPr lang="en-US" sz="3200" dirty="0">
              <a:solidFill>
                <a:prstClr val="black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536125"/>
              </p:ext>
            </p:extLst>
          </p:nvPr>
        </p:nvGraphicFramePr>
        <p:xfrm>
          <a:off x="457200" y="1314451"/>
          <a:ext cx="818673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181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054" y="290176"/>
            <a:ext cx="7886700" cy="881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Agronomic Efficiency of N at three S levels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(Williston,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158" y="826722"/>
            <a:ext cx="1633928" cy="99890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1637817"/>
              </p:ext>
            </p:extLst>
          </p:nvPr>
        </p:nvGraphicFramePr>
        <p:xfrm>
          <a:off x="414338" y="1615738"/>
          <a:ext cx="8101011" cy="483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905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365126"/>
            <a:ext cx="630078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Black" panose="020B0A04020102020204" pitchFamily="34" charset="0"/>
              </a:rPr>
              <a:t>Corn </a:t>
            </a:r>
            <a:r>
              <a:rPr lang="en-US" sz="3200" b="1" dirty="0" smtClean="0">
                <a:latin typeface="Arial Black" panose="020B0A04020102020204" pitchFamily="34" charset="0"/>
              </a:rPr>
              <a:t>yield response to S at Forman, ND (2016)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10002" y="1690689"/>
            <a:ext cx="6243539" cy="4681535"/>
          </a:xfrm>
        </p:spPr>
      </p:pic>
    </p:spTree>
    <p:extLst>
      <p:ext uri="{BB962C8B-B14F-4D97-AF65-F5344CB8AC3E}">
        <p14:creationId xmlns:p14="http://schemas.microsoft.com/office/powerpoint/2010/main" val="330906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0648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Materials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and Methods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094" y="1544331"/>
            <a:ext cx="6117144" cy="477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EBE-8558-44B8-8455-DB9D37B6916F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228600" y="1417639"/>
            <a:ext cx="8610599" cy="452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Would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wheat </a:t>
            </a:r>
            <a:r>
              <a:rPr lang="en-US" sz="2800" dirty="0" smtClean="0">
                <a:solidFill>
                  <a:schemeClr val="tx1"/>
                </a:solidFill>
              </a:rPr>
              <a:t>or corn respond </a:t>
            </a:r>
            <a:r>
              <a:rPr lang="en-US" sz="2800" dirty="0">
                <a:solidFill>
                  <a:schemeClr val="tx1"/>
                </a:solidFill>
              </a:rPr>
              <a:t>to S application? If so,</a:t>
            </a:r>
          </a:p>
          <a:p>
            <a:pPr marL="457200" indent="-457200" algn="l">
              <a:buFont typeface="Arial" charset="0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How would wheat response to </a:t>
            </a:r>
            <a:r>
              <a:rPr lang="en-US" sz="2800" dirty="0">
                <a:solidFill>
                  <a:schemeClr val="tx1"/>
                </a:solidFill>
              </a:rPr>
              <a:t>S </a:t>
            </a:r>
            <a:r>
              <a:rPr lang="en-US" sz="2800" dirty="0" smtClean="0">
                <a:solidFill>
                  <a:schemeClr val="tx1"/>
                </a:solidFill>
              </a:rPr>
              <a:t>affect NUE </a:t>
            </a:r>
            <a:r>
              <a:rPr lang="en-US" sz="2800" dirty="0">
                <a:solidFill>
                  <a:schemeClr val="tx1"/>
                </a:solidFill>
              </a:rPr>
              <a:t>of </a:t>
            </a:r>
            <a:r>
              <a:rPr lang="en-US" sz="2800" dirty="0" smtClean="0">
                <a:solidFill>
                  <a:schemeClr val="tx1"/>
                </a:solidFill>
              </a:rPr>
              <a:t>wheat?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AutoNum type="arabicPeriod"/>
            </a:pPr>
            <a:r>
              <a:rPr lang="en-US" sz="2800" dirty="0" smtClean="0">
                <a:solidFill>
                  <a:schemeClr val="tx1"/>
                </a:solidFill>
              </a:rPr>
              <a:t>How </a:t>
            </a:r>
            <a:r>
              <a:rPr lang="en-US" sz="2800" dirty="0">
                <a:solidFill>
                  <a:schemeClr val="tx1"/>
                </a:solidFill>
              </a:rPr>
              <a:t>might </a:t>
            </a:r>
            <a:r>
              <a:rPr lang="en-US" sz="2800" dirty="0" smtClean="0">
                <a:solidFill>
                  <a:schemeClr val="tx1"/>
                </a:solidFill>
              </a:rPr>
              <a:t>responses </a:t>
            </a:r>
            <a:r>
              <a:rPr lang="en-US" sz="2800" dirty="0">
                <a:solidFill>
                  <a:schemeClr val="tx1"/>
                </a:solidFill>
              </a:rPr>
              <a:t>differ </a:t>
            </a:r>
            <a:r>
              <a:rPr lang="en-US" sz="2800" dirty="0" smtClean="0">
                <a:solidFill>
                  <a:schemeClr val="tx1"/>
                </a:solidFill>
              </a:rPr>
              <a:t>from one soil to another? 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28650" y="365126"/>
            <a:ext cx="7886700" cy="10525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  <a:latin typeface="Arial Black" panose="020B0A04020102020204" pitchFamily="34" charset="0"/>
              </a:rPr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2835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9410"/>
              </p:ext>
            </p:extLst>
          </p:nvPr>
        </p:nvGraphicFramePr>
        <p:xfrm>
          <a:off x="371718" y="1448166"/>
          <a:ext cx="8143632" cy="4136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16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113910"/>
              </p:ext>
            </p:extLst>
          </p:nvPr>
        </p:nvGraphicFramePr>
        <p:xfrm>
          <a:off x="140676" y="554893"/>
          <a:ext cx="8776677" cy="58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1087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98452"/>
            <a:ext cx="7886700" cy="101599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Corn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yield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response to 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recommended N rate of 210 lbs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(Forman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883485"/>
              </p:ext>
            </p:extLst>
          </p:nvPr>
        </p:nvGraphicFramePr>
        <p:xfrm>
          <a:off x="428625" y="1657350"/>
          <a:ext cx="8243888" cy="509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105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81" y="350838"/>
            <a:ext cx="8072438" cy="93503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Agronomic efficiency of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corn at two N rates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418638"/>
              </p:ext>
            </p:extLst>
          </p:nvPr>
        </p:nvGraphicFramePr>
        <p:xfrm>
          <a:off x="535781" y="1557338"/>
          <a:ext cx="8072438" cy="448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081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69" y="222252"/>
            <a:ext cx="7886700" cy="649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SUMMARY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75" y="1100138"/>
            <a:ext cx="8243888" cy="521493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Wheat response to sulfur was weak in soils with SOM less &gt; 3.5%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amount of N needed to maximize yield and protein was less with S </a:t>
            </a:r>
            <a:r>
              <a:rPr lang="en-US" dirty="0" smtClean="0"/>
              <a:t>application, </a:t>
            </a:r>
            <a:r>
              <a:rPr lang="en-US" dirty="0"/>
              <a:t>suggesting S improved </a:t>
            </a:r>
            <a:r>
              <a:rPr lang="en-US" dirty="0" smtClean="0"/>
              <a:t>NUE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Agronomic efficiency of N was improved with S application to wheat at S responsive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Sulfur application increased corn yields by at least 21 bushels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Agronomic efficiency of S was higher when adequate, or close to adequate N was available to corn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Soil organic matter is likely a key determinant (including climatic factors) to the effect of S on wheat response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1" t="8168" r="16566" b="20601"/>
          <a:stretch/>
        </p:blipFill>
        <p:spPr>
          <a:xfrm>
            <a:off x="6506936" y="3640379"/>
            <a:ext cx="1485900" cy="265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5" t="16576" r="32222" b="9910"/>
          <a:stretch/>
        </p:blipFill>
        <p:spPr>
          <a:xfrm>
            <a:off x="2171702" y="3646165"/>
            <a:ext cx="1140545" cy="2654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6" t="19762" r="17007" b="7116"/>
          <a:stretch/>
        </p:blipFill>
        <p:spPr>
          <a:xfrm>
            <a:off x="4967930" y="3640379"/>
            <a:ext cx="1539007" cy="2654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2" t="16576" r="29660" b="10150"/>
          <a:stretch/>
        </p:blipFill>
        <p:spPr>
          <a:xfrm>
            <a:off x="1150534" y="3643974"/>
            <a:ext cx="1051488" cy="2650446"/>
          </a:xfrm>
          <a:prstGeom prst="rect">
            <a:avLst/>
          </a:prstGeom>
        </p:spPr>
      </p:pic>
      <p:pic>
        <p:nvPicPr>
          <p:cNvPr id="8" name="Picture 2" descr="MWC Color Logo w-te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46" y="3640379"/>
            <a:ext cx="1953548" cy="265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1"/>
          <p:cNvSpPr txBox="1">
            <a:spLocks/>
          </p:cNvSpPr>
          <p:nvPr/>
        </p:nvSpPr>
        <p:spPr>
          <a:xfrm>
            <a:off x="371475" y="1040800"/>
            <a:ext cx="8615363" cy="21671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244" indent="-45244">
              <a:buFont typeface="Wingdings" panose="05000000000000000000" pitchFamily="2" charset="2"/>
              <a:buChar char="§"/>
            </a:pPr>
            <a:r>
              <a:rPr lang="en-US" sz="2000" dirty="0"/>
              <a:t>The Minnesota Wheat and Promotion Council</a:t>
            </a:r>
          </a:p>
          <a:p>
            <a:pPr marL="84535" indent="-84535">
              <a:buFont typeface="Wingdings" panose="05000000000000000000" pitchFamily="2" charset="2"/>
              <a:buChar char="§"/>
            </a:pPr>
            <a:r>
              <a:rPr lang="en-US" sz="2000" dirty="0"/>
              <a:t>Producers: Mr. Pete </a:t>
            </a:r>
            <a:r>
              <a:rPr lang="en-US" sz="2000" dirty="0" err="1" smtClean="0"/>
              <a:t>Kappes</a:t>
            </a:r>
            <a:r>
              <a:rPr lang="en-US" sz="2000" dirty="0" smtClean="0"/>
              <a:t>; </a:t>
            </a:r>
            <a:r>
              <a:rPr lang="en-US" sz="2000" dirty="0"/>
              <a:t>Mr. Ken </a:t>
            </a:r>
            <a:r>
              <a:rPr lang="en-US" sz="2000" dirty="0" smtClean="0"/>
              <a:t>Asp; </a:t>
            </a:r>
            <a:r>
              <a:rPr lang="en-US" sz="2000" dirty="0"/>
              <a:t>Mr. John Barrett (East GF)</a:t>
            </a:r>
          </a:p>
          <a:p>
            <a:pPr marL="84535" indent="-84535">
              <a:buFont typeface="Wingdings" panose="05000000000000000000" pitchFamily="2" charset="2"/>
              <a:buChar char="§"/>
            </a:pPr>
            <a:r>
              <a:rPr lang="en-US" sz="2000" dirty="0"/>
              <a:t>Technicians: Russ Severson, Bill Craig, Nathan </a:t>
            </a:r>
            <a:r>
              <a:rPr lang="en-US" sz="2000" dirty="0" smtClean="0"/>
              <a:t>Johnson</a:t>
            </a:r>
          </a:p>
          <a:p>
            <a:pPr marL="84535" indent="-84535">
              <a:buFont typeface="Wingdings" panose="05000000000000000000" pitchFamily="2" charset="2"/>
              <a:buChar char="§"/>
            </a:pPr>
            <a:r>
              <a:rPr lang="en-US" altLang="en-US" sz="2000" dirty="0"/>
              <a:t>Grad students: Melissa Geiszler, Matthew </a:t>
            </a:r>
            <a:r>
              <a:rPr lang="en-US" altLang="en-US" sz="2000" dirty="0" err="1"/>
              <a:t>Rellaford</a:t>
            </a:r>
            <a:r>
              <a:rPr lang="en-US" altLang="en-US" sz="2000" dirty="0"/>
              <a:t>, Nicholas </a:t>
            </a:r>
            <a:r>
              <a:rPr lang="en-US" altLang="en-US" sz="2000" dirty="0" err="1"/>
              <a:t>Schimek</a:t>
            </a:r>
            <a:endParaRPr lang="en-US" altLang="en-US" sz="2000" dirty="0"/>
          </a:p>
          <a:p>
            <a:pPr marL="84535" indent="-84535">
              <a:buFont typeface="Wingdings" panose="05000000000000000000" pitchFamily="2" charset="2"/>
              <a:buChar char="§"/>
            </a:pPr>
            <a:r>
              <a:rPr lang="en-US" sz="2000" dirty="0" smtClean="0"/>
              <a:t>Researchers</a:t>
            </a:r>
            <a:r>
              <a:rPr lang="en-US" sz="2000" dirty="0"/>
              <a:t>: Mr. Chad Deplazes (Research Specialist, NDSU); </a:t>
            </a:r>
            <a:r>
              <a:rPr lang="en-US" sz="2000" dirty="0" smtClean="0"/>
              <a:t>Drs. </a:t>
            </a:r>
            <a:r>
              <a:rPr lang="en-US" sz="2000" dirty="0"/>
              <a:t>Grant </a:t>
            </a:r>
            <a:r>
              <a:rPr lang="en-US" sz="2000" dirty="0" smtClean="0"/>
              <a:t>Mehring,</a:t>
            </a:r>
            <a:r>
              <a:rPr lang="en-US" alt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/>
              <a:t>Gautam Pradhan, and </a:t>
            </a:r>
            <a:r>
              <a:rPr lang="en-US" sz="2000" dirty="0" smtClean="0"/>
              <a:t>Dan Kaiser</a:t>
            </a:r>
            <a:endParaRPr lang="en-US" sz="2000" dirty="0" smtClean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2171702" y="364947"/>
            <a:ext cx="4629150" cy="53131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CF0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FFCF0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</a:rPr>
              <a:t>ACKNOWLEDGEMENT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50533" y="5652004"/>
            <a:ext cx="2161712" cy="646331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Dave </a:t>
            </a:r>
            <a:r>
              <a:rPr lang="en-US" dirty="0" err="1"/>
              <a:t>Torgerson</a:t>
            </a:r>
            <a:r>
              <a:rPr lang="en-US" dirty="0"/>
              <a:t>    Kaylina </a:t>
            </a:r>
            <a:r>
              <a:rPr lang="en-US" dirty="0" err="1"/>
              <a:t>Paulley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16571" y="5542507"/>
            <a:ext cx="969917" cy="646331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Lauren </a:t>
            </a:r>
            <a:r>
              <a:rPr lang="en-US" dirty="0" err="1"/>
              <a:t>Proulx</a:t>
            </a:r>
            <a:r>
              <a:rPr lang="en-US" dirty="0"/>
              <a:t>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22183" y="5651993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Katie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Kainz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C3EBE-8558-44B8-8455-DB9D37B6916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212" y="279402"/>
            <a:ext cx="7886700" cy="6064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Materials</a:t>
            </a:r>
            <a:r>
              <a:rPr lang="en-US" b="1" dirty="0" smtClean="0">
                <a:latin typeface="Arial Black" panose="020B0A04020102020204" pitchFamily="34" charset="0"/>
              </a:rPr>
              <a:t> </a:t>
            </a:r>
            <a:r>
              <a:rPr lang="en-US" b="1" dirty="0">
                <a:latin typeface="Arial Black" panose="020B0A04020102020204" pitchFamily="34" charset="0"/>
              </a:rPr>
              <a:t>and Methods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4199"/>
            <a:ext cx="9357545" cy="43567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161" y="1002181"/>
            <a:ext cx="82867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Rates in North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Dakota were,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Rates: 0, 50, 100, 150, 200 lbs/ac; and S Rates: 0, 10, 20,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lbs/ac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Split-plot RCBD, replicated four times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895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04509"/>
            <a:ext cx="8229600" cy="65495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Locations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Trials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3426" y="839570"/>
            <a:ext cx="9135510" cy="5924148"/>
            <a:chOff x="-1251396" y="-23138"/>
            <a:chExt cx="9508916" cy="6025220"/>
          </a:xfrm>
        </p:grpSpPr>
        <p:sp>
          <p:nvSpPr>
            <p:cNvPr id="5" name="6-Point Star 4"/>
            <p:cNvSpPr/>
            <p:nvPr/>
          </p:nvSpPr>
          <p:spPr>
            <a:xfrm>
              <a:off x="977089" y="-10898"/>
              <a:ext cx="1227238" cy="575241"/>
            </a:xfrm>
            <a:prstGeom prst="star6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Minot</a:t>
              </a:r>
            </a:p>
          </p:txBody>
        </p:sp>
        <p:sp>
          <p:nvSpPr>
            <p:cNvPr id="8" name="6-Point Star 7"/>
            <p:cNvSpPr/>
            <p:nvPr/>
          </p:nvSpPr>
          <p:spPr>
            <a:xfrm>
              <a:off x="5762403" y="155845"/>
              <a:ext cx="1006457" cy="623520"/>
            </a:xfrm>
            <a:prstGeom prst="star6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TRF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251396" y="287082"/>
              <a:ext cx="9508916" cy="5715000"/>
              <a:chOff x="-2393388" y="1996065"/>
              <a:chExt cx="9508916" cy="5715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393388" y="1996065"/>
                <a:ext cx="9508916" cy="5715000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-1929089" y="5331246"/>
                <a:ext cx="4307821" cy="21193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6-Point Star 5"/>
            <p:cNvSpPr/>
            <p:nvPr/>
          </p:nvSpPr>
          <p:spPr>
            <a:xfrm>
              <a:off x="1334004" y="3673593"/>
              <a:ext cx="1255815" cy="598117"/>
            </a:xfrm>
            <a:prstGeom prst="star6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CREC</a:t>
              </a:r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V="1">
              <a:off x="2036307" y="2224425"/>
              <a:ext cx="168021" cy="145537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727052" y="461535"/>
              <a:ext cx="634516" cy="95610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</p:cNvCxnSpPr>
            <p:nvPr/>
          </p:nvCxnSpPr>
          <p:spPr>
            <a:xfrm flipH="1" flipV="1">
              <a:off x="3777932" y="2374584"/>
              <a:ext cx="3253505" cy="54320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 flipH="1">
              <a:off x="4255426" y="660403"/>
              <a:ext cx="1731702" cy="94522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6-Point Star 6"/>
            <p:cNvSpPr/>
            <p:nvPr/>
          </p:nvSpPr>
          <p:spPr>
            <a:xfrm>
              <a:off x="3172964" y="-23138"/>
              <a:ext cx="990600" cy="611241"/>
            </a:xfrm>
            <a:prstGeom prst="star6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EGF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2671358" y="6508144"/>
            <a:ext cx="6507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Map Courtesy: http://geology.com/county-map/minnesota.shtml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8001000" y="3339934"/>
            <a:ext cx="1030356" cy="827784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Ada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4762500" y="1434724"/>
            <a:ext cx="0" cy="114866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6-Point Star 7">
            <a:extLst>
              <a:ext uri="{FF2B5EF4-FFF2-40B4-BE49-F238E27FC236}">
                <a16:creationId xmlns:a16="http://schemas.microsoft.com/office/drawing/2014/main" id="{DEBE70ED-12C3-45F9-91F3-DB7D15161E06}"/>
              </a:ext>
            </a:extLst>
          </p:cNvPr>
          <p:cNvSpPr/>
          <p:nvPr/>
        </p:nvSpPr>
        <p:spPr>
          <a:xfrm>
            <a:off x="7517533" y="1460124"/>
            <a:ext cx="966934" cy="613060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RLF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95A945B-01F8-4FCE-9CEC-6BEE963B4798}"/>
              </a:ext>
            </a:extLst>
          </p:cNvPr>
          <p:cNvCxnSpPr>
            <a:cxnSpLocks/>
          </p:cNvCxnSpPr>
          <p:nvPr/>
        </p:nvCxnSpPr>
        <p:spPr>
          <a:xfrm flipH="1">
            <a:off x="5334000" y="1766654"/>
            <a:ext cx="2298700" cy="85021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6-Point Star 4">
            <a:extLst>
              <a:ext uri="{FF2B5EF4-FFF2-40B4-BE49-F238E27FC236}">
                <a16:creationId xmlns:a16="http://schemas.microsoft.com/office/drawing/2014/main" id="{AD2BB731-40BA-454C-B44C-FFE37A5631F0}"/>
              </a:ext>
            </a:extLst>
          </p:cNvPr>
          <p:cNvSpPr/>
          <p:nvPr/>
        </p:nvSpPr>
        <p:spPr>
          <a:xfrm>
            <a:off x="411468" y="559829"/>
            <a:ext cx="1532714" cy="565591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Williston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4D5170-467C-4256-B21F-0D3C56EB9A4B}"/>
              </a:ext>
            </a:extLst>
          </p:cNvPr>
          <p:cNvCxnSpPr>
            <a:cxnSpLocks/>
          </p:cNvCxnSpPr>
          <p:nvPr/>
        </p:nvCxnSpPr>
        <p:spPr>
          <a:xfrm flipH="1">
            <a:off x="794292" y="1030828"/>
            <a:ext cx="219291" cy="48081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6-Point Star 5">
            <a:extLst>
              <a:ext uri="{FF2B5EF4-FFF2-40B4-BE49-F238E27FC236}">
                <a16:creationId xmlns:a16="http://schemas.microsoft.com/office/drawing/2014/main" id="{5680E035-07E7-4B73-B75B-170A99E5C2E3}"/>
              </a:ext>
            </a:extLst>
          </p:cNvPr>
          <p:cNvSpPr/>
          <p:nvPr/>
        </p:nvSpPr>
        <p:spPr>
          <a:xfrm>
            <a:off x="3426947" y="4979953"/>
            <a:ext cx="1396470" cy="711090"/>
          </a:xfrm>
          <a:prstGeom prst="star6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Forman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8B3E2B-7B8A-4C46-961A-669AD6DA5F1C}"/>
              </a:ext>
            </a:extLst>
          </p:cNvPr>
          <p:cNvCxnSpPr>
            <a:cxnSpLocks/>
          </p:cNvCxnSpPr>
          <p:nvPr/>
        </p:nvCxnSpPr>
        <p:spPr>
          <a:xfrm flipH="1" flipV="1">
            <a:off x="4140884" y="4118430"/>
            <a:ext cx="5178" cy="8377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44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53083"/>
              </p:ext>
            </p:extLst>
          </p:nvPr>
        </p:nvGraphicFramePr>
        <p:xfrm>
          <a:off x="145444" y="1791478"/>
          <a:ext cx="8795959" cy="47474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4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313">
                  <a:extLst>
                    <a:ext uri="{9D8B030D-6E8A-4147-A177-3AD203B41FA5}">
                      <a16:colId xmlns:a16="http://schemas.microsoft.com/office/drawing/2014/main" val="3166169093"/>
                    </a:ext>
                  </a:extLst>
                </a:gridCol>
                <a:gridCol w="702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9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6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13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2881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Site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Soil Type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 (%)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Effect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2015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81">
                <a:tc vMerge="1">
                  <a:txBody>
                    <a:bodyPr/>
                    <a:lstStyle/>
                    <a:p>
                      <a:pPr algn="ctr" rtl="0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SOV</a:t>
                      </a:r>
                    </a:p>
                  </a:txBody>
                  <a:tcPr anchor="b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Yield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Protein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Yield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Protein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063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Ada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SandyLoam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rate (N)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&lt;0.0001</a:t>
                      </a: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 rate (S)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0.0004</a:t>
                      </a: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0.0435</a:t>
                      </a: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0.6094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0.831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x 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0.59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0.7622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0.5705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0.7063</a:t>
                      </a:r>
                    </a:p>
                  </a:txBody>
                  <a:tcPr marL="9525" marR="9525" marT="952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81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EGF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Silty Clay Loam</a:t>
                      </a:r>
                    </a:p>
                  </a:txBody>
                  <a:tcPr marL="6075" marR="6075" marT="60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rate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0.2726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0.0067</a:t>
                      </a: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3.7</a:t>
                      </a: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 rate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0.2529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0.5038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x 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0.2035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0.6340</a:t>
                      </a: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929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RLF</a:t>
                      </a: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Loam</a:t>
                      </a:r>
                    </a:p>
                  </a:txBody>
                  <a:tcPr marL="6075" marR="6075" marT="607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rate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0.028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97057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6075" marR="6075" marT="607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 rate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0.441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0.9974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839387"/>
                  </a:ext>
                </a:extLst>
              </a:tr>
              <a:tr h="84081">
                <a:tc v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x 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0.631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0.3255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009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TRF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Sandy 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Loam</a:t>
                      </a: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rate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0.51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0.003</a:t>
                      </a:r>
                    </a:p>
                  </a:txBody>
                  <a:tcPr marL="9290" marR="9290" marT="929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290" marR="9290" marT="92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503007"/>
                  </a:ext>
                </a:extLst>
              </a:tr>
              <a:tr h="230009">
                <a:tc v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2.3</a:t>
                      </a: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 rate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0.51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0.0456</a:t>
                      </a: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&lt;.0001</a:t>
                      </a:r>
                    </a:p>
                  </a:txBody>
                  <a:tcPr marL="9290" marR="9290" marT="929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0.5785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290" marR="9290" marT="92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403756"/>
                  </a:ext>
                </a:extLst>
              </a:tr>
              <a:tr h="145929">
                <a:tc vMerge="1">
                  <a:txBody>
                    <a:bodyPr/>
                    <a:lstStyle/>
                    <a:p>
                      <a:pPr algn="ctr" rtl="0" fontAlgn="b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 x S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0.94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0.3622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075" marR="6075" marT="6075" marB="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0.1908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290" marR="9290" marT="9290" marB="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0.1645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290" marR="9290" marT="929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920472"/>
                  </a:ext>
                </a:extLst>
              </a:tr>
            </a:tbl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66698" y="832351"/>
            <a:ext cx="8553450" cy="83270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Analysis of Variance for wheat grain yield and protein in response to N and S in MN (2015, 2016) 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C3EBE-8558-44B8-8455-DB9D37B691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21151"/>
            <a:ext cx="220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RESULTS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1946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50" y="100013"/>
            <a:ext cx="8515350" cy="1114425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Yield response of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HRS wheat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 rates at three 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averaged across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years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614613" y="6721477"/>
            <a:ext cx="3586163" cy="18145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36AC3EBE-8558-44B8-8455-DB9D37B6916F}" type="slidenum">
              <a:rPr lang="en-US"/>
              <a:pPr defTabSz="685800">
                <a:defRPr/>
              </a:pPr>
              <a:t>6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967016"/>
              </p:ext>
            </p:extLst>
          </p:nvPr>
        </p:nvGraphicFramePr>
        <p:xfrm>
          <a:off x="528638" y="1671638"/>
          <a:ext cx="8158162" cy="501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295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CF5D8A-2C86-42C7-9991-5C820CBBE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236539"/>
            <a:ext cx="7886700" cy="8636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Yield response of spring wheat to N rates at three S levels, averaged across four site years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DFE4F46-75ED-44CA-A175-A0DF95E833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112987"/>
              </p:ext>
            </p:extLst>
          </p:nvPr>
        </p:nvGraphicFramePr>
        <p:xfrm>
          <a:off x="357188" y="1100139"/>
          <a:ext cx="8329612" cy="494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96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904A-9E16-4EAF-A466-62BBAA8A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29" y="294789"/>
            <a:ext cx="8388741" cy="9768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Agronomic Efficiency of N 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three 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levels for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wheat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(Ada, MN,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20597-DEAF-4835-A24F-C2343442B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1522" y="2855646"/>
            <a:ext cx="1902557" cy="746834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731412"/>
              </p:ext>
            </p:extLst>
          </p:nvPr>
        </p:nvGraphicFramePr>
        <p:xfrm>
          <a:off x="377629" y="1620352"/>
          <a:ext cx="8137721" cy="4808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39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6322-3AA2-43F0-B2F6-863301E27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389" y="6355422"/>
            <a:ext cx="7886700" cy="43513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9348455"/>
              </p:ext>
            </p:extLst>
          </p:nvPr>
        </p:nvGraphicFramePr>
        <p:xfrm>
          <a:off x="192551" y="154110"/>
          <a:ext cx="8637124" cy="588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9923625"/>
      </p:ext>
    </p:extLst>
  </p:cSld>
  <p:clrMapOvr>
    <a:masterClrMapping/>
  </p:clrMapOvr>
</p:sld>
</file>

<file path=ppt/theme/theme1.xml><?xml version="1.0" encoding="utf-8"?>
<a:theme xmlns:a="http://schemas.openxmlformats.org/drawingml/2006/main" name="ndsu-template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dsu-template1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FFF05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1067</Words>
  <Application>Microsoft Office PowerPoint</Application>
  <PresentationFormat>On-screen Show (4:3)</PresentationFormat>
  <Paragraphs>305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ＭＳ Ｐゴシック</vt:lpstr>
      <vt:lpstr>Agency FB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ndsu-template1</vt:lpstr>
      <vt:lpstr>Office Theme</vt:lpstr>
      <vt:lpstr>1_ndsu-template1</vt:lpstr>
      <vt:lpstr>PowerPoint Presentation</vt:lpstr>
      <vt:lpstr>PowerPoint Presentation</vt:lpstr>
      <vt:lpstr>Materials and Methods </vt:lpstr>
      <vt:lpstr>Locations of Trials</vt:lpstr>
      <vt:lpstr>Analysis of Variance for wheat grain yield and protein in response to N and S in MN (2015, 2016) </vt:lpstr>
      <vt:lpstr>Yield response of HRS wheat to N rates at three S rates, averaged across 6 site years</vt:lpstr>
      <vt:lpstr>Yield response of spring wheat to N rates at three S levels, averaged across four site years</vt:lpstr>
      <vt:lpstr>Agronomic Efficiency of N at three S levels for wheat (Ada, MN, 2016)</vt:lpstr>
      <vt:lpstr>PowerPoint Presentation</vt:lpstr>
      <vt:lpstr>Agronomic efficiency of N at three S levels (TRF, MN, 2016)</vt:lpstr>
      <vt:lpstr>PowerPoint Presentation</vt:lpstr>
      <vt:lpstr>PowerPoint Presentation</vt:lpstr>
      <vt:lpstr>Analysis of Variance for wheat grain yield and protein in response to N and S in North Dakota (2015, 2016) </vt:lpstr>
      <vt:lpstr>AEN of N at three S levels (Minot, ND, 2016)</vt:lpstr>
      <vt:lpstr>Agronomic efficiency of N at three S levels (Minot, ND. 2016)</vt:lpstr>
      <vt:lpstr>Agronomic Efficiency of N at three S levels (Two-year average for Minot, ND)</vt:lpstr>
      <vt:lpstr>Agronomic Efficiency of N at three S levels (Williston, ND)</vt:lpstr>
      <vt:lpstr>Corn yield response to S at Forman, ND (2016)</vt:lpstr>
      <vt:lpstr>Materials and Methods </vt:lpstr>
      <vt:lpstr>RESULTS</vt:lpstr>
      <vt:lpstr>PowerPoint Presentation</vt:lpstr>
      <vt:lpstr>Corn yield response to S at recommended N rate of 210 lbs (Forman, 2016)</vt:lpstr>
      <vt:lpstr>Agronomic efficiency of S for corn at two N rates </vt:lpstr>
      <vt:lpstr>SUMMARY</vt:lpstr>
      <vt:lpstr>PowerPoint Presentation</vt:lpstr>
    </vt:vector>
  </TitlesOfParts>
  <Company>North Dakota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Jasper Teboh</dc:creator>
  <cp:lastModifiedBy>Jasper Teboh</cp:lastModifiedBy>
  <cp:revision>142</cp:revision>
  <dcterms:created xsi:type="dcterms:W3CDTF">2017-06-26T19:28:56Z</dcterms:created>
  <dcterms:modified xsi:type="dcterms:W3CDTF">2017-08-09T12:36:02Z</dcterms:modified>
</cp:coreProperties>
</file>