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10" r:id="rId4"/>
    <p:sldMasterId id="2147483736" r:id="rId5"/>
    <p:sldMasterId id="2147483749" r:id="rId6"/>
    <p:sldMasterId id="2147483762" r:id="rId7"/>
  </p:sldMasterIdLst>
  <p:notesMasterIdLst>
    <p:notesMasterId r:id="rId39"/>
  </p:notesMasterIdLst>
  <p:handoutMasterIdLst>
    <p:handoutMasterId r:id="rId40"/>
  </p:handoutMasterIdLst>
  <p:sldIdLst>
    <p:sldId id="257" r:id="rId8"/>
    <p:sldId id="277" r:id="rId9"/>
    <p:sldId id="258" r:id="rId10"/>
    <p:sldId id="292" r:id="rId11"/>
    <p:sldId id="264" r:id="rId12"/>
    <p:sldId id="275" r:id="rId13"/>
    <p:sldId id="274" r:id="rId14"/>
    <p:sldId id="265" r:id="rId15"/>
    <p:sldId id="266" r:id="rId16"/>
    <p:sldId id="267" r:id="rId17"/>
    <p:sldId id="276" r:id="rId18"/>
    <p:sldId id="278" r:id="rId19"/>
    <p:sldId id="27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3" r:id="rId30"/>
    <p:sldId id="304" r:id="rId31"/>
    <p:sldId id="302" r:id="rId32"/>
    <p:sldId id="305" r:id="rId33"/>
    <p:sldId id="306" r:id="rId34"/>
    <p:sldId id="307" r:id="rId35"/>
    <p:sldId id="286" r:id="rId36"/>
    <p:sldId id="291" r:id="rId37"/>
    <p:sldId id="263" r:id="rId3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17" autoAdjust="0"/>
    <p:restoredTop sz="94420" autoAdjust="0"/>
  </p:normalViewPr>
  <p:slideViewPr>
    <p:cSldViewPr>
      <p:cViewPr varScale="1">
        <p:scale>
          <a:sx n="84" d="100"/>
          <a:sy n="84" d="100"/>
        </p:scale>
        <p:origin x="634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AAFC383B-5B3E-4A78-94C0-51CF88310427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976E8C34-C2F5-428D-A453-EDE9F702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16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925A178D-FE3B-4720-BB34-81833A9B34FC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88F8C974-D8CF-4932-91F1-FC42F6FBC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62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FDA6-4DCE-4D37-B140-743B9973107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0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 noChangeAspect="1"/>
          </p:cNvGrpSpPr>
          <p:nvPr/>
        </p:nvGrpSpPr>
        <p:grpSpPr bwMode="auto">
          <a:xfrm>
            <a:off x="0" y="6383338"/>
            <a:ext cx="9140825" cy="511175"/>
            <a:chOff x="1056" y="4027"/>
            <a:chExt cx="5184" cy="293"/>
          </a:xfrm>
        </p:grpSpPr>
        <p:pic>
          <p:nvPicPr>
            <p:cNvPr id="5" name="Picture 6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using_the_su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2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6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7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8"/>
          <p:cNvGrpSpPr>
            <a:grpSpLocks noChangeAspect="1"/>
          </p:cNvGrpSpPr>
          <p:nvPr/>
        </p:nvGrpSpPr>
        <p:grpSpPr bwMode="auto">
          <a:xfrm>
            <a:off x="6781800" y="5791200"/>
            <a:ext cx="2209800" cy="1089025"/>
            <a:chOff x="4848" y="3894"/>
            <a:chExt cx="864" cy="426"/>
          </a:xfrm>
        </p:grpSpPr>
        <p:pic>
          <p:nvPicPr>
            <p:cNvPr id="18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894"/>
              <a:ext cx="436" cy="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0" descr="LSU AgCent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5" y="4030"/>
              <a:ext cx="41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12725" y="6046788"/>
            <a:ext cx="6532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  <a:latin typeface="Biondi" pitchFamily="2" charset="0"/>
              </a:rPr>
              <a:t>LSU – Kellogg’s Master Rice Grower Program</a:t>
            </a:r>
          </a:p>
        </p:txBody>
      </p:sp>
      <p:grpSp>
        <p:nvGrpSpPr>
          <p:cNvPr id="21" name="Group 22"/>
          <p:cNvGrpSpPr>
            <a:grpSpLocks noChangeAspect="1"/>
          </p:cNvGrpSpPr>
          <p:nvPr/>
        </p:nvGrpSpPr>
        <p:grpSpPr bwMode="auto">
          <a:xfrm>
            <a:off x="0" y="0"/>
            <a:ext cx="9140825" cy="511175"/>
            <a:chOff x="1056" y="4027"/>
            <a:chExt cx="5184" cy="293"/>
          </a:xfrm>
        </p:grpSpPr>
        <p:pic>
          <p:nvPicPr>
            <p:cNvPr id="22" name="Picture 23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4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5" descr="using_the_su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6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7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8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9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0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1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2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3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6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4" descr="using_the_sun"/>
            <p:cNvPicPr>
              <a:picLocks noChangeAspect="1" noChangeArrowheads="1"/>
            </p:cNvPicPr>
            <p:nvPr/>
          </p:nvPicPr>
          <p:blipFill>
            <a:blip r:embed="rId2">
              <a:lum brigh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" y="4027"/>
              <a:ext cx="432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007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46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2F8D9-BABA-4872-B5F7-8E120B412F9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3661B-2101-4872-AAE5-1B4541A8E3F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2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5993-D1C3-41B0-AAEE-4B01453FE90A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59B2-B3CF-402C-A49E-B14068AA8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5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A939A-1F30-4664-87C5-73C75CD31810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0DE29-46A9-41FB-9D28-642753DDC7F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0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46C2B-D40F-4A08-B7F5-09C2A462CDB7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9EF5-8772-4122-B5DF-0E23FE16A9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4C39B-4D1A-4787-98C3-1B03C63B71C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9A83C-37C6-40B9-9C1B-42DEDB976F67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4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7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C465F-EB84-440C-B9BA-FC5B14C5A6F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9F88C-A779-44F8-8D57-E72E0ED61C3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A9545-F109-4E1C-A2C9-0A09187C6820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16B3-FE10-4536-BED2-54693329F2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7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F142-A9ED-4C5A-BD0B-6D9E5CB005D3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1AC2-7992-4B49-A949-DDF66BA1C09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0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5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41732-D437-44C3-BC5B-545E4BDC5C36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5D3B-0CC9-4C05-B12D-8BE918B1B9E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E1F5F-400B-4B1D-B6D1-2ACFD80BB13B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4C0C7-E9A4-43FE-AE1C-FC6B987E755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4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D5682-E808-4218-8320-A11CADD3CDF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0211C-8BF7-4367-B97A-7F4866EB30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2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2D132B-DBCB-434E-A0D5-9FB5B961B2FB}" type="datetimeFigureOut">
              <a:rPr lang="en-US" smtClean="0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2EA5-942A-498D-972C-9CEFA0C249D5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2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2F8D9-BABA-4872-B5F7-8E120B412F9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3661B-2101-4872-AAE5-1B4541A8E3F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2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4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5993-D1C3-41B0-AAEE-4B01453FE90A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59B2-B3CF-402C-A49E-B14068AA8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9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A939A-1F30-4664-87C5-73C75CD31810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0DE29-46A9-41FB-9D28-642753DDC7F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3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46C2B-D40F-4A08-B7F5-09C2A462CDB7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9EF5-8772-4122-B5DF-0E23FE16A9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5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4C39B-4D1A-4787-98C3-1B03C63B71C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9A83C-37C6-40B9-9C1B-42DEDB976F67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4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C465F-EB84-440C-B9BA-FC5B14C5A6F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9F88C-A779-44F8-8D57-E72E0ED61C3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6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104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A9545-F109-4E1C-A2C9-0A09187C6820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16B3-FE10-4536-BED2-54693329F2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9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F142-A9ED-4C5A-BD0B-6D9E5CB005D3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1AC2-7992-4B49-A949-DDF66BA1C09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2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41732-D437-44C3-BC5B-545E4BDC5C36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5D3B-0CC9-4C05-B12D-8BE918B1B9E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0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E1F5F-400B-4B1D-B6D1-2ACFD80BB13B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4C0C7-E9A4-43FE-AE1C-FC6B987E755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5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D5682-E808-4218-8320-A11CADD3CDF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0211C-8BF7-4367-B97A-7F4866EB30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8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2D132B-DBCB-434E-A0D5-9FB5B961B2FB}" type="datetimeFigureOut">
              <a:rPr lang="en-US" smtClean="0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2EA5-942A-498D-972C-9CEFA0C249D5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0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2F8D9-BABA-4872-B5F7-8E120B412F9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3661B-2101-4872-AAE5-1B4541A8E3F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2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1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5993-D1C3-41B0-AAEE-4B01453FE90A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59B2-B3CF-402C-A49E-B14068AA8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7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A939A-1F30-4664-87C5-73C75CD31810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0DE29-46A9-41FB-9D28-642753DDC7F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46C2B-D40F-4A08-B7F5-09C2A462CDB7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9EF5-8772-4122-B5DF-0E23FE16A9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6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334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4C39B-4D1A-4787-98C3-1B03C63B71C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9A83C-37C6-40B9-9C1B-42DEDB976F67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4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C465F-EB84-440C-B9BA-FC5B14C5A6F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9F88C-A779-44F8-8D57-E72E0ED61C3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7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A9545-F109-4E1C-A2C9-0A09187C6820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16B3-FE10-4536-BED2-54693329F2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F142-A9ED-4C5A-BD0B-6D9E5CB005D3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1AC2-7992-4B49-A949-DDF66BA1C09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8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41732-D437-44C3-BC5B-545E4BDC5C36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5D3B-0CC9-4C05-B12D-8BE918B1B9E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1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E1F5F-400B-4B1D-B6D1-2ACFD80BB13B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4C0C7-E9A4-43FE-AE1C-FC6B987E755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D5682-E808-4218-8320-A11CADD3CDF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0211C-8BF7-4367-B97A-7F4866EB30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2D132B-DBCB-434E-A0D5-9FB5B961B2FB}" type="datetimeFigureOut">
              <a:rPr lang="en-US" smtClean="0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2EA5-942A-498D-972C-9CEFA0C249D5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1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2F8D9-BABA-4872-B5F7-8E120B412F9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3661B-2101-4872-AAE5-1B4541A8E3F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2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5993-D1C3-41B0-AAEE-4B01453FE90A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59B2-B3CF-402C-A49E-B14068AA8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5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84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A939A-1F30-4664-87C5-73C75CD31810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0DE29-46A9-41FB-9D28-642753DDC7F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9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46C2B-D40F-4A08-B7F5-09C2A462CDB7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9EF5-8772-4122-B5DF-0E23FE16A9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9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4C39B-4D1A-4787-98C3-1B03C63B71C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9A83C-37C6-40B9-9C1B-42DEDB976F67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4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C465F-EB84-440C-B9BA-FC5B14C5A6F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9F88C-A779-44F8-8D57-E72E0ED61C3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6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A9545-F109-4E1C-A2C9-0A09187C6820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16B3-FE10-4536-BED2-54693329F2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01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F142-A9ED-4C5A-BD0B-6D9E5CB005D3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1AC2-7992-4B49-A949-DDF66BA1C09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2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41732-D437-44C3-BC5B-545E4BDC5C36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5D3B-0CC9-4C05-B12D-8BE918B1B9E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E1F5F-400B-4B1D-B6D1-2ACFD80BB13B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4C0C7-E9A4-43FE-AE1C-FC6B987E755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D5682-E808-4218-8320-A11CADD3CDF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0211C-8BF7-4367-B97A-7F4866EB30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2D132B-DBCB-434E-A0D5-9FB5B961B2FB}" type="datetimeFigureOut">
              <a:rPr lang="en-US" smtClean="0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2EA5-942A-498D-972C-9CEFA0C249D5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5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57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2F8D9-BABA-4872-B5F7-8E120B412F9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3661B-2101-4872-AAE5-1B4541A8E3F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2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4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5993-D1C3-41B0-AAEE-4B01453FE90A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59B2-B3CF-402C-A49E-B14068AA8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6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A939A-1F30-4664-87C5-73C75CD31810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0DE29-46A9-41FB-9D28-642753DDC7F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2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46C2B-D40F-4A08-B7F5-09C2A462CDB7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9EF5-8772-4122-B5DF-0E23FE16A9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7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4C39B-4D1A-4787-98C3-1B03C63B71C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9A83C-37C6-40B9-9C1B-42DEDB976F67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4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9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C465F-EB84-440C-B9BA-FC5B14C5A6F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9F88C-A779-44F8-8D57-E72E0ED61C3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1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A9545-F109-4E1C-A2C9-0A09187C6820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16B3-FE10-4536-BED2-54693329F2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8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F142-A9ED-4C5A-BD0B-6D9E5CB005D3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1AC2-7992-4B49-A949-DDF66BA1C09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2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41732-D437-44C3-BC5B-545E4BDC5C36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5D3B-0CC9-4C05-B12D-8BE918B1B9E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2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E1F5F-400B-4B1D-B6D1-2ACFD80BB13B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4C0C7-E9A4-43FE-AE1C-FC6B987E755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8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5543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D5682-E808-4218-8320-A11CADD3CDF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0211C-8BF7-4367-B97A-7F4866EB30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4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2D132B-DBCB-434E-A0D5-9FB5B961B2FB}" type="datetimeFigureOut">
              <a:rPr lang="en-US" smtClean="0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2EA5-942A-498D-972C-9CEFA0C249D5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3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2F8D9-BABA-4872-B5F7-8E120B412F9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3661B-2101-4872-AAE5-1B4541A8E3F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2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2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5993-D1C3-41B0-AAEE-4B01453FE90A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59B2-B3CF-402C-A49E-B14068AA8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6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A939A-1F30-4664-87C5-73C75CD31810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0DE29-46A9-41FB-9D28-642753DDC7F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1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46C2B-D40F-4A08-B7F5-09C2A462CDB7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9EF5-8772-4122-B5DF-0E23FE16A9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4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4C39B-4D1A-4787-98C3-1B03C63B71C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9A83C-37C6-40B9-9C1B-42DEDB976F67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4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8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C465F-EB84-440C-B9BA-FC5B14C5A6F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9F88C-A779-44F8-8D57-E72E0ED61C3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0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A9545-F109-4E1C-A2C9-0A09187C6820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16B3-FE10-4536-BED2-54693329F2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4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F142-A9ED-4C5A-BD0B-6D9E5CB005D3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1AC2-7992-4B49-A949-DDF66BA1C09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7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37431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41732-D437-44C3-BC5B-545E4BDC5C36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5D3B-0CC9-4C05-B12D-8BE918B1B9E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E1F5F-400B-4B1D-B6D1-2ACFD80BB13B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4C0C7-E9A4-43FE-AE1C-FC6B987E755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1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D5682-E808-4218-8320-A11CADD3CDF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0211C-8BF7-4367-B97A-7F4866EB30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7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2D132B-DBCB-434E-A0D5-9FB5B961B2FB}" type="datetimeFigureOut">
              <a:rPr lang="en-US" smtClean="0">
                <a:solidFill>
                  <a:srgbClr val="FEFAC9"/>
                </a:solidFill>
              </a:rPr>
              <a:pPr>
                <a:defRPr/>
              </a:pPr>
              <a:t>8/7/2017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2EA5-942A-498D-972C-9CEFA0C249D5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 txBox="1">
            <a:spLocks/>
          </p:cNvSpPr>
          <p:nvPr userDrawn="1"/>
        </p:nvSpPr>
        <p:spPr>
          <a:xfrm>
            <a:off x="152400" y="6667500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7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429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28" name="Group 7"/>
          <p:cNvGrpSpPr>
            <a:grpSpLocks/>
          </p:cNvGrpSpPr>
          <p:nvPr/>
        </p:nvGrpSpPr>
        <p:grpSpPr bwMode="auto">
          <a:xfrm>
            <a:off x="0" y="6172200"/>
            <a:ext cx="9091613" cy="676275"/>
            <a:chOff x="0" y="3888"/>
            <a:chExt cx="5727" cy="426"/>
          </a:xfrm>
        </p:grpSpPr>
        <p:grpSp>
          <p:nvGrpSpPr>
            <p:cNvPr id="1029" name="Group 8"/>
            <p:cNvGrpSpPr>
              <a:grpSpLocks/>
            </p:cNvGrpSpPr>
            <p:nvPr/>
          </p:nvGrpSpPr>
          <p:grpSpPr bwMode="auto">
            <a:xfrm>
              <a:off x="0" y="4021"/>
              <a:ext cx="5232" cy="293"/>
              <a:chOff x="1056" y="4027"/>
              <a:chExt cx="5184" cy="293"/>
            </a:xfrm>
          </p:grpSpPr>
          <p:pic>
            <p:nvPicPr>
              <p:cNvPr id="1034" name="Picture 9" descr="using_the_sun"/>
              <p:cNvPicPr>
                <a:picLocks noChangeAspect="1" noChangeArrowheads="1"/>
              </p:cNvPicPr>
              <p:nvPr/>
            </p:nvPicPr>
            <p:blipFill>
              <a:blip r:embed="rId13">
                <a:lum bright="-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4027"/>
                <a:ext cx="432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5" name="Picture 10" descr="using_the_sun"/>
              <p:cNvPicPr>
                <a:picLocks noChangeAspect="1" noChangeArrowheads="1"/>
              </p:cNvPicPr>
              <p:nvPr/>
            </p:nvPicPr>
            <p:blipFill>
              <a:blip r:embed="rId13">
                <a:lum bright="-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8" y="4027"/>
                <a:ext cx="432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6" name="Picture 11" descr="using_the_sun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4027"/>
                <a:ext cx="432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7" name="Picture 12" descr="using_the_sun"/>
              <p:cNvPicPr>
                <a:picLocks noChangeAspect="1" noChangeArrowheads="1"/>
              </p:cNvPicPr>
              <p:nvPr/>
            </p:nvPicPr>
            <p:blipFill>
              <a:blip r:embed="rId13">
                <a:lum brigh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2" y="4027"/>
                <a:ext cx="432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8" name="Picture 13" descr="using_the_sun"/>
              <p:cNvPicPr>
                <a:picLocks noChangeAspect="1" noChangeArrowheads="1"/>
              </p:cNvPicPr>
              <p:nvPr/>
            </p:nvPicPr>
            <p:blipFill>
              <a:blip r:embed="rId13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" y="4027"/>
                <a:ext cx="432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9" name="Picture 14" descr="using_the_sun"/>
              <p:cNvPicPr>
                <a:picLocks noChangeAspect="1" noChangeArrowheads="1"/>
              </p:cNvPicPr>
              <p:nvPr/>
            </p:nvPicPr>
            <p:blipFill>
              <a:blip r:embed="rId13">
                <a:lum brigh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4027"/>
                <a:ext cx="432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0" name="Picture 15" descr="using_the_sun"/>
              <p:cNvPicPr>
                <a:picLocks noChangeAspect="1" noChangeArrowheads="1"/>
              </p:cNvPicPr>
              <p:nvPr/>
            </p:nvPicPr>
            <p:blipFill>
              <a:blip r:embed="rId13">
                <a:lum brigh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4027"/>
                <a:ext cx="432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1" name="Picture 16" descr="using_the_sun"/>
              <p:cNvPicPr>
                <a:picLocks noChangeAspect="1" noChangeArrowheads="1"/>
              </p:cNvPicPr>
              <p:nvPr/>
            </p:nvPicPr>
            <p:blipFill>
              <a:blip r:embed="rId13">
                <a:lum brigh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4027"/>
                <a:ext cx="432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2" name="Picture 17" descr="using_the_sun"/>
              <p:cNvPicPr>
                <a:picLocks noChangeAspect="1" noChangeArrowheads="1"/>
              </p:cNvPicPr>
              <p:nvPr/>
            </p:nvPicPr>
            <p:blipFill>
              <a:blip r:embed="rId13">
                <a:lum brigh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" y="4027"/>
                <a:ext cx="432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3" name="Picture 18" descr="using_the_sun"/>
              <p:cNvPicPr>
                <a:picLocks noChangeAspect="1" noChangeArrowheads="1"/>
              </p:cNvPicPr>
              <p:nvPr/>
            </p:nvPicPr>
            <p:blipFill>
              <a:blip r:embed="rId13">
                <a:lum brigh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4027"/>
                <a:ext cx="432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" name="Picture 19" descr="using_the_sun"/>
              <p:cNvPicPr>
                <a:picLocks noChangeAspect="1" noChangeArrowheads="1"/>
              </p:cNvPicPr>
              <p:nvPr/>
            </p:nvPicPr>
            <p:blipFill>
              <a:blip r:embed="rId13">
                <a:lum brigh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6" y="4027"/>
                <a:ext cx="432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5" name="Picture 20" descr="using_the_sun"/>
              <p:cNvPicPr>
                <a:picLocks noChangeAspect="1" noChangeArrowheads="1"/>
              </p:cNvPicPr>
              <p:nvPr/>
            </p:nvPicPr>
            <p:blipFill>
              <a:blip r:embed="rId13">
                <a:lum bright="9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8" y="4027"/>
                <a:ext cx="432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30" name="Group 21"/>
            <p:cNvGrpSpPr>
              <a:grpSpLocks noChangeAspect="1"/>
            </p:cNvGrpSpPr>
            <p:nvPr/>
          </p:nvGrpSpPr>
          <p:grpSpPr bwMode="auto">
            <a:xfrm>
              <a:off x="4944" y="3888"/>
              <a:ext cx="783" cy="386"/>
              <a:chOff x="4848" y="3894"/>
              <a:chExt cx="864" cy="426"/>
            </a:xfrm>
          </p:grpSpPr>
          <p:pic>
            <p:nvPicPr>
              <p:cNvPr id="1032" name="Picture 2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" y="3894"/>
                <a:ext cx="436" cy="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3" name="Picture 23" descr="LSU AgCenter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5" y="4030"/>
                <a:ext cx="417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31" name="Text Box 24"/>
            <p:cNvSpPr txBox="1">
              <a:spLocks noChangeArrowheads="1"/>
            </p:cNvSpPr>
            <p:nvPr/>
          </p:nvSpPr>
          <p:spPr bwMode="auto">
            <a:xfrm>
              <a:off x="2607" y="4080"/>
              <a:ext cx="23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000" b="1">
                  <a:solidFill>
                    <a:srgbClr val="000000"/>
                  </a:solidFill>
                  <a:latin typeface="Biondi" pitchFamily="2" charset="0"/>
                </a:rPr>
                <a:t>LSU – Kellogg’s Master Rice Grower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700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315200" y="6473825"/>
            <a:ext cx="1828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Pristina" pitchFamily="66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</a:rPr>
              <a:t>June 9, 2008</a:t>
            </a:r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0" y="6629401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4572000" y="64008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9942EA5-942A-498D-972C-9CEFA0C249D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9" name="Picture 2" descr="http://intranet.lsuagcenter.net/sites/communications/PublishingImages/2014%20LSU%20AgCenter%20Logos/CMYK/NewLSUAC-0214-CMYK-O%20small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99" y="6547684"/>
            <a:ext cx="411189" cy="28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226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315200" y="6473825"/>
            <a:ext cx="1828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Pristina" pitchFamily="66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</a:rPr>
              <a:t>June 9, 2008</a:t>
            </a:r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0" y="6629401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4572000" y="64008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9942EA5-942A-498D-972C-9CEFA0C249D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Picture 4" descr="LSUAC4C.t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10793" y="6553200"/>
            <a:ext cx="53320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08012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315200" y="6473825"/>
            <a:ext cx="1828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Pristina" pitchFamily="66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</a:rPr>
              <a:t>June 9, 2008</a:t>
            </a:r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0" y="6629401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4572000" y="64008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9942EA5-942A-498D-972C-9CEFA0C249D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Picture 4" descr="LSUAC4C.t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10793" y="6553200"/>
            <a:ext cx="53320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71454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315200" y="6473825"/>
            <a:ext cx="1828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Pristina" pitchFamily="66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</a:rPr>
              <a:t>June 9, 2008</a:t>
            </a:r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0" y="6629401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4572000" y="64008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9942EA5-942A-498D-972C-9CEFA0C249D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Picture 4" descr="LSUAC4C.t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10793" y="6553200"/>
            <a:ext cx="53320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0420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315200" y="6473825"/>
            <a:ext cx="1828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Pristina" pitchFamily="66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</a:rPr>
              <a:t>June 9, 2008</a:t>
            </a:r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0" y="6629401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4572000" y="64008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9942EA5-942A-498D-972C-9CEFA0C249D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Picture 4" descr="LSUAC4C.t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10793" y="6553200"/>
            <a:ext cx="53320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6876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315200" y="6473825"/>
            <a:ext cx="1828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Pristina" pitchFamily="66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</a:rPr>
              <a:t>June 9, 2008</a:t>
            </a:r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0" y="6629401"/>
            <a:ext cx="2895600" cy="380999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EFAC9"/>
                </a:solidFill>
                <a:latin typeface="Pristina" pitchFamily="66" charset="0"/>
              </a:rPr>
              <a:t>Rice Research Station – fertility and Agronomy Project</a:t>
            </a:r>
          </a:p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4572000" y="64008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9942EA5-942A-498D-972C-9CEFA0C249D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Picture 4" descr="LSUAC4C.t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10793" y="6553200"/>
            <a:ext cx="53320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01670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1.emf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34000"/>
            <a:ext cx="9144000" cy="1145544"/>
          </a:xfrm>
        </p:spPr>
        <p:txBody>
          <a:bodyPr>
            <a:no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Harrell, D., M. Kongchum, G. Schwab, N.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Adotey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, J. Li, J. Leonards, and J. Fluitt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15</a:t>
            </a:r>
            <a:r>
              <a:rPr lang="en-US" sz="1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th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</a:rPr>
              <a:t> Annual Nitrogen Use Efficiency Conference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Body)"/>
            </a:endParaRPr>
          </a:p>
          <a:p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Baton Rouge, Louisiana</a:t>
            </a:r>
          </a:p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Aug. 7 – 9, 2017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457200"/>
            <a:ext cx="9144000" cy="1066800"/>
          </a:xfrm>
        </p:spPr>
        <p:txBody>
          <a:bodyPr>
            <a:no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of soil moisture on the efficiency of pre-flood N applications in rice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583" y="6076950"/>
            <a:ext cx="1009217" cy="70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42083"/>
            <a:ext cx="1028700" cy="70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858000" y="6031737"/>
            <a:ext cx="973607" cy="744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26" y="6051607"/>
            <a:ext cx="1381836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1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88" y="3428999"/>
            <a:ext cx="4686711" cy="3515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1" cy="34290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1" cy="3429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400800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charset="0"/>
              </a:rPr>
              <a:t>Changed </a:t>
            </a: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8 </a:t>
            </a:r>
            <a:r>
              <a:rPr lang="en-US" b="1" dirty="0">
                <a:solidFill>
                  <a:prstClr val="black"/>
                </a:solidFill>
                <a:latin typeface="Arial" charset="0"/>
              </a:rPr>
              <a:t>times over 15 day period</a:t>
            </a:r>
          </a:p>
        </p:txBody>
      </p:sp>
    </p:spTree>
    <p:extLst>
      <p:ext uri="{BB962C8B-B14F-4D97-AF65-F5344CB8AC3E}">
        <p14:creationId xmlns:p14="http://schemas.microsoft.com/office/powerpoint/2010/main" val="41624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299" y="152400"/>
            <a:ext cx="8229600" cy="838200"/>
          </a:xfrm>
        </p:spPr>
        <p:txBody>
          <a:bodyPr/>
          <a:lstStyle/>
          <a:p>
            <a:r>
              <a:rPr lang="en-US" dirty="0" smtClean="0"/>
              <a:t>Field Trial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675" y="1066800"/>
            <a:ext cx="4059936" cy="4572000"/>
          </a:xfrm>
        </p:spPr>
        <p:txBody>
          <a:bodyPr/>
          <a:lstStyle/>
          <a:p>
            <a:r>
              <a:rPr lang="en-US" dirty="0" smtClean="0"/>
              <a:t>3 Soil moistures</a:t>
            </a:r>
          </a:p>
          <a:p>
            <a:pPr lvl="1"/>
            <a:r>
              <a:rPr lang="en-US" dirty="0" smtClean="0"/>
              <a:t>dry, moist, flooded</a:t>
            </a:r>
          </a:p>
          <a:p>
            <a:endParaRPr lang="en-US" sz="1600" dirty="0" smtClean="0"/>
          </a:p>
          <a:p>
            <a:r>
              <a:rPr lang="en-US" dirty="0" smtClean="0"/>
              <a:t>4 N sources</a:t>
            </a:r>
          </a:p>
          <a:p>
            <a:pPr lvl="1"/>
            <a:r>
              <a:rPr lang="en-US" dirty="0" smtClean="0"/>
              <a:t>Urea, AU, AIU, SUPERU</a:t>
            </a:r>
          </a:p>
          <a:p>
            <a:endParaRPr lang="en-US" sz="1600" dirty="0" smtClean="0"/>
          </a:p>
          <a:p>
            <a:r>
              <a:rPr lang="en-US" dirty="0" smtClean="0"/>
              <a:t>3 </a:t>
            </a:r>
            <a:r>
              <a:rPr lang="en-US" dirty="0"/>
              <a:t>check plots (no N)</a:t>
            </a:r>
          </a:p>
          <a:p>
            <a:pPr lvl="1"/>
            <a:r>
              <a:rPr lang="en-US" dirty="0"/>
              <a:t>Wet, dry, moist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7099" y="1295400"/>
            <a:ext cx="4059936" cy="4572000"/>
          </a:xfrm>
        </p:spPr>
        <p:txBody>
          <a:bodyPr/>
          <a:lstStyle/>
          <a:p>
            <a:r>
              <a:rPr lang="en-US" dirty="0"/>
              <a:t>N rate 134 kg ha</a:t>
            </a:r>
            <a:r>
              <a:rPr lang="en-US" baseline="30000" dirty="0"/>
              <a:t>-1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 applied 10 days pre-flood</a:t>
            </a:r>
          </a:p>
          <a:p>
            <a:endParaRPr lang="en-US" dirty="0" smtClean="0"/>
          </a:p>
          <a:p>
            <a:r>
              <a:rPr lang="en-US" dirty="0" smtClean="0"/>
              <a:t>Split-plot design</a:t>
            </a:r>
          </a:p>
        </p:txBody>
      </p:sp>
      <p:pic>
        <p:nvPicPr>
          <p:cNvPr id="5" name="Picture 6" descr="F:\2013\Pictures\CM29 (Dry,Moist,Flood)\IMG_22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26" b="25030"/>
          <a:stretch/>
        </p:blipFill>
        <p:spPr bwMode="auto">
          <a:xfrm>
            <a:off x="228600" y="4953000"/>
            <a:ext cx="875699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17714" y="3733800"/>
            <a:ext cx="43434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5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marL="0" lvl="1" indent="0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dirty="0"/>
                        <m:t>Apparent</m:t>
                      </m:r>
                      <m:r>
                        <m:rPr>
                          <m:nor/>
                        </m:rPr>
                        <a:rPr lang="en-US" sz="3600" dirty="0"/>
                        <m:t> </m:t>
                      </m:r>
                      <m:r>
                        <m:rPr>
                          <m:nor/>
                        </m:rPr>
                        <a:rPr lang="en-US" sz="3600" dirty="0"/>
                        <m:t>N</m:t>
                      </m:r>
                      <m:r>
                        <m:rPr>
                          <m:nor/>
                        </m:rPr>
                        <a:rPr lang="en-US" sz="3600" dirty="0"/>
                        <m:t> </m:t>
                      </m:r>
                      <m:r>
                        <m:rPr>
                          <m:nor/>
                        </m:rPr>
                        <a:rPr lang="en-US" sz="3600" dirty="0"/>
                        <m:t>Recovery</m:t>
                      </m:r>
                      <m:r>
                        <m:rPr>
                          <m:nor/>
                        </m:rPr>
                        <a:rPr lang="en-US" sz="3600" dirty="0"/>
                        <m:t> </m:t>
                      </m:r>
                      <m:r>
                        <m:rPr>
                          <m:nor/>
                        </m:rPr>
                        <a:rPr lang="en-US" sz="3600" dirty="0"/>
                        <m:t>Efficiency</m:t>
                      </m:r>
                      <m:r>
                        <m:rPr>
                          <m:nor/>
                        </m:rPr>
                        <a:rPr lang="en-US" sz="3600" dirty="0"/>
                        <m:t> (</m:t>
                      </m:r>
                      <m:r>
                        <m:rPr>
                          <m:nor/>
                        </m:rPr>
                        <a:rPr lang="en-US" sz="3600" dirty="0"/>
                        <m:t>ANRE</m:t>
                      </m:r>
                      <m:r>
                        <m:rPr>
                          <m:nor/>
                        </m:rPr>
                        <a:rPr lang="en-US" sz="3600" dirty="0"/>
                        <m:t>)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5" descr="IMG_13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05200" y="1752600"/>
            <a:ext cx="1828800" cy="2201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533400" y="4495800"/>
            <a:ext cx="8325167" cy="1941734"/>
            <a:chOff x="533400" y="1904997"/>
            <a:chExt cx="8325167" cy="1941734"/>
          </a:xfrm>
        </p:grpSpPr>
        <p:grpSp>
          <p:nvGrpSpPr>
            <p:cNvPr id="16" name="Group 15"/>
            <p:cNvGrpSpPr/>
            <p:nvPr/>
          </p:nvGrpSpPr>
          <p:grpSpPr>
            <a:xfrm>
              <a:off x="533400" y="1904997"/>
              <a:ext cx="8077292" cy="907941"/>
              <a:chOff x="228509" y="1904997"/>
              <a:chExt cx="8077292" cy="90794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28509" y="1904997"/>
                <a:ext cx="8077292" cy="907941"/>
                <a:chOff x="359890" y="1903112"/>
                <a:chExt cx="8001000" cy="90794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" name="Rectangle 4"/>
                    <p:cNvSpPr/>
                    <p:nvPr/>
                  </p:nvSpPr>
                  <p:spPr>
                    <a:xfrm>
                      <a:off x="359890" y="1903112"/>
                      <a:ext cx="8001000" cy="907941"/>
                    </a:xfrm>
                    <a:prstGeom prst="rect">
                      <a:avLst/>
                    </a:prstGeom>
                  </p:spPr>
                  <p:style>
                    <a:lnRef idx="0">
                      <a:schemeClr val="accent3"/>
                    </a:lnRef>
                    <a:fillRef idx="3">
                      <a:schemeClr val="accent3"/>
                    </a:fillRef>
                    <a:effectRef idx="3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wrap="square">
                      <a:spAutoFit/>
                    </a:bodyPr>
                    <a:lstStyle/>
                    <a:p>
                      <a:pPr marL="0" lvl="1" indent="0">
                        <a:spcBef>
                          <a:spcPts val="600"/>
                        </a:spcBef>
                        <a:buClr>
                          <a:schemeClr val="accent2"/>
                        </a:buClr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ANRE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 =[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Total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uptake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b="0" i="0" baseline="-25000" dirty="0" smtClean="0">
                                <a:solidFill>
                                  <a:schemeClr val="bg1"/>
                                </a:solidFill>
                              </a:rPr>
                              <m:t>with</m:t>
                            </m:r>
                            <m:r>
                              <m:rPr>
                                <m:nor/>
                              </m:rPr>
                              <a:rPr lang="en-US" sz="2400" b="0" i="0" baseline="-25000" dirty="0" smtClean="0">
                                <a:solidFill>
                                  <a:schemeClr val="bg1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b="0" i="0" baseline="-25000" dirty="0" smtClean="0">
                                <a:solidFill>
                                  <a:schemeClr val="bg1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 − 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Total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uptake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b="0" i="0" baseline="-25000" dirty="0" smtClean="0">
                                <a:solidFill>
                                  <a:schemeClr val="bg1"/>
                                </a:solidFill>
                              </a:rPr>
                              <m:t>w</m:t>
                            </m:r>
                            <m:r>
                              <m:rPr>
                                <m:nor/>
                              </m:rPr>
                              <a:rPr lang="en-US" sz="2400" b="0" i="0" baseline="-25000" dirty="0" smtClean="0">
                                <a:solidFill>
                                  <a:schemeClr val="bg1"/>
                                </a:solidFill>
                              </a:rPr>
                              <m:t>/</m:t>
                            </m:r>
                            <m:r>
                              <m:rPr>
                                <m:nor/>
                              </m:rPr>
                              <a:rPr lang="en-US" sz="2400" b="0" i="0" baseline="-25000" dirty="0" smtClean="0">
                                <a:solidFill>
                                  <a:schemeClr val="bg1"/>
                                </a:solidFill>
                              </a:rPr>
                              <m:t>o</m:t>
                            </m:r>
                            <m:r>
                              <m:rPr>
                                <m:nor/>
                              </m:rPr>
                              <a:rPr lang="en-US" sz="2400" b="0" i="0" baseline="-25000" dirty="0" smtClean="0">
                                <a:solidFill>
                                  <a:schemeClr val="bg1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b="0" i="0" baseline="-25000" dirty="0" smtClean="0">
                                <a:solidFill>
                                  <a:schemeClr val="bg1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2400" dirty="0" smtClean="0">
                                <a:solidFill>
                                  <a:schemeClr val="bg1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bg1"/>
                                </a:solidFill>
                              </a:rPr>
                              <m:t>]</m:t>
                            </m:r>
                          </m:oMath>
                        </m:oMathPara>
                      </a14:m>
                      <a:endParaRPr lang="en-US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lvl="1" indent="0">
                        <a:spcBef>
                          <a:spcPts val="600"/>
                        </a:spcBef>
                        <a:buClr>
                          <a:schemeClr val="accent2"/>
                        </a:buClr>
                        <a:buNone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            			N rate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" name="Rectangle 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9890" y="1903112"/>
                      <a:ext cx="8001000" cy="907941"/>
                    </a:xfrm>
                    <a:prstGeom prst="rect">
                      <a:avLst/>
                    </a:prstGeom>
                    <a:blipFill rotWithShape="1"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" name="Straight Connector 6"/>
                <p:cNvCxnSpPr/>
                <p:nvPr/>
              </p:nvCxnSpPr>
              <p:spPr>
                <a:xfrm>
                  <a:off x="2133600" y="2357083"/>
                  <a:ext cx="57912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</p:cxnSp>
          </p:grpSp>
          <p:cxnSp>
            <p:nvCxnSpPr>
              <p:cNvPr id="12" name="Straight Connector 11"/>
              <p:cNvCxnSpPr/>
              <p:nvPr/>
            </p:nvCxnSpPr>
            <p:spPr>
              <a:xfrm flipV="1">
                <a:off x="1371600" y="2358966"/>
                <a:ext cx="5715000" cy="1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7285224" y="2128133"/>
                <a:ext cx="829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x 100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562600" y="3200400"/>
              <a:ext cx="3295967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Within soil moisture treatment</a:t>
              </a:r>
            </a:p>
            <a:p>
              <a:pPr algn="ctr"/>
              <a:r>
                <a:rPr lang="en-US" dirty="0" smtClean="0"/>
                <a:t>(wet, dry, moist)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7010400" y="2381622"/>
              <a:ext cx="228600" cy="911165"/>
            </a:xfrm>
            <a:prstGeom prst="straightConnector1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F:\2014\Pictures\Lab Equipment\IMG_35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8288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5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45599" cy="693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2799356" cy="3693319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/>
              <a:t>2014</a:t>
            </a:r>
          </a:p>
          <a:p>
            <a:r>
              <a:rPr lang="en-US" dirty="0" smtClean="0"/>
              <a:t>Drill-seeded April 30</a:t>
            </a:r>
          </a:p>
          <a:p>
            <a:r>
              <a:rPr lang="en-US" dirty="0" smtClean="0"/>
              <a:t>fall-stale </a:t>
            </a:r>
            <a:r>
              <a:rPr lang="en-US" dirty="0"/>
              <a:t>seedbed</a:t>
            </a:r>
          </a:p>
          <a:p>
            <a:pPr lvl="1"/>
            <a:endParaRPr lang="en-US" dirty="0"/>
          </a:p>
          <a:p>
            <a:r>
              <a:rPr lang="en-US" dirty="0"/>
              <a:t>Flood established June </a:t>
            </a:r>
            <a:r>
              <a:rPr lang="en-US" dirty="0" smtClean="0"/>
              <a:t>24</a:t>
            </a:r>
            <a:endParaRPr lang="en-US" dirty="0"/>
          </a:p>
          <a:p>
            <a:endParaRPr lang="en-US" dirty="0"/>
          </a:p>
          <a:p>
            <a:r>
              <a:rPr lang="en-US" dirty="0"/>
              <a:t>Harvest Aug. </a:t>
            </a:r>
            <a:r>
              <a:rPr lang="en-US" dirty="0" smtClean="0"/>
              <a:t>25</a:t>
            </a:r>
          </a:p>
          <a:p>
            <a:endParaRPr lang="en-US" dirty="0"/>
          </a:p>
          <a:p>
            <a:r>
              <a:rPr lang="en-US" dirty="0" smtClean="0"/>
              <a:t>4 rainfall events occurred :</a:t>
            </a:r>
          </a:p>
          <a:p>
            <a:r>
              <a:rPr lang="en-US" dirty="0" smtClean="0"/>
              <a:t>June </a:t>
            </a:r>
            <a:r>
              <a:rPr lang="en-US" dirty="0"/>
              <a:t>10	</a:t>
            </a:r>
            <a:r>
              <a:rPr lang="en-US" dirty="0" smtClean="0"/>
              <a:t>1.50 </a:t>
            </a:r>
            <a:r>
              <a:rPr lang="en-US" dirty="0"/>
              <a:t>inches</a:t>
            </a:r>
          </a:p>
          <a:p>
            <a:r>
              <a:rPr lang="en-US" dirty="0" smtClean="0"/>
              <a:t>June </a:t>
            </a:r>
            <a:r>
              <a:rPr lang="en-US" dirty="0"/>
              <a:t>11	</a:t>
            </a:r>
            <a:r>
              <a:rPr lang="en-US" dirty="0" smtClean="0"/>
              <a:t>1.59 </a:t>
            </a:r>
            <a:r>
              <a:rPr lang="en-US" dirty="0"/>
              <a:t>inches</a:t>
            </a:r>
          </a:p>
          <a:p>
            <a:r>
              <a:rPr lang="en-US" dirty="0" smtClean="0"/>
              <a:t>June </a:t>
            </a:r>
            <a:r>
              <a:rPr lang="en-US" dirty="0"/>
              <a:t>13	</a:t>
            </a:r>
            <a:r>
              <a:rPr lang="en-US" dirty="0" smtClean="0"/>
              <a:t>0.24 </a:t>
            </a:r>
            <a:r>
              <a:rPr lang="en-US" dirty="0"/>
              <a:t>inches</a:t>
            </a:r>
          </a:p>
          <a:p>
            <a:r>
              <a:rPr lang="en-US" dirty="0" smtClean="0"/>
              <a:t>June </a:t>
            </a:r>
            <a:r>
              <a:rPr lang="en-US" dirty="0"/>
              <a:t>15	</a:t>
            </a:r>
            <a:r>
              <a:rPr lang="en-US" dirty="0" smtClean="0"/>
              <a:t>0.07 </a:t>
            </a:r>
            <a:r>
              <a:rPr lang="en-US" dirty="0"/>
              <a:t>inches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0"/>
            <a:ext cx="2844798" cy="341632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2015</a:t>
            </a:r>
          </a:p>
          <a:p>
            <a:r>
              <a:rPr lang="en-US" dirty="0" smtClean="0"/>
              <a:t>Drill-seeded March 20</a:t>
            </a:r>
            <a:endParaRPr lang="en-US" dirty="0"/>
          </a:p>
          <a:p>
            <a:pPr lvl="1"/>
            <a:r>
              <a:rPr lang="en-US" dirty="0"/>
              <a:t>fall-stale seedbed</a:t>
            </a:r>
          </a:p>
          <a:p>
            <a:pPr lvl="1"/>
            <a:endParaRPr lang="en-US" dirty="0"/>
          </a:p>
          <a:p>
            <a:r>
              <a:rPr lang="en-US" dirty="0"/>
              <a:t>Flood established </a:t>
            </a:r>
            <a:r>
              <a:rPr lang="en-US" dirty="0" smtClean="0"/>
              <a:t>April 30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Harvest:	July 20 (flood)</a:t>
            </a:r>
          </a:p>
          <a:p>
            <a:r>
              <a:rPr lang="en-US" dirty="0"/>
              <a:t>	</a:t>
            </a:r>
            <a:r>
              <a:rPr lang="en-US" dirty="0" smtClean="0"/>
              <a:t>July 27 (moist/	dry)</a:t>
            </a:r>
          </a:p>
          <a:p>
            <a:endParaRPr lang="en-US" dirty="0"/>
          </a:p>
          <a:p>
            <a:r>
              <a:rPr lang="en-US" dirty="0" smtClean="0"/>
              <a:t>No rainfall events occurred during 10DPF</a:t>
            </a:r>
          </a:p>
        </p:txBody>
      </p:sp>
    </p:spTree>
    <p:extLst>
      <p:ext uri="{BB962C8B-B14F-4D97-AF65-F5344CB8AC3E}">
        <p14:creationId xmlns:p14="http://schemas.microsoft.com/office/powerpoint/2010/main" val="422961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2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4224" y="3733800"/>
            <a:ext cx="457176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MAU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6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0192" y="2514600"/>
            <a:ext cx="367408" cy="18466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MAU</a:t>
            </a:r>
            <a:endParaRPr lang="en-US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6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3505200"/>
            <a:ext cx="457200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</a:rPr>
              <a:t>MAU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6138" y="2590800"/>
            <a:ext cx="396262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MAU</a:t>
            </a:r>
            <a:endParaRPr lang="en-US" sz="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3048000"/>
            <a:ext cx="457176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MAU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1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238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4876800"/>
            <a:ext cx="678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≈ 70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dry-seeded (drill seeded)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≈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seeded</a:t>
            </a:r>
          </a:p>
          <a:p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55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3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SPW 12.0 Graph" r:id="rId3" imgW="5402646" imgH="4276468" progId="SigmaPlotGraphicObject.11">
                  <p:embed/>
                </p:oleObj>
              </mc:Choice>
              <mc:Fallback>
                <p:oleObj name="SPW 12.0 Graph" r:id="rId3" imgW="5402646" imgH="4276468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2209800" y="838200"/>
            <a:ext cx="17526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14800" y="1524000"/>
            <a:ext cx="17526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125968"/>
            <a:ext cx="599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0" y="1752600"/>
            <a:ext cx="66608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MAU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9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0" y="-46442"/>
          <a:ext cx="9144000" cy="6892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SPW 12.0 Graph" r:id="rId3" imgW="5626674" imgH="4276468" progId="SigmaPlotGraphicObject.11">
                  <p:embed/>
                </p:oleObj>
              </mc:Choice>
              <mc:Fallback>
                <p:oleObj name="SPW 12.0 Graph" r:id="rId3" imgW="5626674" imgH="4276468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46442"/>
                        <a:ext cx="9144000" cy="6892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62400" y="125968"/>
            <a:ext cx="599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3520" y="1752600"/>
            <a:ext cx="66608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MAU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0000" b="49381"/>
          <a:stretch/>
        </p:blipFill>
        <p:spPr>
          <a:xfrm>
            <a:off x="3382617" y="76200"/>
            <a:ext cx="5685183" cy="670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676" t="69600" r="10869" b="18895"/>
          <a:stretch/>
        </p:blipFill>
        <p:spPr>
          <a:xfrm>
            <a:off x="381000" y="1600200"/>
            <a:ext cx="2667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28800" y="2438400"/>
            <a:ext cx="66608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MAU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1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000" t="1100" b="50481"/>
          <a:stretch/>
        </p:blipFill>
        <p:spPr>
          <a:xfrm>
            <a:off x="3124200" y="76200"/>
            <a:ext cx="5943600" cy="670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676" t="69600" r="10869" b="18895"/>
          <a:stretch/>
        </p:blipFill>
        <p:spPr>
          <a:xfrm>
            <a:off x="304800" y="1454989"/>
            <a:ext cx="2667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28800" y="2328446"/>
            <a:ext cx="66608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MAU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1718" r="51282" b="2064"/>
          <a:stretch/>
        </p:blipFill>
        <p:spPr>
          <a:xfrm>
            <a:off x="3124200" y="228599"/>
            <a:ext cx="5874656" cy="649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5676" t="69600" r="10869" b="18895"/>
          <a:stretch/>
        </p:blipFill>
        <p:spPr>
          <a:xfrm>
            <a:off x="304800" y="1524000"/>
            <a:ext cx="2667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28800" y="2328446"/>
            <a:ext cx="66608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MAU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0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507978"/>
              </p:ext>
            </p:extLst>
          </p:nvPr>
        </p:nvGraphicFramePr>
        <p:xfrm>
          <a:off x="4876800" y="3505200"/>
          <a:ext cx="4267200" cy="3344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SPW 12.0 Graph" r:id="rId3" imgW="5432950" imgH="4258112" progId="SigmaPlotGraphicObject.11">
                  <p:embed/>
                </p:oleObj>
              </mc:Choice>
              <mc:Fallback>
                <p:oleObj name="SPW 12.0 Graph" r:id="rId3" imgW="5432950" imgH="4258112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6800" y="3505200"/>
                        <a:ext cx="4267200" cy="3344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562515"/>
              </p:ext>
            </p:extLst>
          </p:nvPr>
        </p:nvGraphicFramePr>
        <p:xfrm>
          <a:off x="2514600" y="0"/>
          <a:ext cx="4293257" cy="336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SPW 12.0 Graph" r:id="rId5" imgW="5432950" imgH="4258112" progId="SigmaPlotGraphicObject.11">
                  <p:embed/>
                </p:oleObj>
              </mc:Choice>
              <mc:Fallback>
                <p:oleObj name="SPW 12.0 Graph" r:id="rId5" imgW="5432950" imgH="4258112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4600" y="0"/>
                        <a:ext cx="4293257" cy="3364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505268"/>
              </p:ext>
            </p:extLst>
          </p:nvPr>
        </p:nvGraphicFramePr>
        <p:xfrm>
          <a:off x="155643" y="3500340"/>
          <a:ext cx="4284084" cy="3357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SPW 12.0 Graph" r:id="rId7" imgW="5432950" imgH="4258112" progId="SigmaPlotGraphicObject.11">
                  <p:embed/>
                </p:oleObj>
              </mc:Choice>
              <mc:Fallback>
                <p:oleObj name="SPW 12.0 Graph" r:id="rId7" imgW="5432950" imgH="4258112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5643" y="3500340"/>
                        <a:ext cx="4284084" cy="3357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5486400" y="2209800"/>
            <a:ext cx="533400" cy="15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10200" y="2209800"/>
            <a:ext cx="5036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MAU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57600" y="5766593"/>
            <a:ext cx="533400" cy="15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81400" y="5715000"/>
            <a:ext cx="5036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MAU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39709" y="4514383"/>
            <a:ext cx="533400" cy="15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72200" y="4462790"/>
            <a:ext cx="5036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MAU</a:t>
            </a:r>
            <a:endParaRPr 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4822"/>
          <a:stretch/>
        </p:blipFill>
        <p:spPr>
          <a:xfrm>
            <a:off x="1953538" y="140898"/>
            <a:ext cx="7088372" cy="6640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772400" y="2743200"/>
            <a:ext cx="4572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11131" y="2648367"/>
            <a:ext cx="545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MAU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8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57396"/>
              </p:ext>
            </p:extLst>
          </p:nvPr>
        </p:nvGraphicFramePr>
        <p:xfrm>
          <a:off x="1953538" y="1600200"/>
          <a:ext cx="7088372" cy="5220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SPW 12.0 Graph" r:id="rId3" imgW="5819744" imgH="4276800" progId="SigmaPlotGraphicObject.11">
                  <p:embed/>
                </p:oleObj>
              </mc:Choice>
              <mc:Fallback>
                <p:oleObj name="SPW 12.0 Graph" r:id="rId3" imgW="5819744" imgH="4276800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3538" y="1600200"/>
                        <a:ext cx="7088372" cy="5220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24822" b="76878"/>
          <a:stretch/>
        </p:blipFill>
        <p:spPr>
          <a:xfrm>
            <a:off x="1953538" y="140898"/>
            <a:ext cx="7114262" cy="1535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38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Rice yield and NUE were greatest when N fertilizer was applied onto dry soil </a:t>
            </a:r>
          </a:p>
          <a:p>
            <a:pPr lvl="1"/>
            <a:r>
              <a:rPr lang="en-US" sz="2800" dirty="0" smtClean="0"/>
              <a:t>(dry &gt; moist &gt; flood)</a:t>
            </a:r>
          </a:p>
          <a:p>
            <a:endParaRPr lang="en-US" sz="2800" dirty="0" smtClean="0"/>
          </a:p>
          <a:p>
            <a:r>
              <a:rPr lang="en-US" sz="2800" dirty="0" smtClean="0"/>
              <a:t>NBPT-</a:t>
            </a:r>
            <a:r>
              <a:rPr lang="en-US" sz="2800" dirty="0" err="1" smtClean="0"/>
              <a:t>ureas</a:t>
            </a:r>
            <a:r>
              <a:rPr lang="en-US" sz="2800" dirty="0" smtClean="0"/>
              <a:t> reduced volatilization losses and increased NUE and yield when applied on a moist soil as compared with untreated urea.</a:t>
            </a:r>
          </a:p>
          <a:p>
            <a:endParaRPr lang="en-US" sz="2800" dirty="0" smtClean="0"/>
          </a:p>
          <a:p>
            <a:r>
              <a:rPr lang="en-US" sz="2800" dirty="0" smtClean="0"/>
              <a:t>NBPT-</a:t>
            </a:r>
            <a:r>
              <a:rPr lang="en-US" sz="2800" dirty="0" err="1" smtClean="0"/>
              <a:t>ureas</a:t>
            </a:r>
            <a:r>
              <a:rPr lang="en-US" sz="2800" dirty="0" smtClean="0"/>
              <a:t> did not reduce volatilization when applied into a standing flood.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5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Nitrogen Fertilizer Recommendations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04837" indent="-514350">
              <a:buFont typeface="+mj-lt"/>
              <a:buAutoNum type="arabicPeriod"/>
            </a:pPr>
            <a:r>
              <a:rPr lang="en-US" sz="2400" dirty="0" smtClean="0"/>
              <a:t>Only </a:t>
            </a:r>
            <a:r>
              <a:rPr lang="en-US" sz="2400" dirty="0"/>
              <a:t>use NH</a:t>
            </a:r>
            <a:r>
              <a:rPr lang="en-US" sz="2400" baseline="-25000" dirty="0"/>
              <a:t>4</a:t>
            </a:r>
            <a:r>
              <a:rPr lang="en-US" sz="2400" baseline="30000" dirty="0"/>
              <a:t>+</a:t>
            </a:r>
            <a:r>
              <a:rPr lang="en-US" sz="2400" dirty="0"/>
              <a:t> or NH</a:t>
            </a:r>
            <a:r>
              <a:rPr lang="en-US" sz="2400" baseline="-25000" dirty="0"/>
              <a:t>4</a:t>
            </a:r>
            <a:r>
              <a:rPr lang="en-US" sz="2400" baseline="30000" dirty="0"/>
              <a:t>+ </a:t>
            </a:r>
            <a:r>
              <a:rPr lang="en-US" sz="2400" dirty="0"/>
              <a:t>forming fertilizers</a:t>
            </a:r>
          </a:p>
          <a:p>
            <a:pPr marL="971550" lvl="1" indent="-514350">
              <a:buFont typeface="+mj-lt"/>
              <a:buAutoNum type="arabicPeriod"/>
            </a:pPr>
            <a:endParaRPr lang="en-US" sz="2000" baseline="30000" dirty="0"/>
          </a:p>
          <a:p>
            <a:pPr marL="971550" lvl="1" indent="-514350">
              <a:buFont typeface="+mj-lt"/>
              <a:buAutoNum type="arabicPeriod"/>
            </a:pPr>
            <a:endParaRPr lang="en-US" sz="2000" baseline="30000" dirty="0"/>
          </a:p>
          <a:p>
            <a:pPr marL="604837" indent="-514350">
              <a:buFont typeface="+mj-lt"/>
              <a:buAutoNum type="arabicPeriod"/>
            </a:pPr>
            <a:r>
              <a:rPr lang="en-US" sz="2400" dirty="0"/>
              <a:t>Apply first application on </a:t>
            </a:r>
            <a:r>
              <a:rPr lang="en-US" sz="2400" b="1" dirty="0">
                <a:solidFill>
                  <a:srgbClr val="FFFF00"/>
                </a:solidFill>
              </a:rPr>
              <a:t>DRY</a:t>
            </a:r>
            <a:r>
              <a:rPr lang="en-US" sz="2400" dirty="0"/>
              <a:t> soil and </a:t>
            </a:r>
            <a:r>
              <a:rPr lang="en-US" sz="2400" dirty="0">
                <a:solidFill>
                  <a:srgbClr val="FFFF00"/>
                </a:solidFill>
              </a:rPr>
              <a:t>flood </a:t>
            </a:r>
            <a:r>
              <a:rPr lang="en-US" sz="2400" b="1" dirty="0">
                <a:solidFill>
                  <a:srgbClr val="FFFF00"/>
                </a:solidFill>
              </a:rPr>
              <a:t>ASAP</a:t>
            </a:r>
            <a:r>
              <a:rPr lang="en-US" sz="2400" dirty="0"/>
              <a:t>.</a:t>
            </a:r>
          </a:p>
          <a:p>
            <a:pPr marL="1006475" lvl="1" indent="-514350"/>
            <a:r>
              <a:rPr lang="en-US" sz="2000" dirty="0"/>
              <a:t>Approximately 2/3 of seasonal need</a:t>
            </a:r>
          </a:p>
          <a:p>
            <a:pPr marL="971550" lvl="1" indent="-514350">
              <a:buFont typeface="+mj-lt"/>
              <a:buAutoNum type="arabicPeriod"/>
            </a:pPr>
            <a:endParaRPr lang="en-US" sz="2000" dirty="0"/>
          </a:p>
          <a:p>
            <a:pPr marL="604837" indent="-514350">
              <a:buFont typeface="+mj-lt"/>
              <a:buAutoNum type="arabicPeriod"/>
            </a:pPr>
            <a:r>
              <a:rPr lang="en-US" sz="2400" dirty="0"/>
              <a:t>Apply 2</a:t>
            </a:r>
            <a:r>
              <a:rPr lang="en-US" sz="2400" baseline="30000" dirty="0"/>
              <a:t>nd</a:t>
            </a:r>
            <a:r>
              <a:rPr lang="en-US" sz="2400" dirty="0"/>
              <a:t> application at midseason</a:t>
            </a:r>
          </a:p>
          <a:p>
            <a:pPr marL="1006475" lvl="1" indent="-514350"/>
            <a:r>
              <a:rPr lang="en-US" sz="2000" dirty="0"/>
              <a:t>Remaining 1/3 of seasonal need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18811" r="8885" b="31460"/>
          <a:stretch/>
        </p:blipFill>
        <p:spPr>
          <a:xfrm>
            <a:off x="4267200" y="2438400"/>
            <a:ext cx="476655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281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5334000"/>
          </a:xfrm>
        </p:spPr>
        <p:txBody>
          <a:bodyPr/>
          <a:lstStyle/>
          <a:p>
            <a:r>
              <a:rPr lang="en-US" sz="2800" dirty="0" smtClean="0"/>
              <a:t>Ammonia volatilization </a:t>
            </a:r>
            <a:r>
              <a:rPr lang="en-US" sz="2800" dirty="0"/>
              <a:t>was major N loss </a:t>
            </a:r>
            <a:r>
              <a:rPr lang="en-US" sz="2800" dirty="0" smtClean="0"/>
              <a:t>mechanism </a:t>
            </a:r>
            <a:r>
              <a:rPr lang="en-US" sz="2800" dirty="0"/>
              <a:t>when applications </a:t>
            </a:r>
            <a:r>
              <a:rPr lang="en-US" sz="2800" dirty="0" smtClean="0"/>
              <a:t>were </a:t>
            </a:r>
            <a:r>
              <a:rPr lang="en-US" sz="2800" dirty="0"/>
              <a:t>made on </a:t>
            </a:r>
            <a:r>
              <a:rPr lang="en-US" sz="2800" dirty="0" smtClean="0"/>
              <a:t>a dry </a:t>
            </a:r>
            <a:r>
              <a:rPr lang="en-US" sz="2800" smtClean="0"/>
              <a:t>or moist </a:t>
            </a:r>
            <a:r>
              <a:rPr lang="en-US" sz="2800" dirty="0" smtClean="0"/>
              <a:t>soil.</a:t>
            </a:r>
          </a:p>
          <a:p>
            <a:endParaRPr lang="en-US" sz="2400" dirty="0" smtClean="0"/>
          </a:p>
          <a:p>
            <a:r>
              <a:rPr lang="en-US" sz="2800" dirty="0" smtClean="0"/>
              <a:t>We hypothesize that other </a:t>
            </a:r>
            <a:r>
              <a:rPr lang="en-US" sz="2800" dirty="0"/>
              <a:t>N loss mechanisms were dominant when N was applied </a:t>
            </a:r>
            <a:r>
              <a:rPr lang="en-US" sz="2800" dirty="0" smtClean="0"/>
              <a:t>into </a:t>
            </a:r>
            <a:r>
              <a:rPr lang="en-US" sz="2800" dirty="0"/>
              <a:t>a standing </a:t>
            </a:r>
            <a:r>
              <a:rPr lang="en-US" sz="2800" dirty="0" smtClean="0"/>
              <a:t>flood (nitrification/denitrification).</a:t>
            </a:r>
          </a:p>
          <a:p>
            <a:endParaRPr lang="en-US" sz="2800" dirty="0"/>
          </a:p>
          <a:p>
            <a:r>
              <a:rPr lang="en-US" sz="2800" dirty="0" smtClean="0"/>
              <a:t>Future controlled environment trials needed to validate this hypothesis.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175306"/>
            <a:ext cx="8229600" cy="1219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AutoShape 4" descr="data:image/jpeg;base64,/9j/4AAQSkZJRgABAQAAAQABAAD/2wCEAAkGBhQSDxUUEhQVEhUVFh0VFRgTFhQXGhUVFRUYFxQSFBQZISYeGBonHhQVKzIgLygpOCwsFR4xNTwqNScrLisBCQoKDQwOGg8PGjUkHyQsMDUxLiwqNDA2Ly8qNSw1LiksKjIvMjQxLC0wNS80KTA1KSkqLTQsLDUvNTQpLDUpMP/AABEIADsAlgMBIgACEQEDEQH/xAAbAAEAAgMBAQAAAAAAAAAAAAAABQYBBAcCA//EAEIQAAIBAgMDBwgHBgcBAAAAAAECAwARBBIhBQYxBxMiQWGBoRQyUWJxcoKxM0JDUmORwSMkc5Ky0TREVJOis+EV/8QAGgEBAAIDAQAAAAAAAAAAAAAAAAEEAgMGBf/EADMRAAEDAgIGBgsBAAAAAAAAAAEAAhEDBBIhMUFRYZHRBhQyUnGhBRYiI0JiscHh8PFD/9oADAMBAAIRAxEAPwDuNKUoiUpWL0RL1o7W27BhlzTypEOrMdT7q8T3CqPvZyiSNOcJs5c8t8ryWBCkecEvpp1sdB21DbM3DSRjLjJjiZDqwWS49jP5x8B6K8689JULQe8Oewaf3gjWueYaFObR5Z8MptBFLOfSbRg+y928KjH5SdpS/QYIKDwJSVvE5R4VO4LDYaEfshDGOF1KfkW4+NbYxaH66n4lP61zlbpJU/zp8eX5VgWp+J3BVMbw7dbgiL8EQ+ZrP/3Nuj6qH4YP71bY5Q3mkN7CD8q+fliffT+dP71T9YryeyOB5rPqjO8eKq679bYi+kwqyDsib5o1bmE5aApy4rCyRnrKG/8AwcKfE1PeVJp0114dJevhavOIEbdCTI1/qvlN/hNWafSWsD7ynwMc1ibXuu4qT2Jvxg8WQIplz/cfoP3K3HuvU7euV7V3Dwkp6BEEl9MjC1/QYyflatfAb043ZTrHi74nDE2VwSzKPVY63H3G7jXQWXpe3ujhGTth+21V3sfT7WjaF12la+Ax6TRLJEwdHGZWHWDWxXrqEpSlESlKURKUpREqvb+7TbD7NnkQkNlyqR1F2CZu7MasNR+3dkricNLAxsJEK39B+q3cQD3VBUHQudcnuy0jwQkAGea5Y+qCQqezTh6TVM3U3nGDEoMRk5yw6JC2y5uOhv53hVh3Z2y2BkfA4z9mVY82x80Zu37hOobtINSO5W7MuFWbnSh5wLlyNm4Buz1hXE1iLZ1z1oTiLYExIk6D8uUrc0YwzBlEzu/q5si/uraD6VOr8OWp7YowZJ5uOcTCCU5mZMmYQPm0Gtjc27q215OsVzBS8Vy6t55tZUdT1esKmcLsfaWXm5JYTFzbRlRlvbm2VRfLfjlq9c31B7SGVBr+IjUNUGfDJaadF4ObfJeOSwfu0v8AFH/WtUfZvkwZ/KUlfXo8yVFtTfNfuq3bF3W2jhrLHLGiFwzgMDe1geK+gV52ZuntDDM5geFM51uwa4BJHFdONaGXFBlWtUFVvt4Y9ojRpzjLzWZY8ta3Ccp1Kt7wwqZYhCrBfJ42QNYsFCM2pHWACe6pDDbbE20sLO9gVRec7GjSTOb91++rFButimx0GInMb5VAlseNldTZQAODDxqHxfJpiOdbmmj5vMcmZyDlPAEW9GlbG3lo9opveJDSJme1IIngViaVQHEBr+ir0j5g+LzLzvPhgtxm1u+cDjYEKK7BJDHi8PZhmjmQH+YXBHaDax7KqsXJtH5JZv8AE5T0g7ZA9yV09HDqpNt87PwS4dmR8SAUQRnMFUk5GfTQgHRes2qhfPZfFgtTLmugasto3AjTvW6kDRk1BkQpPkZxzDynDMbrEwZewksr27CUB/OunVS+TDdR8JhmeYWmnIZlPFFHmofW1JPtt1VdK7lkholV2aEpSlZLJKUpREpSlESlKxeiKG3k3Tgx0eWZdR5jro6e6fR2HSufT7n7T2ef3V/KoR9TS4H8MnT4TXWr0vWmtQp1m4agkb1EZyMiuPxcpPNtkxWGkiYcbX/oexH5mpbD7/YNvtSnvo48QCK6HisDHILSIkg9DqrDxqCxXJzs+TjhkU+oWT+kivCq9HbN+bZb4HnK2ivVGuVCLvThD/mYu9wPnXpt58J/qYf9wVsS8kOAJ0WVfdlb9b14XkewP4x9sp/QVU9V6PfPks+tVdgWjNvtg1+3U+4Hb5CorF8p8A0ijklPVeyC/fc+FXDD8l+zkP0Gb33kbwJtU5gNhYeD6GGOPtRFB/PjVml0btG9ok+J5ALE3FY7AuYRDa2P0ii8kiP1muht7zdM9wFWLZPJemGiZ1bnsUdRI+gQ3GbmxrZiL9M3OvVV8pevbt7SjbjDSaAtJBcZcZWjsTDyJAqzNmcX1JuQL9EE9ZAt/wC8a36xes1aUpSlKIlKUoiUpSiJVe25HiGnBhzqsURk0NhNJnUrDxtchGBJBsJPTwsNYtRQRKqeL23jIyA0adJlRWCMczOV1C5rk2LjL+GTfUCvps7F40SFpIyFNmYedYKiLkiGawJYuSSerrq0WpaohRChdsTSyRqkSyRlpUDMdMqA53YlWvlIXL8VaUGJx0YVSolGYrdlysVRwoZ2z5RmXMw00yga30s9qzakKYVQwmOx4cs0RbO1ypAAQKsYyp09AbS666sD1EV9DjMeGDBA11S65AqguWMh1bNmUBBxF9eFxVrtS1ISFEbUx0hw8vNRSiQxkJoo6ZAC6htLF7/A1Q2GxmOjAAhL2Uh+cJJaRRIFKkt0UOSI2t9oeurfas2pCQquu0scWIMIAyk3y6sRmIHn9EsMg67G/HStVpseMPkym5XJnteQEALzpOYC5uW7AttTVxtWbUhRCqOztt4uYnKiiIMRmCktZQGKqc1mYqws2gzK2nVVjwMxIykP0QBmkCgtqRfQ8ejf4hW1as2opASlKVKlKUpR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79" y="1230067"/>
            <a:ext cx="1009217" cy="70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018" y="160792"/>
            <a:ext cx="1028700" cy="70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901018" y="2327275"/>
            <a:ext cx="973607" cy="744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903" y="3365991"/>
            <a:ext cx="1381836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8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producer questions:</a:t>
            </a:r>
            <a:b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sz="3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1070422"/>
            <a:ext cx="3429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there a N fertilizer source that I can use, like NBPT-urea, which can increase NUE and yield when applied into on moist or flooded soils?</a:t>
            </a:r>
          </a:p>
          <a:p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67" y="1079907"/>
            <a:ext cx="3844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does the soil have to be dry?</a:t>
            </a:r>
          </a:p>
          <a:p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267" y="1787793"/>
            <a:ext cx="38443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I get a large rainfall event , why can’t I just  apply the N in the water instead of waiting for the soil to dry?</a:t>
            </a:r>
          </a:p>
          <a:p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271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Objectives: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300" dirty="0" smtClean="0"/>
              <a:t>Volatilization trial:</a:t>
            </a:r>
          </a:p>
          <a:p>
            <a:pPr lvl="1"/>
            <a:r>
              <a:rPr lang="en-US" sz="2300" dirty="0" smtClean="0"/>
              <a:t>Quantify ammonia </a:t>
            </a:r>
            <a:r>
              <a:rPr lang="en-US" sz="2300" dirty="0"/>
              <a:t>v</a:t>
            </a:r>
            <a:r>
              <a:rPr lang="en-US" sz="2300" dirty="0" smtClean="0"/>
              <a:t>olatilization losses of 4 N sources when applied on a dry, moist or flooded soil.</a:t>
            </a:r>
          </a:p>
          <a:p>
            <a:endParaRPr lang="en-US" sz="2300" dirty="0" smtClean="0"/>
          </a:p>
          <a:p>
            <a:r>
              <a:rPr lang="en-US" sz="2300" dirty="0" smtClean="0"/>
              <a:t>Field trial:</a:t>
            </a:r>
          </a:p>
          <a:p>
            <a:pPr lvl="1"/>
            <a:r>
              <a:rPr lang="en-US" sz="2300" dirty="0" smtClean="0"/>
              <a:t>Quantify rice yield and NUE when fertilizer N sources are applied on a dry, moist or flooded soil </a:t>
            </a:r>
          </a:p>
          <a:p>
            <a:endParaRPr lang="en-US" sz="23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26832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60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F:\2013\Pictures\CM29 (Dry,Moist,Flood)\IMG_1806  Moi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" y="365760"/>
            <a:ext cx="916432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86200" y="147935"/>
            <a:ext cx="3003643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lvl="1"/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Moist (field capacity)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0715" y="182946"/>
            <a:ext cx="68608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lvl="1"/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2149" y="147935"/>
            <a:ext cx="2424574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lvl="1"/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Flooded (2.5 cm)</a:t>
            </a:r>
          </a:p>
        </p:txBody>
      </p:sp>
    </p:spTree>
    <p:extLst>
      <p:ext uri="{BB962C8B-B14F-4D97-AF65-F5344CB8AC3E}">
        <p14:creationId xmlns:p14="http://schemas.microsoft.com/office/powerpoint/2010/main" val="301251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 smtClean="0"/>
              <a:t>Volatilization and Field Trials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664" y="990600"/>
            <a:ext cx="4208843" cy="4572000"/>
          </a:xfrm>
        </p:spPr>
        <p:txBody>
          <a:bodyPr/>
          <a:lstStyle/>
          <a:p>
            <a:r>
              <a:rPr lang="en-US" dirty="0" smtClean="0"/>
              <a:t>4 N Sources</a:t>
            </a:r>
          </a:p>
          <a:p>
            <a:pPr marL="823913" lvl="1" indent="-457200">
              <a:buFont typeface="+mj-lt"/>
              <a:buAutoNum type="arabicParenR"/>
            </a:pPr>
            <a:r>
              <a:rPr lang="en-US" dirty="0" smtClean="0"/>
              <a:t>urea</a:t>
            </a:r>
          </a:p>
          <a:p>
            <a:pPr marL="823913" lvl="1" indent="-457200">
              <a:buFont typeface="+mj-lt"/>
              <a:buAutoNum type="arabicParenR"/>
            </a:pPr>
            <a:r>
              <a:rPr lang="en-US" dirty="0" smtClean="0"/>
              <a:t>AGROTAIN® ULTRA (AU)</a:t>
            </a:r>
          </a:p>
          <a:p>
            <a:pPr lvl="2"/>
            <a:r>
              <a:rPr lang="en-US" dirty="0" smtClean="0"/>
              <a:t>NBPT surface applied</a:t>
            </a:r>
          </a:p>
          <a:p>
            <a:pPr lvl="2"/>
            <a:r>
              <a:rPr lang="en-US" dirty="0" smtClean="0"/>
              <a:t>26.7% NBPT</a:t>
            </a:r>
          </a:p>
          <a:p>
            <a:pPr lvl="2"/>
            <a:r>
              <a:rPr lang="en-US" dirty="0" smtClean="0"/>
              <a:t>3.17 mL kg</a:t>
            </a:r>
            <a:r>
              <a:rPr lang="en-US" baseline="30000" dirty="0" smtClean="0"/>
              <a:t>-1</a:t>
            </a:r>
            <a:endParaRPr lang="en-US" baseline="30000" dirty="0"/>
          </a:p>
          <a:p>
            <a:pPr marL="823913" lvl="1" indent="-457200">
              <a:buFont typeface="+mj-lt"/>
              <a:buAutoNum type="arabicParenR"/>
            </a:pPr>
            <a:r>
              <a:rPr lang="en-US" dirty="0"/>
              <a:t>AGROTAIN® </a:t>
            </a:r>
            <a:r>
              <a:rPr lang="en-US" dirty="0" smtClean="0"/>
              <a:t>FERTILIER (MAU)</a:t>
            </a:r>
          </a:p>
          <a:p>
            <a:pPr lvl="2"/>
            <a:r>
              <a:rPr lang="en-US" dirty="0" smtClean="0"/>
              <a:t>NBPT added during urea formation</a:t>
            </a:r>
          </a:p>
          <a:p>
            <a:pPr marL="823913" lvl="1" indent="-457200">
              <a:buFont typeface="+mj-lt"/>
              <a:buAutoNum type="arabicParenR"/>
            </a:pPr>
            <a:r>
              <a:rPr lang="en-US" dirty="0" smtClean="0"/>
              <a:t>SUPERU®</a:t>
            </a:r>
            <a:endParaRPr lang="en-US" dirty="0"/>
          </a:p>
          <a:p>
            <a:pPr lvl="2"/>
            <a:r>
              <a:rPr lang="en-US" dirty="0" smtClean="0"/>
              <a:t>NBPT + DCD</a:t>
            </a:r>
          </a:p>
          <a:p>
            <a:pPr lvl="2"/>
            <a:r>
              <a:rPr lang="en-US" dirty="0" smtClean="0"/>
              <a:t>Added during urea 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4572000"/>
          </a:xfrm>
        </p:spPr>
        <p:txBody>
          <a:bodyPr/>
          <a:lstStyle/>
          <a:p>
            <a:r>
              <a:rPr lang="en-US" dirty="0" smtClean="0"/>
              <a:t>134 kg N ha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r>
              <a:rPr lang="en-US" dirty="0" smtClean="0"/>
              <a:t>10 days pre-flood </a:t>
            </a:r>
            <a:r>
              <a:rPr lang="en-US" sz="2000" dirty="0" smtClean="0"/>
              <a:t>(10 DPF)</a:t>
            </a:r>
            <a:endParaRPr lang="en-US" dirty="0"/>
          </a:p>
        </p:txBody>
      </p:sp>
      <p:pic>
        <p:nvPicPr>
          <p:cNvPr id="5" name="Picture 21" descr="agrot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45" y="5912094"/>
            <a:ext cx="2135984" cy="6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92406"/>
            <a:ext cx="1381836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IMG_20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21" y="2286000"/>
            <a:ext cx="4270693" cy="3203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6600" y="6629400"/>
            <a:ext cx="5341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AGROTAIN</a:t>
            </a:r>
            <a:r>
              <a:rPr lang="en-US" sz="1200" baseline="30000" dirty="0">
                <a:solidFill>
                  <a:schemeClr val="tx2"/>
                </a:solidFill>
              </a:rPr>
              <a:t>®</a:t>
            </a:r>
            <a:r>
              <a:rPr lang="en-US" sz="1200" dirty="0">
                <a:solidFill>
                  <a:schemeClr val="tx2"/>
                </a:solidFill>
              </a:rPr>
              <a:t> and SUPERU® are a trademarks of Koch Agronomic Services, LLC</a:t>
            </a:r>
          </a:p>
        </p:txBody>
      </p:sp>
    </p:spTree>
    <p:extLst>
      <p:ext uri="{BB962C8B-B14F-4D97-AF65-F5344CB8AC3E}">
        <p14:creationId xmlns:p14="http://schemas.microsoft.com/office/powerpoint/2010/main" val="277726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2001" cy="3429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82683" cy="343701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600" y="6412468"/>
            <a:ext cx="313573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</a:rPr>
              <a:t>0.73M H</a:t>
            </a:r>
            <a:r>
              <a:rPr lang="en-US" baseline="-25000" dirty="0">
                <a:solidFill>
                  <a:prstClr val="white"/>
                </a:solidFill>
              </a:rPr>
              <a:t>3</a:t>
            </a:r>
            <a:r>
              <a:rPr lang="en-US" dirty="0">
                <a:solidFill>
                  <a:prstClr val="white"/>
                </a:solidFill>
              </a:rPr>
              <a:t>PO</a:t>
            </a:r>
            <a:r>
              <a:rPr lang="en-US" baseline="-25000" dirty="0">
                <a:solidFill>
                  <a:prstClr val="white"/>
                </a:solidFill>
              </a:rPr>
              <a:t>4 </a:t>
            </a:r>
            <a:r>
              <a:rPr lang="en-US" dirty="0">
                <a:solidFill>
                  <a:prstClr val="white"/>
                </a:solidFill>
              </a:rPr>
              <a:t>+ 33% </a:t>
            </a:r>
            <a:r>
              <a:rPr lang="en-US" dirty="0" err="1">
                <a:solidFill>
                  <a:prstClr val="white"/>
                </a:solidFill>
              </a:rPr>
              <a:t>Glycerine</a:t>
            </a:r>
            <a:endParaRPr lang="en-US" baseline="-25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0989"/>
            <a:ext cx="4582682" cy="343701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58"/>
            <a:ext cx="4559657" cy="341974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" y="3430068"/>
            <a:ext cx="4570576" cy="342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Master Ri ce Grower">
  <a:themeElements>
    <a:clrScheme name="Master Ri ce Grow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Ri ce Grow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Ri ce Grow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Ri ce Grow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Ri ce Grow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Ri ce Grow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Ri ce Grow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Ri ce Grow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Ri ce Grow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Ri ce Grow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Ri ce Grow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Ri ce Grow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Ri ce Grow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Ri ce Grow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Harrell RTWG Tillage study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arrell RTWG Tillage study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Harrell RTWG Tillage study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Harrell RTWG Tillage study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Harrell RTWG Tillage study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Harrell RTWG Tillage study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555</Words>
  <Application>Microsoft Office PowerPoint</Application>
  <PresentationFormat>On-screen Show (4:3)</PresentationFormat>
  <Paragraphs>128</Paragraphs>
  <Slides>31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Biondi</vt:lpstr>
      <vt:lpstr>Calibri</vt:lpstr>
      <vt:lpstr>Calibri (Body)</vt:lpstr>
      <vt:lpstr>Constantia</vt:lpstr>
      <vt:lpstr>Pristina</vt:lpstr>
      <vt:lpstr>Wingdings 2</vt:lpstr>
      <vt:lpstr>Master Ri ce Grower</vt:lpstr>
      <vt:lpstr>2_Harrell RTWG Tillage study</vt:lpstr>
      <vt:lpstr>Harrell RTWG Tillage study</vt:lpstr>
      <vt:lpstr>1_Harrell RTWG Tillage study</vt:lpstr>
      <vt:lpstr>4_Harrell RTWG Tillage study</vt:lpstr>
      <vt:lpstr>5_Harrell RTWG Tillage study</vt:lpstr>
      <vt:lpstr>6_Harrell RTWG Tillage study</vt:lpstr>
      <vt:lpstr>SPW 12.0 Graph</vt:lpstr>
      <vt:lpstr>Effect of soil moisture on the efficiency of pre-flood N applications in rice</vt:lpstr>
      <vt:lpstr>PowerPoint Presentation</vt:lpstr>
      <vt:lpstr>Nitrogen Fertilizer Recommendations</vt:lpstr>
      <vt:lpstr>Common producer questions: </vt:lpstr>
      <vt:lpstr>Objectives:</vt:lpstr>
      <vt:lpstr>PowerPoint Presentation</vt:lpstr>
      <vt:lpstr>Volatilization and Field Trials</vt:lpstr>
      <vt:lpstr>PowerPoint Presentation</vt:lpstr>
      <vt:lpstr>PowerPoint Presentation</vt:lpstr>
      <vt:lpstr>PowerPoint Presentation</vt:lpstr>
      <vt:lpstr>Field Trial</vt:lpstr>
      <vt:lpstr>"Apparent N Recovery Efficiency (ANRE)"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2015</vt:lpstr>
      <vt:lpstr>2015</vt:lpstr>
      <vt:lpstr>2015</vt:lpstr>
      <vt:lpstr>2014</vt:lpstr>
      <vt:lpstr>2014</vt:lpstr>
      <vt:lpstr>2014</vt:lpstr>
      <vt:lpstr>Conclusions</vt:lpstr>
      <vt:lpstr>Conclusions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Harrell, Dustin L.</cp:lastModifiedBy>
  <cp:revision>92</cp:revision>
  <cp:lastPrinted>2016-02-26T22:42:37Z</cp:lastPrinted>
  <dcterms:created xsi:type="dcterms:W3CDTF">2014-10-23T12:53:21Z</dcterms:created>
  <dcterms:modified xsi:type="dcterms:W3CDTF">2017-08-07T19:40:50Z</dcterms:modified>
</cp:coreProperties>
</file>