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</p:sldMasterIdLst>
  <p:notesMasterIdLst>
    <p:notesMasterId r:id="rId24"/>
  </p:notesMasterIdLst>
  <p:handoutMasterIdLst>
    <p:handoutMasterId r:id="rId25"/>
  </p:handoutMasterIdLst>
  <p:sldIdLst>
    <p:sldId id="287" r:id="rId4"/>
    <p:sldId id="288" r:id="rId5"/>
    <p:sldId id="348" r:id="rId6"/>
    <p:sldId id="353" r:id="rId7"/>
    <p:sldId id="350" r:id="rId8"/>
    <p:sldId id="373" r:id="rId9"/>
    <p:sldId id="366" r:id="rId10"/>
    <p:sldId id="355" r:id="rId11"/>
    <p:sldId id="365" r:id="rId12"/>
    <p:sldId id="360" r:id="rId13"/>
    <p:sldId id="367" r:id="rId14"/>
    <p:sldId id="363" r:id="rId15"/>
    <p:sldId id="368" r:id="rId16"/>
    <p:sldId id="369" r:id="rId17"/>
    <p:sldId id="370" r:id="rId18"/>
    <p:sldId id="374" r:id="rId19"/>
    <p:sldId id="372" r:id="rId20"/>
    <p:sldId id="375" r:id="rId21"/>
    <p:sldId id="376" r:id="rId22"/>
    <p:sldId id="371" r:id="rId23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262" y="3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7201441818009"/>
          <c:y val="3.1286567368181917E-2"/>
          <c:w val="0.83932730630893404"/>
          <c:h val="0.7494095731670810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1.8134705818022748E-2"/>
                  <c:y val="-0.43643100714440464"/>
                </c:manualLayout>
              </c:layout>
              <c:numFmt formatCode="General" sourceLinked="0"/>
            </c:trendlineLbl>
          </c:trendline>
          <c:xVal>
            <c:numRef>
              <c:f>Sheet2!$K$2:$K$29</c:f>
              <c:numCache>
                <c:formatCode>General</c:formatCode>
                <c:ptCount val="28"/>
                <c:pt idx="0">
                  <c:v>6483.835</c:v>
                </c:pt>
                <c:pt idx="1">
                  <c:v>6651.8099999999995</c:v>
                </c:pt>
                <c:pt idx="2">
                  <c:v>6295.7030000000004</c:v>
                </c:pt>
                <c:pt idx="3">
                  <c:v>6618.2150000000001</c:v>
                </c:pt>
                <c:pt idx="4">
                  <c:v>5059.4069999999992</c:v>
                </c:pt>
                <c:pt idx="5">
                  <c:v>5462.5469999999996</c:v>
                </c:pt>
                <c:pt idx="6">
                  <c:v>6671.9669999999996</c:v>
                </c:pt>
                <c:pt idx="7">
                  <c:v>7511.8419999999996</c:v>
                </c:pt>
                <c:pt idx="8">
                  <c:v>5959.7529999999997</c:v>
                </c:pt>
                <c:pt idx="9">
                  <c:v>6107.5709999999999</c:v>
                </c:pt>
                <c:pt idx="10">
                  <c:v>6376.3310000000001</c:v>
                </c:pt>
                <c:pt idx="11">
                  <c:v>7068.3879999999999</c:v>
                </c:pt>
                <c:pt idx="12">
                  <c:v>5912.7199999999993</c:v>
                </c:pt>
                <c:pt idx="13">
                  <c:v>6766.0330000000004</c:v>
                </c:pt>
                <c:pt idx="14">
                  <c:v>5469.2660000000005</c:v>
                </c:pt>
                <c:pt idx="15">
                  <c:v>7914.982</c:v>
                </c:pt>
                <c:pt idx="16">
                  <c:v>6026.9430000000002</c:v>
                </c:pt>
                <c:pt idx="17">
                  <c:v>7370.7430000000004</c:v>
                </c:pt>
                <c:pt idx="18">
                  <c:v>6477.116</c:v>
                </c:pt>
                <c:pt idx="19">
                  <c:v>5576.7699999999995</c:v>
                </c:pt>
                <c:pt idx="20">
                  <c:v>6147.8850000000002</c:v>
                </c:pt>
                <c:pt idx="21">
                  <c:v>5643.96</c:v>
                </c:pt>
                <c:pt idx="22">
                  <c:v>6362.893</c:v>
                </c:pt>
                <c:pt idx="23">
                  <c:v>5785.0589999999993</c:v>
                </c:pt>
                <c:pt idx="24">
                  <c:v>5771.6210000000001</c:v>
                </c:pt>
                <c:pt idx="25">
                  <c:v>6651.8099999999995</c:v>
                </c:pt>
                <c:pt idx="26">
                  <c:v>6618.2150000000001</c:v>
                </c:pt>
                <c:pt idx="27">
                  <c:v>5778.34</c:v>
                </c:pt>
              </c:numCache>
            </c:numRef>
          </c:xVal>
          <c:yVal>
            <c:numRef>
              <c:f>Sheet2!$L$2:$L$29</c:f>
              <c:numCache>
                <c:formatCode>General</c:formatCode>
                <c:ptCount val="28"/>
                <c:pt idx="0">
                  <c:v>12.9</c:v>
                </c:pt>
                <c:pt idx="1">
                  <c:v>13.8</c:v>
                </c:pt>
                <c:pt idx="2">
                  <c:v>14.2</c:v>
                </c:pt>
                <c:pt idx="3">
                  <c:v>14.1</c:v>
                </c:pt>
                <c:pt idx="4">
                  <c:v>14.8</c:v>
                </c:pt>
                <c:pt idx="5">
                  <c:v>13.9</c:v>
                </c:pt>
                <c:pt idx="6">
                  <c:v>14.1</c:v>
                </c:pt>
                <c:pt idx="7">
                  <c:v>13.4</c:v>
                </c:pt>
                <c:pt idx="8">
                  <c:v>14.3</c:v>
                </c:pt>
                <c:pt idx="9">
                  <c:v>14.6</c:v>
                </c:pt>
                <c:pt idx="10">
                  <c:v>13.8</c:v>
                </c:pt>
                <c:pt idx="11">
                  <c:v>12.8</c:v>
                </c:pt>
                <c:pt idx="12">
                  <c:v>14.5</c:v>
                </c:pt>
                <c:pt idx="13">
                  <c:v>13.5</c:v>
                </c:pt>
                <c:pt idx="14">
                  <c:v>15.4</c:v>
                </c:pt>
                <c:pt idx="15">
                  <c:v>11.4</c:v>
                </c:pt>
                <c:pt idx="16">
                  <c:v>13.9</c:v>
                </c:pt>
                <c:pt idx="17">
                  <c:v>13.2</c:v>
                </c:pt>
                <c:pt idx="18">
                  <c:v>14.5</c:v>
                </c:pt>
                <c:pt idx="19">
                  <c:v>14.8</c:v>
                </c:pt>
                <c:pt idx="20">
                  <c:v>13.9</c:v>
                </c:pt>
                <c:pt idx="21">
                  <c:v>14</c:v>
                </c:pt>
                <c:pt idx="22">
                  <c:v>14</c:v>
                </c:pt>
                <c:pt idx="23">
                  <c:v>14.8</c:v>
                </c:pt>
                <c:pt idx="24">
                  <c:v>15.8</c:v>
                </c:pt>
                <c:pt idx="25">
                  <c:v>13.8</c:v>
                </c:pt>
                <c:pt idx="26">
                  <c:v>14.1</c:v>
                </c:pt>
                <c:pt idx="27">
                  <c:v>14.5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6E6-4D84-8A6C-653F81B3C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254880"/>
        <c:axId val="215255272"/>
      </c:scatterChart>
      <c:valAx>
        <c:axId val="215254880"/>
        <c:scaling>
          <c:orientation val="minMax"/>
          <c:max val="8000"/>
          <c:min val="450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Yield (kg/ha)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5255272"/>
        <c:crosses val="autoZero"/>
        <c:crossBetween val="midCat"/>
      </c:valAx>
      <c:valAx>
        <c:axId val="215255272"/>
        <c:scaling>
          <c:orientation val="minMax"/>
          <c:min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Protein content (%)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52548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/>
              <a:t>Impact</a:t>
            </a:r>
            <a:r>
              <a:rPr lang="en-US" sz="2400" baseline="0" dirty="0" smtClean="0"/>
              <a:t> to fertilizer nitrogen rate and timing on protein content, two locations in Minnesota, 2015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10874654181741"/>
          <c:y val="0.18652772309711285"/>
          <c:w val="0.88389129483814521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'Chaput AdaArgyle'!$J$24</c:f>
              <c:strCache>
                <c:ptCount val="1"/>
                <c:pt idx="0">
                  <c:v>Ada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'Chaput AdaArgyle'!$I$25:$I$28</c:f>
              <c:strCache>
                <c:ptCount val="4"/>
                <c:pt idx="0">
                  <c:v>78</c:v>
                </c:pt>
                <c:pt idx="1">
                  <c:v>112</c:v>
                </c:pt>
                <c:pt idx="2">
                  <c:v>78 + 34 4lf</c:v>
                </c:pt>
                <c:pt idx="3">
                  <c:v>78 +34 PA</c:v>
                </c:pt>
              </c:strCache>
            </c:strRef>
          </c:cat>
          <c:val>
            <c:numRef>
              <c:f>'Chaput AdaArgyle'!$J$25:$J$28</c:f>
              <c:numCache>
                <c:formatCode>0.0</c:formatCode>
                <c:ptCount val="4"/>
                <c:pt idx="0" formatCode="General">
                  <c:v>15.11</c:v>
                </c:pt>
                <c:pt idx="1">
                  <c:v>15.772500000000001</c:v>
                </c:pt>
                <c:pt idx="2">
                  <c:v>15.565</c:v>
                </c:pt>
                <c:pt idx="3">
                  <c:v>16.322500000000002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76-4326-8632-C337D237455B}"/>
            </c:ext>
          </c:extLst>
        </c:ser>
        <c:ser>
          <c:idx val="1"/>
          <c:order val="1"/>
          <c:tx>
            <c:strRef>
              <c:f>'Chaput AdaArgyle'!$K$24</c:f>
              <c:strCache>
                <c:ptCount val="1"/>
                <c:pt idx="0">
                  <c:v>Argyle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'Chaput AdaArgyle'!$I$25:$I$28</c:f>
              <c:strCache>
                <c:ptCount val="4"/>
                <c:pt idx="0">
                  <c:v>78</c:v>
                </c:pt>
                <c:pt idx="1">
                  <c:v>112</c:v>
                </c:pt>
                <c:pt idx="2">
                  <c:v>78 + 34 4lf</c:v>
                </c:pt>
                <c:pt idx="3">
                  <c:v>78 +34 PA</c:v>
                </c:pt>
              </c:strCache>
            </c:strRef>
          </c:cat>
          <c:val>
            <c:numRef>
              <c:f>'Chaput AdaArgyle'!$K$25:$K$28</c:f>
              <c:numCache>
                <c:formatCode>0.0</c:formatCode>
                <c:ptCount val="4"/>
                <c:pt idx="0" formatCode="General">
                  <c:v>14.904999999999999</c:v>
                </c:pt>
                <c:pt idx="1">
                  <c:v>15.137499999999999</c:v>
                </c:pt>
                <c:pt idx="2">
                  <c:v>15.29</c:v>
                </c:pt>
                <c:pt idx="3">
                  <c:v>15.67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76-4326-8632-C337D237455B}"/>
            </c:ext>
          </c:extLst>
        </c:ser>
        <c:ser>
          <c:idx val="2"/>
          <c:order val="2"/>
          <c:tx>
            <c:strRef>
              <c:f>'Chaput AdaArgyle'!$L$24</c:f>
              <c:strCache>
                <c:ptCount val="1"/>
                <c:pt idx="0">
                  <c:v>Combined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'Chaput AdaArgyle'!$I$25:$I$28</c:f>
              <c:strCache>
                <c:ptCount val="4"/>
                <c:pt idx="0">
                  <c:v>78</c:v>
                </c:pt>
                <c:pt idx="1">
                  <c:v>112</c:v>
                </c:pt>
                <c:pt idx="2">
                  <c:v>78 + 34 4lf</c:v>
                </c:pt>
                <c:pt idx="3">
                  <c:v>78 +34 PA</c:v>
                </c:pt>
              </c:strCache>
            </c:strRef>
          </c:cat>
          <c:val>
            <c:numRef>
              <c:f>'Chaput AdaArgyle'!$L$25:$L$28</c:f>
              <c:numCache>
                <c:formatCode>0.0</c:formatCode>
                <c:ptCount val="4"/>
                <c:pt idx="0" formatCode="General">
                  <c:v>15.0075</c:v>
                </c:pt>
                <c:pt idx="1">
                  <c:v>15.455</c:v>
                </c:pt>
                <c:pt idx="2">
                  <c:v>15.4275</c:v>
                </c:pt>
                <c:pt idx="3">
                  <c:v>15.9962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C76-4326-8632-C337D2374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256448"/>
        <c:axId val="215261936"/>
      </c:barChart>
      <c:catAx>
        <c:axId val="215256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 smtClean="0"/>
                  <a:t>N rate and</a:t>
                </a:r>
                <a:r>
                  <a:rPr lang="en-US" sz="1600" b="1" baseline="0" dirty="0" smtClean="0"/>
                  <a:t> timing</a:t>
                </a:r>
                <a:endParaRPr lang="en-US" sz="16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261936"/>
        <c:crosses val="autoZero"/>
        <c:auto val="1"/>
        <c:lblAlgn val="ctr"/>
        <c:lblOffset val="100"/>
        <c:noMultiLvlLbl val="0"/>
      </c:catAx>
      <c:valAx>
        <c:axId val="21526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 smtClean="0"/>
                  <a:t>Protein content (%)</a:t>
                </a:r>
                <a:endParaRPr lang="en-US" sz="16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25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659029107848005"/>
          <c:y val="0.22414583333333332"/>
          <c:w val="0.33494809770400319"/>
          <c:h val="5.2780511811023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/>
              <a:t>Predicted</a:t>
            </a:r>
            <a:r>
              <a:rPr lang="en-US" sz="2400" b="1" baseline="0" dirty="0" smtClean="0"/>
              <a:t> yield in 2017 using historic weather data after four leaf stage, Carrington, ND</a:t>
            </a:r>
            <a:endParaRPr lang="en-US" sz="2400" b="1" dirty="0"/>
          </a:p>
        </c:rich>
      </c:tx>
      <c:layout>
        <c:manualLayout>
          <c:xMode val="edge"/>
          <c:yMode val="edge"/>
          <c:x val="0.11961222295129778"/>
          <c:y val="1.9642228626261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500930406762862E-2"/>
          <c:y val="0.17773548337909478"/>
          <c:w val="0.90283289790074694"/>
          <c:h val="0.75112074981828247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Sheet1!$A$2:$A$27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xVal>
          <c:yVal>
            <c:numRef>
              <c:f>Sheet1!$B$2:$B$27</c:f>
              <c:numCache>
                <c:formatCode>General</c:formatCode>
                <c:ptCount val="26"/>
                <c:pt idx="0">
                  <c:v>74.631013091600749</c:v>
                </c:pt>
                <c:pt idx="1">
                  <c:v>42.482726519765556</c:v>
                </c:pt>
                <c:pt idx="2">
                  <c:v>84.103010569056352</c:v>
                </c:pt>
                <c:pt idx="3">
                  <c:v>66.00658838685311</c:v>
                </c:pt>
                <c:pt idx="4">
                  <c:v>54.304136244376551</c:v>
                </c:pt>
                <c:pt idx="5">
                  <c:v>57.902603103943676</c:v>
                </c:pt>
                <c:pt idx="6">
                  <c:v>51.820896717319904</c:v>
                </c:pt>
                <c:pt idx="7">
                  <c:v>49.828357216567859</c:v>
                </c:pt>
                <c:pt idx="8">
                  <c:v>70.021406783890797</c:v>
                </c:pt>
                <c:pt idx="9">
                  <c:v>71.285331094069335</c:v>
                </c:pt>
                <c:pt idx="10">
                  <c:v>67.761212723336243</c:v>
                </c:pt>
                <c:pt idx="11">
                  <c:v>57.382163682105457</c:v>
                </c:pt>
                <c:pt idx="12">
                  <c:v>65.590236849382521</c:v>
                </c:pt>
                <c:pt idx="13">
                  <c:v>47.716860133681372</c:v>
                </c:pt>
                <c:pt idx="14">
                  <c:v>75.374497979941054</c:v>
                </c:pt>
                <c:pt idx="15">
                  <c:v>57.753906126275609</c:v>
                </c:pt>
                <c:pt idx="16">
                  <c:v>42.170462866662625</c:v>
                </c:pt>
                <c:pt idx="17">
                  <c:v>80.787067967058562</c:v>
                </c:pt>
                <c:pt idx="18">
                  <c:v>47.538423760479688</c:v>
                </c:pt>
                <c:pt idx="19">
                  <c:v>54.437963524277812</c:v>
                </c:pt>
                <c:pt idx="20">
                  <c:v>64.192485259302728</c:v>
                </c:pt>
                <c:pt idx="21">
                  <c:v>57.456512170939483</c:v>
                </c:pt>
                <c:pt idx="22">
                  <c:v>27.969901499362621</c:v>
                </c:pt>
                <c:pt idx="23">
                  <c:v>71.196112907468489</c:v>
                </c:pt>
                <c:pt idx="24">
                  <c:v>57.397033379872262</c:v>
                </c:pt>
                <c:pt idx="25">
                  <c:v>41.040365836385348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871-4F1C-899E-468D1649C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258800"/>
        <c:axId val="215259584"/>
      </c:scatterChart>
      <c:valAx>
        <c:axId val="215258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259584"/>
        <c:crosses val="autoZero"/>
        <c:crossBetween val="midCat"/>
      </c:valAx>
      <c:valAx>
        <c:axId val="21525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Yield (bu/acre)</a:t>
                </a:r>
                <a:endParaRPr lang="en-US" sz="1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258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/>
              <a:t>Predicted</a:t>
            </a:r>
            <a:r>
              <a:rPr lang="en-US" sz="2400" b="1" baseline="0" dirty="0" smtClean="0"/>
              <a:t> yield in 2017 using historic weather data after boot stage, Carrington, ND</a:t>
            </a:r>
            <a:endParaRPr lang="en-US" sz="2400" b="1" dirty="0"/>
          </a:p>
        </c:rich>
      </c:tx>
      <c:layout>
        <c:manualLayout>
          <c:xMode val="edge"/>
          <c:yMode val="edge"/>
          <c:x val="0.11961222295129778"/>
          <c:y val="1.9642228626261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500930406762862E-2"/>
          <c:y val="0.17773548337909478"/>
          <c:w val="0.90283289790074694"/>
          <c:h val="0.75112074981828247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Sheet1!$A$2:$A$27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xVal>
          <c:yVal>
            <c:numRef>
              <c:f>Sheet1!$B$2:$B$27</c:f>
              <c:numCache>
                <c:formatCode>General</c:formatCode>
                <c:ptCount val="26"/>
                <c:pt idx="0">
                  <c:v>69.322530988850914</c:v>
                </c:pt>
                <c:pt idx="1">
                  <c:v>62.497339713886817</c:v>
                </c:pt>
                <c:pt idx="2">
                  <c:v>77.129122316424201</c:v>
                </c:pt>
                <c:pt idx="3">
                  <c:v>66.185024760054773</c:v>
                </c:pt>
                <c:pt idx="4">
                  <c:v>70.512106810195391</c:v>
                </c:pt>
                <c:pt idx="5">
                  <c:v>79.22574970154389</c:v>
                </c:pt>
                <c:pt idx="6">
                  <c:v>71.2258523030021</c:v>
                </c:pt>
                <c:pt idx="7">
                  <c:v>69.724012828554663</c:v>
                </c:pt>
                <c:pt idx="8">
                  <c:v>81.694119530833717</c:v>
                </c:pt>
                <c:pt idx="9">
                  <c:v>63.969439792800635</c:v>
                </c:pt>
                <c:pt idx="10">
                  <c:v>48.490084417555295</c:v>
                </c:pt>
                <c:pt idx="11">
                  <c:v>63.166476113393095</c:v>
                </c:pt>
                <c:pt idx="12">
                  <c:v>66.527027808691315</c:v>
                </c:pt>
                <c:pt idx="13">
                  <c:v>64.861621658809014</c:v>
                </c:pt>
                <c:pt idx="14">
                  <c:v>73.932137296560839</c:v>
                </c:pt>
                <c:pt idx="15">
                  <c:v>53.902654404672781</c:v>
                </c:pt>
                <c:pt idx="16">
                  <c:v>47.166681316309536</c:v>
                </c:pt>
                <c:pt idx="17">
                  <c:v>66.378330831023263</c:v>
                </c:pt>
                <c:pt idx="18">
                  <c:v>71.508376560571421</c:v>
                </c:pt>
                <c:pt idx="19">
                  <c:v>54.943533248349226</c:v>
                </c:pt>
                <c:pt idx="20">
                  <c:v>61.203676008174668</c:v>
                </c:pt>
                <c:pt idx="21">
                  <c:v>55.687018136689531</c:v>
                </c:pt>
                <c:pt idx="22">
                  <c:v>45.635102446328489</c:v>
                </c:pt>
                <c:pt idx="23">
                  <c:v>70.958197743199605</c:v>
                </c:pt>
                <c:pt idx="24">
                  <c:v>66.94337934616189</c:v>
                </c:pt>
                <c:pt idx="25">
                  <c:v>51.49376336645016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651-46B5-B2F9-F2076A447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260760"/>
        <c:axId val="215261152"/>
      </c:scatterChart>
      <c:valAx>
        <c:axId val="215260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261152"/>
        <c:crosses val="autoZero"/>
        <c:crossBetween val="midCat"/>
      </c:valAx>
      <c:valAx>
        <c:axId val="21526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Yield (bu/acre)</a:t>
                </a:r>
                <a:endParaRPr lang="en-US" sz="1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260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/>
              <a:t>Predicted</a:t>
            </a:r>
            <a:r>
              <a:rPr lang="en-US" sz="2400" b="1" baseline="0" dirty="0" smtClean="0"/>
              <a:t> yield in 2017 using historic weather data after flowering stage, Carrington, ND</a:t>
            </a:r>
            <a:endParaRPr lang="en-US" sz="2400" b="1" dirty="0"/>
          </a:p>
        </c:rich>
      </c:tx>
      <c:layout>
        <c:manualLayout>
          <c:xMode val="edge"/>
          <c:yMode val="edge"/>
          <c:x val="0.11961222295129778"/>
          <c:y val="1.9642228626261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500930406762862E-2"/>
          <c:y val="0.17773548337909478"/>
          <c:w val="0.90283289790074694"/>
          <c:h val="0.75112074981828247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Sheet1!$A$2:$A$27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xVal>
          <c:yVal>
            <c:numRef>
              <c:f>Sheet1!$B$2:$B$27</c:f>
              <c:numCache>
                <c:formatCode>General</c:formatCode>
                <c:ptCount val="26"/>
                <c:pt idx="0">
                  <c:v>65.010318636477066</c:v>
                </c:pt>
                <c:pt idx="1">
                  <c:v>63.434130673195611</c:v>
                </c:pt>
                <c:pt idx="2">
                  <c:v>76.370767730317084</c:v>
                </c:pt>
                <c:pt idx="3">
                  <c:v>70.631064392329847</c:v>
                </c:pt>
                <c:pt idx="4">
                  <c:v>75.091973722371733</c:v>
                </c:pt>
                <c:pt idx="5">
                  <c:v>76.980425338756135</c:v>
                </c:pt>
                <c:pt idx="6">
                  <c:v>65.456409569481266</c:v>
                </c:pt>
                <c:pt idx="7">
                  <c:v>72.534385706481061</c:v>
                </c:pt>
                <c:pt idx="8">
                  <c:v>69.679403735254255</c:v>
                </c:pt>
                <c:pt idx="9">
                  <c:v>72.222122053378129</c:v>
                </c:pt>
                <c:pt idx="10">
                  <c:v>62.185076060783892</c:v>
                </c:pt>
                <c:pt idx="11">
                  <c:v>65.575367151615723</c:v>
                </c:pt>
                <c:pt idx="12">
                  <c:v>71.4488977695042</c:v>
                </c:pt>
                <c:pt idx="13">
                  <c:v>75.017625233537714</c:v>
                </c:pt>
                <c:pt idx="14">
                  <c:v>59.835663813628486</c:v>
                </c:pt>
                <c:pt idx="15">
                  <c:v>65.188755009678758</c:v>
                </c:pt>
                <c:pt idx="16">
                  <c:v>68.8764400558467</c:v>
                </c:pt>
                <c:pt idx="17">
                  <c:v>66.69059448412618</c:v>
                </c:pt>
                <c:pt idx="18">
                  <c:v>75.285279793340223</c:v>
                </c:pt>
                <c:pt idx="19">
                  <c:v>66.854161159561059</c:v>
                </c:pt>
                <c:pt idx="20">
                  <c:v>65.292842894046402</c:v>
                </c:pt>
                <c:pt idx="21">
                  <c:v>65.382061080647233</c:v>
                </c:pt>
                <c:pt idx="22">
                  <c:v>69.530706757586188</c:v>
                </c:pt>
                <c:pt idx="23">
                  <c:v>63.181345811159908</c:v>
                </c:pt>
                <c:pt idx="24">
                  <c:v>74.868928255869648</c:v>
                </c:pt>
                <c:pt idx="25">
                  <c:v>65.857891409185029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9C4-4E8F-9264-756C58DBD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488968"/>
        <c:axId val="216635304"/>
      </c:scatterChart>
      <c:valAx>
        <c:axId val="214488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635304"/>
        <c:crosses val="autoZero"/>
        <c:crossBetween val="midCat"/>
      </c:valAx>
      <c:valAx>
        <c:axId val="2166353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Yield (bu/acre)</a:t>
                </a:r>
                <a:endParaRPr lang="en-US" sz="1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4889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FFC000"/>
              </a:solidFill>
              <a:ln w="53975">
                <a:noFill/>
              </a:ln>
              <a:effectLst/>
            </c:spPr>
          </c:marker>
          <c:xVal>
            <c:numRef>
              <c:f>Sheet1!$A$2:$A$25</c:f>
              <c:numCache>
                <c:formatCode>General</c:formatCod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2016</c:v>
                </c:pt>
              </c:numCache>
            </c:numRef>
          </c:xVal>
          <c:yVal>
            <c:numRef>
              <c:f>Sheet1!$D$2:$D$25</c:f>
              <c:numCache>
                <c:formatCode>General</c:formatCode>
                <c:ptCount val="24"/>
                <c:pt idx="0">
                  <c:v>47.8</c:v>
                </c:pt>
                <c:pt idx="1">
                  <c:v>173.5</c:v>
                </c:pt>
                <c:pt idx="2">
                  <c:v>31.4</c:v>
                </c:pt>
                <c:pt idx="3">
                  <c:v>83.6</c:v>
                </c:pt>
                <c:pt idx="4">
                  <c:v>130</c:v>
                </c:pt>
                <c:pt idx="5">
                  <c:v>127.5</c:v>
                </c:pt>
                <c:pt idx="6">
                  <c:v>166.7</c:v>
                </c:pt>
                <c:pt idx="7">
                  <c:v>130.6</c:v>
                </c:pt>
                <c:pt idx="8">
                  <c:v>72.2</c:v>
                </c:pt>
                <c:pt idx="9">
                  <c:v>82.6</c:v>
                </c:pt>
                <c:pt idx="10">
                  <c:v>50.8</c:v>
                </c:pt>
                <c:pt idx="11">
                  <c:v>136.1</c:v>
                </c:pt>
                <c:pt idx="12">
                  <c:v>73.8</c:v>
                </c:pt>
                <c:pt idx="13">
                  <c:v>105</c:v>
                </c:pt>
                <c:pt idx="14">
                  <c:v>68.400000000000006</c:v>
                </c:pt>
                <c:pt idx="15">
                  <c:v>64</c:v>
                </c:pt>
                <c:pt idx="16">
                  <c:v>81.8</c:v>
                </c:pt>
                <c:pt idx="17">
                  <c:v>139.4</c:v>
                </c:pt>
                <c:pt idx="18">
                  <c:v>69.5</c:v>
                </c:pt>
                <c:pt idx="19">
                  <c:v>74.099999999999994</c:v>
                </c:pt>
                <c:pt idx="20">
                  <c:v>75.400000000000006</c:v>
                </c:pt>
                <c:pt idx="21">
                  <c:v>141</c:v>
                </c:pt>
                <c:pt idx="22">
                  <c:v>82.9</c:v>
                </c:pt>
                <c:pt idx="23">
                  <c:v>145.30000000000001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FCE-4F31-BF52-9CAC6CD6C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636480"/>
        <c:axId val="216639616"/>
      </c:scatterChart>
      <c:valAx>
        <c:axId val="216636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639616"/>
        <c:crosses val="autoZero"/>
        <c:crossBetween val="midCat"/>
      </c:valAx>
      <c:valAx>
        <c:axId val="21663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chemeClr val="bg1"/>
                    </a:solidFill>
                  </a:rPr>
                  <a:t> Total Soil</a:t>
                </a:r>
                <a:r>
                  <a:rPr lang="en-US" sz="1800" b="1" baseline="0">
                    <a:solidFill>
                      <a:schemeClr val="bg1"/>
                    </a:solidFill>
                  </a:rPr>
                  <a:t> </a:t>
                </a:r>
                <a:r>
                  <a:rPr lang="en-US" sz="1800" b="1">
                    <a:solidFill>
                      <a:schemeClr val="bg1"/>
                    </a:solidFill>
                  </a:rPr>
                  <a:t>N (kg/ha)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636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/>
              <a:t>Relationship</a:t>
            </a:r>
            <a:r>
              <a:rPr lang="en-US" sz="2000" b="1" baseline="0" dirty="0" smtClean="0"/>
              <a:t> between simulated yield and total soil N over 25 years, Carrington</a:t>
            </a:r>
            <a:endParaRPr lang="en-US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0122010790317875"/>
                  <c:y val="1.482729020244073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Sheet1!$D$2:$D$27</c:f>
              <c:numCache>
                <c:formatCode>General</c:formatCode>
                <c:ptCount val="26"/>
                <c:pt idx="0">
                  <c:v>47.8</c:v>
                </c:pt>
                <c:pt idx="1">
                  <c:v>173.5</c:v>
                </c:pt>
                <c:pt idx="2">
                  <c:v>31.4</c:v>
                </c:pt>
                <c:pt idx="3">
                  <c:v>83.6</c:v>
                </c:pt>
                <c:pt idx="4">
                  <c:v>130</c:v>
                </c:pt>
                <c:pt idx="5">
                  <c:v>127.5</c:v>
                </c:pt>
                <c:pt idx="6">
                  <c:v>166.7</c:v>
                </c:pt>
                <c:pt idx="7">
                  <c:v>130.6</c:v>
                </c:pt>
                <c:pt idx="8">
                  <c:v>72.2</c:v>
                </c:pt>
                <c:pt idx="9">
                  <c:v>82.6</c:v>
                </c:pt>
                <c:pt idx="10">
                  <c:v>50.8</c:v>
                </c:pt>
                <c:pt idx="11">
                  <c:v>136.1</c:v>
                </c:pt>
                <c:pt idx="12">
                  <c:v>73.8</c:v>
                </c:pt>
                <c:pt idx="13">
                  <c:v>105</c:v>
                </c:pt>
                <c:pt idx="14">
                  <c:v>68.400000000000006</c:v>
                </c:pt>
                <c:pt idx="15">
                  <c:v>104.7</c:v>
                </c:pt>
                <c:pt idx="16">
                  <c:v>64</c:v>
                </c:pt>
                <c:pt idx="17">
                  <c:v>81.8</c:v>
                </c:pt>
                <c:pt idx="18">
                  <c:v>139.4</c:v>
                </c:pt>
                <c:pt idx="19">
                  <c:v>69.5</c:v>
                </c:pt>
                <c:pt idx="20">
                  <c:v>74.099999999999994</c:v>
                </c:pt>
                <c:pt idx="21">
                  <c:v>75.400000000000006</c:v>
                </c:pt>
                <c:pt idx="22">
                  <c:v>141</c:v>
                </c:pt>
                <c:pt idx="23">
                  <c:v>82.9</c:v>
                </c:pt>
                <c:pt idx="24">
                  <c:v>114.1</c:v>
                </c:pt>
                <c:pt idx="25">
                  <c:v>145.30000000000001</c:v>
                </c:pt>
              </c:numCache>
            </c:numRef>
          </c:xVal>
          <c:yVal>
            <c:numRef>
              <c:f>Sheet1!$K$2:$K$27</c:f>
              <c:numCache>
                <c:formatCode>General</c:formatCode>
                <c:ptCount val="26"/>
                <c:pt idx="0">
                  <c:v>5181</c:v>
                </c:pt>
                <c:pt idx="1">
                  <c:v>1471</c:v>
                </c:pt>
                <c:pt idx="2">
                  <c:v>5634</c:v>
                </c:pt>
                <c:pt idx="3">
                  <c:v>3702</c:v>
                </c:pt>
                <c:pt idx="4">
                  <c:v>3262</c:v>
                </c:pt>
                <c:pt idx="5">
                  <c:v>3507</c:v>
                </c:pt>
                <c:pt idx="6">
                  <c:v>1958</c:v>
                </c:pt>
                <c:pt idx="7">
                  <c:v>2535</c:v>
                </c:pt>
                <c:pt idx="8">
                  <c:v>4375</c:v>
                </c:pt>
                <c:pt idx="9">
                  <c:v>3884</c:v>
                </c:pt>
                <c:pt idx="10">
                  <c:v>4240</c:v>
                </c:pt>
                <c:pt idx="11">
                  <c:v>2230</c:v>
                </c:pt>
                <c:pt idx="12">
                  <c:v>3737</c:v>
                </c:pt>
                <c:pt idx="13">
                  <c:v>3582</c:v>
                </c:pt>
                <c:pt idx="14">
                  <c:v>4538</c:v>
                </c:pt>
                <c:pt idx="15">
                  <c:v>2608</c:v>
                </c:pt>
                <c:pt idx="16">
                  <c:v>3359</c:v>
                </c:pt>
                <c:pt idx="17">
                  <c:v>3804</c:v>
                </c:pt>
                <c:pt idx="18">
                  <c:v>2403</c:v>
                </c:pt>
                <c:pt idx="19">
                  <c:v>3333</c:v>
                </c:pt>
                <c:pt idx="20">
                  <c:v>3915</c:v>
                </c:pt>
                <c:pt idx="21">
                  <c:v>3634</c:v>
                </c:pt>
                <c:pt idx="22">
                  <c:v>1830</c:v>
                </c:pt>
                <c:pt idx="23">
                  <c:v>4119</c:v>
                </c:pt>
                <c:pt idx="24">
                  <c:v>3072</c:v>
                </c:pt>
                <c:pt idx="25">
                  <c:v>1425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4A3-45CF-9961-B1DB60BFB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640400"/>
        <c:axId val="216634520"/>
      </c:scatterChart>
      <c:valAx>
        <c:axId val="216640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 smtClean="0"/>
                  <a:t>Total N (kg/ha)</a:t>
                </a:r>
                <a:endParaRPr lang="en-US" sz="18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634520"/>
        <c:crosses val="autoZero"/>
        <c:crossBetween val="midCat"/>
      </c:valAx>
      <c:valAx>
        <c:axId val="21663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/>
                  <a:t>Yield (kg/ha)</a:t>
                </a:r>
                <a:endParaRPr lang="en-US" sz="16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640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0.40625</cdr:x>
      <cdr:y>0.15321</cdr:y>
    </cdr:from>
    <cdr:to>
      <cdr:x>0.52469</cdr:x>
      <cdr:y>0.23015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11978" y="733095"/>
          <a:ext cx="936435" cy="368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Vantage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0.24421</cdr:x>
      <cdr:y>0.33951</cdr:y>
    </cdr:from>
    <cdr:to>
      <cdr:x>0.34143</cdr:x>
      <cdr:y>0.39002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786457" y="1474618"/>
          <a:ext cx="711183" cy="219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Brick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0.83333</cdr:x>
      <cdr:y>0.3542</cdr:y>
    </cdr:from>
    <cdr:to>
      <cdr:x>0.93056</cdr:x>
      <cdr:y>0.4386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588646" y="1694793"/>
          <a:ext cx="768740" cy="403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Faller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0.80208</cdr:x>
      <cdr:y>0.61404</cdr:y>
    </cdr:from>
    <cdr:to>
      <cdr:x>0.95485</cdr:x>
      <cdr:y>0.66665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867400" y="2667000"/>
          <a:ext cx="1117543" cy="228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MS Stingray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0.64748</cdr:x>
      <cdr:y>0.47089</cdr:y>
    </cdr:from>
    <cdr:to>
      <cdr:x>0.77479</cdr:x>
      <cdr:y>0.52911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119251" y="2253129"/>
          <a:ext cx="1006564" cy="2785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Albany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0.57799</cdr:x>
      <cdr:y>0.24737</cdr:y>
    </cdr:from>
    <cdr:to>
      <cdr:x>0.69257</cdr:x>
      <cdr:y>0.29577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569837" y="1183629"/>
          <a:ext cx="905916" cy="231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RB07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0.51346</cdr:x>
      <cdr:y>0.44178</cdr:y>
    </cdr:from>
    <cdr:to>
      <cdr:x>0.64407</cdr:x>
      <cdr:y>0.52224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059622" y="2113844"/>
          <a:ext cx="1032641" cy="384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Advance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0.63542</cdr:x>
      <cdr:y>0.31579</cdr:y>
    </cdr:from>
    <cdr:to>
      <cdr:x>0.75386</cdr:x>
      <cdr:y>0.40559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648200" y="1371600"/>
          <a:ext cx="866413" cy="390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Elgin-ND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0.52083</cdr:x>
      <cdr:y>0.28501</cdr:y>
    </cdr:from>
    <cdr:to>
      <cdr:x>0.61111</cdr:x>
      <cdr:y>0.35647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117894" y="1363718"/>
          <a:ext cx="713790" cy="341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Barlow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0.11033</cdr:x>
      <cdr:y>0.60513</cdr:y>
    </cdr:from>
    <cdr:to>
      <cdr:x>0.46125</cdr:x>
      <cdr:y>0.92985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5177" y="3508187"/>
          <a:ext cx="3896659" cy="1882589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Average	57</a:t>
          </a:r>
        </a:p>
        <a:p xmlns:a="http://schemas.openxmlformats.org/drawingml/2006/main">
          <a:r>
            <a:rPr lang="en-US" sz="1800" dirty="0" smtClean="0"/>
            <a:t>Median	59</a:t>
          </a:r>
        </a:p>
        <a:p xmlns:a="http://schemas.openxmlformats.org/drawingml/2006/main">
          <a:r>
            <a:rPr lang="en-US" sz="1800" dirty="0" smtClean="0"/>
            <a:t>Range	41-84</a:t>
          </a:r>
        </a:p>
        <a:p xmlns:a="http://schemas.openxmlformats.org/drawingml/2006/main">
          <a:r>
            <a:rPr lang="en-US" sz="1800" dirty="0" smtClean="0"/>
            <a:t>Analogue	 50, 66 (1998,1994)</a:t>
          </a:r>
        </a:p>
        <a:p xmlns:a="http://schemas.openxmlformats.org/drawingml/2006/main">
          <a:r>
            <a:rPr lang="en-US" sz="1800" dirty="0" smtClean="0"/>
            <a:t>Long term	68</a:t>
          </a:r>
        </a:p>
        <a:p xmlns:a="http://schemas.openxmlformats.org/drawingml/2006/main">
          <a:r>
            <a:rPr lang="en-US" sz="1800" dirty="0" smtClean="0"/>
            <a:t>Runs &gt; 70 bu	6/25</a:t>
          </a:r>
          <a:endParaRPr lang="en-US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0.11033</cdr:x>
      <cdr:y>0.60513</cdr:y>
    </cdr:from>
    <cdr:to>
      <cdr:x>0.46125</cdr:x>
      <cdr:y>0.92985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5177" y="3508187"/>
          <a:ext cx="3896659" cy="1882589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Average	64</a:t>
          </a:r>
        </a:p>
        <a:p xmlns:a="http://schemas.openxmlformats.org/drawingml/2006/main">
          <a:r>
            <a:rPr lang="en-US" sz="1800" dirty="0" smtClean="0"/>
            <a:t>Median	66</a:t>
          </a:r>
        </a:p>
        <a:p xmlns:a="http://schemas.openxmlformats.org/drawingml/2006/main">
          <a:r>
            <a:rPr lang="en-US" sz="1800" dirty="0" smtClean="0"/>
            <a:t>Range	51-82</a:t>
          </a:r>
        </a:p>
        <a:p xmlns:a="http://schemas.openxmlformats.org/drawingml/2006/main">
          <a:r>
            <a:rPr lang="en-US" sz="1800" dirty="0" smtClean="0"/>
            <a:t>Analogue	 66, 70 (1994,1998)</a:t>
          </a:r>
        </a:p>
        <a:p xmlns:a="http://schemas.openxmlformats.org/drawingml/2006/main">
          <a:r>
            <a:rPr lang="en-US" sz="1800" dirty="0" smtClean="0"/>
            <a:t>Long term	70</a:t>
          </a:r>
        </a:p>
        <a:p xmlns:a="http://schemas.openxmlformats.org/drawingml/2006/main">
          <a:r>
            <a:rPr lang="en-US" sz="1800" dirty="0" smtClean="0"/>
            <a:t>Runs &gt; 70 bu	8/25</a:t>
          </a:r>
          <a:endParaRPr lang="en-US" sz="18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0.11033</cdr:x>
      <cdr:y>0.60513</cdr:y>
    </cdr:from>
    <cdr:to>
      <cdr:x>0.46125</cdr:x>
      <cdr:y>0.92985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5177" y="3508187"/>
          <a:ext cx="3896659" cy="1882589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Average	69</a:t>
          </a:r>
        </a:p>
        <a:p xmlns:a="http://schemas.openxmlformats.org/drawingml/2006/main">
          <a:r>
            <a:rPr lang="en-US" sz="1800" dirty="0" smtClean="0"/>
            <a:t>Median	68</a:t>
          </a:r>
        </a:p>
        <a:p xmlns:a="http://schemas.openxmlformats.org/drawingml/2006/main">
          <a:r>
            <a:rPr lang="en-US" sz="1800" dirty="0" smtClean="0"/>
            <a:t>Range	65-77</a:t>
          </a:r>
        </a:p>
        <a:p xmlns:a="http://schemas.openxmlformats.org/drawingml/2006/main">
          <a:r>
            <a:rPr lang="en-US" sz="1800" dirty="0" smtClean="0"/>
            <a:t>Analogue	 71, 73 (1994, 1998)</a:t>
          </a:r>
        </a:p>
        <a:p xmlns:a="http://schemas.openxmlformats.org/drawingml/2006/main">
          <a:r>
            <a:rPr lang="en-US" sz="1800" dirty="0" smtClean="0"/>
            <a:t>Long term	77</a:t>
          </a:r>
        </a:p>
        <a:p xmlns:a="http://schemas.openxmlformats.org/drawingml/2006/main">
          <a:r>
            <a:rPr lang="en-US" sz="1800" dirty="0" smtClean="0"/>
            <a:t>Runs &gt; 70 bu	10/25</a:t>
          </a:r>
          <a:endParaRPr lang="en-US" sz="18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0.341</cdr:x>
      <cdr:y>0.36688</cdr:y>
    </cdr:from>
    <cdr:to>
      <cdr:x>0.43391</cdr:x>
      <cdr:y>0.5</cdr:y>
    </cdr:to>
    <cdr:sp macro="" textlink="">
      <cdr:nvSpPr>
        <cdr:cNvPr id="3" name="Oval 2"/>
        <cdr:cNvSpPr/>
      </cdr:nvSpPr>
      <cdr:spPr>
        <a:xfrm xmlns:a="http://schemas.openxmlformats.org/drawingml/2006/main">
          <a:off x="3741683" y="2112579"/>
          <a:ext cx="1019503" cy="766571"/>
        </a:xfrm>
        <a:prstGeom xmlns:a="http://schemas.openxmlformats.org/drawingml/2006/main" prst="ellipse">
          <a:avLst/>
        </a:prstGeom>
        <a:gradFill xmlns:a="http://schemas.openxmlformats.org/drawingml/2006/main">
          <a:gsLst>
            <a:gs pos="100000">
              <a:schemeClr val="bg2">
                <a:alpha val="17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</a:gra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EA1A1-B70A-4D62-9155-DCC0C649E0F5}" type="datetimeFigureOut">
              <a:rPr lang="en-US" smtClean="0"/>
              <a:t>08/07/2017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1430F-C831-4887-8CEB-899491515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21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1D34E-151B-4043-ADA4-23A58EF77B5D}" type="datetimeFigureOut">
              <a:rPr lang="en-US" smtClean="0"/>
              <a:t>08/07/2017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65E-8957-4D0F-A5B0-054F5F99D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27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6C3B4-BDEB-4BA2-8AC5-5F0D4292722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2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2418" y="4237039"/>
            <a:ext cx="7387167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11797"/>
            <a:ext cx="10363200" cy="1470025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678793"/>
            <a:ext cx="8534400" cy="9254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09107-4773-4D0D-917B-194C2D9DCAED}" type="datetime1">
              <a:rPr lang="en-US"/>
              <a:pPr>
                <a:defRPr/>
              </a:pPr>
              <a:t>08/07/2017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3DD74-0D39-4B9E-A586-A69B9F2AF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9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0" y="6345238"/>
            <a:ext cx="247226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2F63F-B86C-4958-A0E0-3D1FA5D946AD}" type="datetime1">
              <a:rPr lang="en-US"/>
              <a:pPr>
                <a:defRPr/>
              </a:pPr>
              <a:t>08/07/2017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776BD-82B4-4C3C-B3BF-83EE1BBB2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0" y="6345238"/>
            <a:ext cx="247226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A7F2B-D565-4E35-8E1F-6DB4801CBD60}" type="datetime1">
              <a:rPr lang="en-US"/>
              <a:pPr>
                <a:defRPr/>
              </a:pPr>
              <a:t>08/07/2017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5E81B-8AC1-498D-993C-2F3A39268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2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047B-73F5-4F5C-BE1E-34305C429D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AD45-12ED-4E5D-BD32-1553B9EED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01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047B-73F5-4F5C-BE1E-34305C429D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AD45-12ED-4E5D-BD32-1553B9EED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34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047B-73F5-4F5C-BE1E-34305C429D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AD45-12ED-4E5D-BD32-1553B9EED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9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047B-73F5-4F5C-BE1E-34305C429D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AD45-12ED-4E5D-BD32-1553B9EED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87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047B-73F5-4F5C-BE1E-34305C429D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AD45-12ED-4E5D-BD32-1553B9EED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88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047B-73F5-4F5C-BE1E-34305C429D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AD45-12ED-4E5D-BD32-1553B9EED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62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047B-73F5-4F5C-BE1E-34305C429D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AD45-12ED-4E5D-BD32-1553B9EED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5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047B-73F5-4F5C-BE1E-34305C429D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AD45-12ED-4E5D-BD32-1553B9EED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7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0" y="6345238"/>
            <a:ext cx="247226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B53FD-297D-43E6-B2E5-4186F6245691}" type="datetime1">
              <a:rPr lang="en-US"/>
              <a:pPr>
                <a:defRPr/>
              </a:pPr>
              <a:t>08/07/2017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1AA06-9D34-4E2D-8C8A-5FAE1AE82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53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047B-73F5-4F5C-BE1E-34305C429D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AD45-12ED-4E5D-BD32-1553B9EED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07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047B-73F5-4F5C-BE1E-34305C429D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AD45-12ED-4E5D-BD32-1553B9EED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75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047B-73F5-4F5C-BE1E-34305C429D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AD45-12ED-4E5D-BD32-1553B9EED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96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DCC-2C95-4AB2-A395-F09437DFD7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0EBE-4BDD-46AB-939A-60FA40F16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43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DCC-2C95-4AB2-A395-F09437DFD7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0EBE-4BDD-46AB-939A-60FA40F16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52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DCC-2C95-4AB2-A395-F09437DFD7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0EBE-4BDD-46AB-939A-60FA40F16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73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DCC-2C95-4AB2-A395-F09437DFD7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0EBE-4BDD-46AB-939A-60FA40F16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73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DCC-2C95-4AB2-A395-F09437DFD7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0EBE-4BDD-46AB-939A-60FA40F16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40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DCC-2C95-4AB2-A395-F09437DFD7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0EBE-4BDD-46AB-939A-60FA40F16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03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DCC-2C95-4AB2-A395-F09437DFD7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0EBE-4BDD-46AB-939A-60FA40F16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7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0" y="6345238"/>
            <a:ext cx="247226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FBA4D-A592-4E6B-97A8-38BAD264EDCC}" type="datetime1">
              <a:rPr lang="en-US"/>
              <a:pPr>
                <a:defRPr/>
              </a:pPr>
              <a:t>08/07/2017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93E94-DE08-4972-B23D-FF6C6D152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85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DCC-2C95-4AB2-A395-F09437DFD7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0EBE-4BDD-46AB-939A-60FA40F16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64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DCC-2C95-4AB2-A395-F09437DFD7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0EBE-4BDD-46AB-939A-60FA40F16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05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DCC-2C95-4AB2-A395-F09437DFD7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0EBE-4BDD-46AB-939A-60FA40F16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28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DCC-2C95-4AB2-A395-F09437DFD7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0EBE-4BDD-46AB-939A-60FA40F16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3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0" y="6345238"/>
            <a:ext cx="247226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9E73F-2E86-4C8E-8D87-EAF156BA27D7}" type="datetime1">
              <a:rPr lang="en-US"/>
              <a:pPr>
                <a:defRPr/>
              </a:pPr>
              <a:t>08/07/2017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63987-0D9D-44D0-98C0-9C5121CE9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9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0" y="6345238"/>
            <a:ext cx="247226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4236D-1BB8-4104-B5D3-FDE4F88A46B9}" type="datetime1">
              <a:rPr lang="en-US"/>
              <a:pPr>
                <a:defRPr/>
              </a:pPr>
              <a:t>08/07/2017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E6EF8-F76A-4E89-9812-147F0076A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8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0" y="6345238"/>
            <a:ext cx="247226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29C7D-01F1-4B3B-8BB4-CE8FD16076C8}" type="datetime1">
              <a:rPr lang="en-US"/>
              <a:pPr>
                <a:defRPr/>
              </a:pPr>
              <a:t>08/07/2017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D3EEE-B49E-4CBC-92CD-87B260AA7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2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52458-4E5B-4858-B329-648C2DE22239}" type="datetime1">
              <a:rPr lang="en-US"/>
              <a:pPr>
                <a:defRPr/>
              </a:pPr>
              <a:t>08/07/2017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314BD-5A7B-4263-AA85-B3E75D2C8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3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0" y="6345238"/>
            <a:ext cx="247226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D4BE9-9267-496A-8E70-A7E13E0A37EC}" type="datetime1">
              <a:rPr lang="en-US"/>
              <a:pPr>
                <a:defRPr/>
              </a:pPr>
              <a:t>08/07/2017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1DD0A-5619-4BC3-A065-A1901D7DE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6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0" y="6345238"/>
            <a:ext cx="247226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26D92-E79E-4767-8883-455D225EEDA7}" type="datetime1">
              <a:rPr lang="en-US"/>
              <a:pPr>
                <a:defRPr/>
              </a:pPr>
              <a:t>08/07/2017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8C291-F95B-4D28-AE91-33764C255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5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22DFAC3-C9BD-4EC8-A5CC-83828C466D4C}" type="datetime1">
              <a:rPr lang="en-US" smtClean="0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08/07/2017</a:t>
            </a:fld>
            <a:endParaRPr lang="en-US"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758C861-E1D2-447E-8F57-C9BB0442679D}" type="slidenum">
              <a:rPr lang="en-US" smtClean="0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4D39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0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0047B-73F5-4F5C-BE1E-34305C429D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5AD45-12ED-4E5D-BD32-1553B9EED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37DCC-2C95-4AB2-A395-F09437DFD7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F0EBE-4BDD-46AB-939A-60FA40F16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8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FFC000"/>
                </a:solidFill>
              </a:rPr>
              <a:t>Can Crop Growth Modeling Inform Management Practices that Improve NUE in </a:t>
            </a:r>
            <a:r>
              <a:rPr lang="en-US" sz="5400" dirty="0" smtClean="0">
                <a:solidFill>
                  <a:srgbClr val="FFC000"/>
                </a:solidFill>
              </a:rPr>
              <a:t>Wheat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786270" y="3433705"/>
            <a:ext cx="8534400" cy="925459"/>
          </a:xfrm>
        </p:spPr>
        <p:txBody>
          <a:bodyPr/>
          <a:lstStyle/>
          <a:p>
            <a:r>
              <a:rPr lang="en-US" dirty="0" smtClean="0"/>
              <a:t>Joel </a:t>
            </a:r>
            <a:r>
              <a:rPr lang="en-US" dirty="0"/>
              <a:t>Ransom and Nicholas Schimek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11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071" y="193661"/>
            <a:ext cx="9764486" cy="647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Calibrated model for the variety Glenn using weather data historic weather data and yields from variety trials</a:t>
            </a:r>
          </a:p>
          <a:p>
            <a:r>
              <a:rPr lang="en-US" dirty="0" smtClean="0"/>
              <a:t>Predicted yield using this year’s weather up to key growth stages (4 leaf, boot and flowering) followed by historical weather data (</a:t>
            </a:r>
            <a:r>
              <a:rPr lang="en-US" dirty="0" smtClean="0">
                <a:solidFill>
                  <a:srgbClr val="FFC000"/>
                </a:solidFill>
              </a:rPr>
              <a:t>normal, 25 previous years ran individually, analogue years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Can’t predict the weather but you know past weather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89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93655"/>
            <a:ext cx="9223903" cy="656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01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713254"/>
              </p:ext>
            </p:extLst>
          </p:nvPr>
        </p:nvGraphicFramePr>
        <p:xfrm>
          <a:off x="627529" y="358589"/>
          <a:ext cx="11104283" cy="5797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4491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332817"/>
              </p:ext>
            </p:extLst>
          </p:nvPr>
        </p:nvGraphicFramePr>
        <p:xfrm>
          <a:off x="627529" y="358589"/>
          <a:ext cx="11104283" cy="5797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344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012496"/>
              </p:ext>
            </p:extLst>
          </p:nvPr>
        </p:nvGraphicFramePr>
        <p:xfrm>
          <a:off x="627529" y="358589"/>
          <a:ext cx="11104283" cy="5797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7774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Relationship between yield and premium on returns when protein amount increased by 0.5% (in $ per acre).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822627"/>
              </p:ext>
            </p:extLst>
          </p:nvPr>
        </p:nvGraphicFramePr>
        <p:xfrm>
          <a:off x="609600" y="1301259"/>
          <a:ext cx="10886901" cy="5501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3473">
                  <a:extLst>
                    <a:ext uri="{9D8B030D-6E8A-4147-A177-3AD203B41FA5}">
                      <a16:colId xmlns:a16="http://schemas.microsoft.com/office/drawing/2014/main" xmlns="" val="2948447667"/>
                    </a:ext>
                  </a:extLst>
                </a:gridCol>
                <a:gridCol w="1650857">
                  <a:extLst>
                    <a:ext uri="{9D8B030D-6E8A-4147-A177-3AD203B41FA5}">
                      <a16:colId xmlns:a16="http://schemas.microsoft.com/office/drawing/2014/main" xmlns="" val="2669879374"/>
                    </a:ext>
                  </a:extLst>
                </a:gridCol>
                <a:gridCol w="1650857">
                  <a:extLst>
                    <a:ext uri="{9D8B030D-6E8A-4147-A177-3AD203B41FA5}">
                      <a16:colId xmlns:a16="http://schemas.microsoft.com/office/drawing/2014/main" xmlns="" val="308018462"/>
                    </a:ext>
                  </a:extLst>
                </a:gridCol>
                <a:gridCol w="1650857">
                  <a:extLst>
                    <a:ext uri="{9D8B030D-6E8A-4147-A177-3AD203B41FA5}">
                      <a16:colId xmlns:a16="http://schemas.microsoft.com/office/drawing/2014/main" xmlns="" val="2855741015"/>
                    </a:ext>
                  </a:extLst>
                </a:gridCol>
                <a:gridCol w="1650857">
                  <a:extLst>
                    <a:ext uri="{9D8B030D-6E8A-4147-A177-3AD203B41FA5}">
                      <a16:colId xmlns:a16="http://schemas.microsoft.com/office/drawing/2014/main" xmlns="" val="3180321823"/>
                    </a:ext>
                  </a:extLst>
                </a:gridCol>
              </a:tblGrid>
              <a:tr h="512265">
                <a:tc>
                  <a:txBody>
                    <a:bodyPr/>
                    <a:lstStyle/>
                    <a:p>
                      <a:pPr algn="l" fontAlgn="b"/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Expected yield (bu/acre)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4890626"/>
                  </a:ext>
                </a:extLst>
              </a:tr>
              <a:tr h="4561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Premium/Discount </a:t>
                      </a:r>
                      <a:r>
                        <a:rPr lang="en-US" sz="3200" u="none" strike="noStrike" dirty="0" smtClean="0">
                          <a:effectLst/>
                        </a:rPr>
                        <a:t/>
                      </a:r>
                      <a:br>
                        <a:rPr lang="en-US" sz="3200" u="none" strike="noStrike" dirty="0" smtClean="0">
                          <a:effectLst/>
                        </a:rPr>
                      </a:br>
                      <a:r>
                        <a:rPr lang="en-US" sz="3200" u="none" strike="noStrike" dirty="0" smtClean="0">
                          <a:effectLst/>
                        </a:rPr>
                        <a:t>($/bu/half</a:t>
                      </a:r>
                      <a:r>
                        <a:rPr lang="en-US" sz="3200" u="none" strike="noStrike" baseline="0" dirty="0" smtClean="0">
                          <a:effectLst/>
                        </a:rPr>
                        <a:t> point protein</a:t>
                      </a:r>
                      <a:r>
                        <a:rPr lang="en-US" sz="3200" u="none" strike="noStrike" dirty="0" smtClean="0">
                          <a:effectLst/>
                        </a:rPr>
                        <a:t>)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37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45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52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67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6715748"/>
                  </a:ext>
                </a:extLst>
              </a:tr>
              <a:tr h="4561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$0.15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-14.33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-13.13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-12.08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-9.83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926482938"/>
                  </a:ext>
                </a:extLst>
              </a:tr>
              <a:tr h="4561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$0.30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-8.78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-6.38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-4.28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0.22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024254030"/>
                  </a:ext>
                </a:extLst>
              </a:tr>
              <a:tr h="4561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$0.45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-3.23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0.37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3.52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10.27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720861261"/>
                  </a:ext>
                </a:extLst>
              </a:tr>
              <a:tr h="4561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$0.60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2.32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7.12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11.32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20.32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993"/>
                  </a:ext>
                </a:extLst>
              </a:tr>
              <a:tr h="456126"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867958194"/>
                  </a:ext>
                </a:extLst>
              </a:tr>
              <a:tr h="45612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Cost of UAN per acre is $14.88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240605551"/>
                  </a:ext>
                </a:extLst>
              </a:tr>
              <a:tr h="456126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Cost of Application $5.00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826465317"/>
                  </a:ext>
                </a:extLst>
              </a:tr>
              <a:tr h="45612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Total Cost of Application per acre $19.88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916332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013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What about soil N dynamics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0407"/>
            <a:ext cx="10972800" cy="4788131"/>
          </a:xfrm>
        </p:spPr>
        <p:txBody>
          <a:bodyPr/>
          <a:lstStyle/>
          <a:p>
            <a:r>
              <a:rPr lang="en-US" sz="2800" dirty="0" smtClean="0"/>
              <a:t>DSSAT simulates soil N:</a:t>
            </a:r>
          </a:p>
          <a:p>
            <a:pPr lvl="1"/>
            <a:r>
              <a:rPr lang="en-US" sz="2400" dirty="0" smtClean="0"/>
              <a:t>Total N</a:t>
            </a:r>
          </a:p>
          <a:p>
            <a:pPr lvl="1"/>
            <a:r>
              <a:rPr lang="en-US" sz="2400" dirty="0" smtClean="0"/>
              <a:t>Total Nitrate</a:t>
            </a:r>
          </a:p>
          <a:p>
            <a:pPr lvl="1"/>
            <a:r>
              <a:rPr lang="en-US" sz="2400" dirty="0" smtClean="0"/>
              <a:t>Total Ammonium</a:t>
            </a:r>
          </a:p>
          <a:p>
            <a:pPr lvl="1"/>
            <a:r>
              <a:rPr lang="en-US" sz="2400" dirty="0" smtClean="0"/>
              <a:t>N mineralization</a:t>
            </a:r>
          </a:p>
          <a:p>
            <a:pPr lvl="1"/>
            <a:r>
              <a:rPr lang="en-US" sz="2400" dirty="0" smtClean="0"/>
              <a:t>Nitrification</a:t>
            </a:r>
          </a:p>
          <a:p>
            <a:pPr lvl="1"/>
            <a:r>
              <a:rPr lang="en-US" sz="2400" dirty="0" smtClean="0"/>
              <a:t>Denitrification</a:t>
            </a:r>
          </a:p>
          <a:p>
            <a:pPr lvl="1"/>
            <a:r>
              <a:rPr lang="en-US" sz="2400" dirty="0" smtClean="0"/>
              <a:t>Immobilization</a:t>
            </a:r>
          </a:p>
          <a:p>
            <a:pPr lvl="1"/>
            <a:r>
              <a:rPr lang="en-US" sz="2400" dirty="0" smtClean="0"/>
              <a:t>Ammonium volatilization </a:t>
            </a:r>
          </a:p>
          <a:p>
            <a:pPr lvl="1"/>
            <a:r>
              <a:rPr lang="en-US" sz="2400" dirty="0" smtClean="0"/>
              <a:t>Nitrogen uptake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7627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Year-to-year variability in total soil N at flowering, Carrington. 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014059"/>
              </p:ext>
            </p:extLst>
          </p:nvPr>
        </p:nvGraphicFramePr>
        <p:xfrm>
          <a:off x="681644" y="1479665"/>
          <a:ext cx="10349345" cy="4547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4988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162263"/>
              </p:ext>
            </p:extLst>
          </p:nvPr>
        </p:nvGraphicFramePr>
        <p:xfrm>
          <a:off x="609600" y="367862"/>
          <a:ext cx="10972800" cy="575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/>
          <p:cNvSpPr/>
          <p:nvPr/>
        </p:nvSpPr>
        <p:spPr>
          <a:xfrm>
            <a:off x="7341475" y="2480441"/>
            <a:ext cx="1019503" cy="766571"/>
          </a:xfrm>
          <a:prstGeom prst="ellipse">
            <a:avLst/>
          </a:prstGeom>
          <a:gradFill>
            <a:gsLst>
              <a:gs pos="100000">
                <a:schemeClr val="bg2">
                  <a:alpha val="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74731" y="882869"/>
            <a:ext cx="2123090" cy="1692165"/>
          </a:xfrm>
          <a:prstGeom prst="ellipse">
            <a:avLst/>
          </a:prstGeom>
          <a:gradFill>
            <a:gsLst>
              <a:gs pos="100000">
                <a:schemeClr val="accent4">
                  <a:lumMod val="20000"/>
                  <a:lumOff val="80000"/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7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Background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305260" cy="4525963"/>
          </a:xfrm>
        </p:spPr>
        <p:txBody>
          <a:bodyPr/>
          <a:lstStyle/>
          <a:p>
            <a:r>
              <a:rPr lang="en-US" dirty="0" smtClean="0"/>
              <a:t>Spring wheat has high nitrogen requirement </a:t>
            </a:r>
          </a:p>
          <a:p>
            <a:pPr lvl="1"/>
            <a:r>
              <a:rPr lang="en-US" dirty="0" smtClean="0"/>
              <a:t>2.5 lbs N per bu expected yield (old recommendation)</a:t>
            </a:r>
          </a:p>
          <a:p>
            <a:pPr lvl="1"/>
            <a:r>
              <a:rPr lang="en-US" dirty="0" smtClean="0"/>
              <a:t>Concerns for both yield and protein</a:t>
            </a:r>
          </a:p>
          <a:p>
            <a:r>
              <a:rPr lang="en-US" dirty="0" smtClean="0"/>
              <a:t>Most common practices</a:t>
            </a:r>
          </a:p>
          <a:p>
            <a:pPr lvl="1"/>
            <a:r>
              <a:rPr lang="en-US" dirty="0" smtClean="0"/>
              <a:t>All nitrogen applied at planting (no-till systems)</a:t>
            </a:r>
            <a:br>
              <a:rPr lang="en-US" dirty="0" smtClean="0"/>
            </a:br>
            <a:r>
              <a:rPr lang="en-US" dirty="0" smtClean="0"/>
              <a:t> or pre-plant (fall or spring)</a:t>
            </a:r>
          </a:p>
          <a:p>
            <a:pPr lvl="2"/>
            <a:r>
              <a:rPr lang="en-US" dirty="0" smtClean="0"/>
              <a:t>AA and urea commonly used</a:t>
            </a:r>
          </a:p>
          <a:p>
            <a:pPr lvl="1"/>
            <a:r>
              <a:rPr lang="en-US" dirty="0" smtClean="0"/>
              <a:t>Limited split </a:t>
            </a:r>
            <a:r>
              <a:rPr lang="en-US" dirty="0" smtClean="0"/>
              <a:t>applications – UAN at 4 to 5 leaf stage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882" y="1786270"/>
            <a:ext cx="2955858" cy="393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Conclusions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820" y="1049776"/>
            <a:ext cx="11540359" cy="4525963"/>
          </a:xfrm>
        </p:spPr>
        <p:txBody>
          <a:bodyPr/>
          <a:lstStyle/>
          <a:p>
            <a:r>
              <a:rPr lang="en-US" sz="2800" dirty="0" smtClean="0"/>
              <a:t>Yield cannot be predicted with confidence using DSSAT until after boot stage </a:t>
            </a:r>
          </a:p>
          <a:p>
            <a:pPr lvl="1"/>
            <a:r>
              <a:rPr lang="en-US" sz="2400" dirty="0" smtClean="0"/>
              <a:t>Analogue years were only marginally </a:t>
            </a:r>
            <a:r>
              <a:rPr lang="en-US" sz="2400" dirty="0" smtClean="0"/>
              <a:t>helpful</a:t>
            </a:r>
            <a:endParaRPr lang="en-US" sz="2400" dirty="0" smtClean="0"/>
          </a:p>
          <a:p>
            <a:r>
              <a:rPr lang="en-US" sz="2800" dirty="0" smtClean="0"/>
              <a:t>In environments with little N loss, soil N and crop </a:t>
            </a:r>
            <a:r>
              <a:rPr lang="en-US" sz="2800" dirty="0" smtClean="0"/>
              <a:t>yield tightly and negatively related</a:t>
            </a:r>
            <a:endParaRPr lang="en-US" sz="2800" dirty="0" smtClean="0"/>
          </a:p>
          <a:p>
            <a:r>
              <a:rPr lang="en-US" sz="2800" dirty="0" smtClean="0"/>
              <a:t>DSSAT can provide valuable insight into the profitability of a post flowering </a:t>
            </a:r>
            <a:r>
              <a:rPr lang="en-US" sz="2800" dirty="0" smtClean="0"/>
              <a:t>applications (at flowering stage)</a:t>
            </a:r>
            <a:endParaRPr lang="en-US" sz="2800" dirty="0" smtClean="0"/>
          </a:p>
          <a:p>
            <a:pPr lvl="1"/>
            <a:r>
              <a:rPr lang="en-US" sz="2400" dirty="0" smtClean="0"/>
              <a:t>Yields above 70 bu and total soil N below ~75 lbs total N at flowering</a:t>
            </a:r>
          </a:p>
          <a:p>
            <a:r>
              <a:rPr lang="en-US" sz="2800" dirty="0" smtClean="0"/>
              <a:t>Relationship between total N </a:t>
            </a:r>
            <a:r>
              <a:rPr lang="en-US" sz="2800" dirty="0" smtClean="0"/>
              <a:t>in soil and </a:t>
            </a:r>
            <a:r>
              <a:rPr lang="en-US" sz="2800" dirty="0" smtClean="0"/>
              <a:t>protein needs investigation</a:t>
            </a:r>
          </a:p>
        </p:txBody>
      </p:sp>
    </p:spTree>
    <p:extLst>
      <p:ext uri="{BB962C8B-B14F-4D97-AF65-F5344CB8AC3E}">
        <p14:creationId xmlns:p14="http://schemas.microsoft.com/office/powerpoint/2010/main" val="204737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Background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130" y="1417638"/>
            <a:ext cx="6939517" cy="4525963"/>
          </a:xfrm>
        </p:spPr>
        <p:txBody>
          <a:bodyPr/>
          <a:lstStyle/>
          <a:p>
            <a:r>
              <a:rPr lang="en-US" sz="2800" dirty="0" smtClean="0"/>
              <a:t>Matching amount of N to apply to crop need difficult</a:t>
            </a:r>
          </a:p>
          <a:p>
            <a:pPr lvl="1"/>
            <a:r>
              <a:rPr lang="en-US" sz="2400" dirty="0" smtClean="0"/>
              <a:t>Rainfall and to a lesser extent temperature impact yield  </a:t>
            </a:r>
          </a:p>
          <a:p>
            <a:pPr lvl="1"/>
            <a:r>
              <a:rPr lang="en-US" sz="2400" dirty="0" smtClean="0"/>
              <a:t>Weather impacts nitrogen </a:t>
            </a:r>
          </a:p>
          <a:p>
            <a:pPr lvl="1"/>
            <a:r>
              <a:rPr lang="en-US" sz="2400" dirty="0" smtClean="0"/>
              <a:t>Spring wheat cultivars vary in yield potential and N requirement per unit of applied N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930" t="-760" b="-1"/>
          <a:stretch/>
        </p:blipFill>
        <p:spPr>
          <a:xfrm>
            <a:off x="8102009" y="1417638"/>
            <a:ext cx="3693042" cy="396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0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The relationship between yield and protein across varieties is strong and negative, (data from Langdon 2013 as example).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09800" y="1615967"/>
          <a:ext cx="7906407" cy="4784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4038600" y="2900856"/>
            <a:ext cx="931298" cy="3016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Brennen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724401" y="2812516"/>
            <a:ext cx="866413" cy="3900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Linkert</a:t>
            </a:r>
          </a:p>
        </p:txBody>
      </p:sp>
    </p:spTree>
    <p:extLst>
      <p:ext uri="{BB962C8B-B14F-4D97-AF65-F5344CB8AC3E}">
        <p14:creationId xmlns:p14="http://schemas.microsoft.com/office/powerpoint/2010/main" val="299049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Background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Relationship between yield and protein is often negative</a:t>
            </a:r>
          </a:p>
          <a:p>
            <a:r>
              <a:rPr lang="en-US" sz="2800" dirty="0" smtClean="0"/>
              <a:t>Foliar </a:t>
            </a:r>
            <a:r>
              <a:rPr lang="en-US" sz="2800" dirty="0" smtClean="0"/>
              <a:t>application of UAN, post flowering to augment protein </a:t>
            </a:r>
          </a:p>
          <a:p>
            <a:pPr lvl="1"/>
            <a:r>
              <a:rPr lang="en-US" sz="2400" dirty="0" smtClean="0"/>
              <a:t>30 lbs N  (10 gal UAN plus 10 gal water)</a:t>
            </a:r>
          </a:p>
          <a:p>
            <a:r>
              <a:rPr lang="en-US" sz="2800" dirty="0" smtClean="0"/>
              <a:t>Consistent increase of at least 0.5%</a:t>
            </a:r>
          </a:p>
          <a:p>
            <a:r>
              <a:rPr lang="en-US" sz="2800" dirty="0" smtClean="0"/>
              <a:t>More efficient use of N for protein enhancement than other timings</a:t>
            </a:r>
            <a:r>
              <a:rPr lang="en-US" sz="2800" dirty="0" smtClean="0"/>
              <a:t>?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6044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1902372" y="157656"/>
          <a:ext cx="8408276" cy="6526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555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Can modeling crop growth </a:t>
            </a:r>
            <a:r>
              <a:rPr lang="en-US" dirty="0" smtClean="0">
                <a:solidFill>
                  <a:srgbClr val="FFC000"/>
                </a:solidFill>
              </a:rPr>
              <a:t>(DSSAT) </a:t>
            </a:r>
            <a:r>
              <a:rPr lang="en-US" dirty="0" smtClean="0">
                <a:solidFill>
                  <a:srgbClr val="FFC000"/>
                </a:solidFill>
              </a:rPr>
              <a:t>inform </a:t>
            </a:r>
            <a:r>
              <a:rPr lang="en-US" dirty="0" smtClean="0">
                <a:solidFill>
                  <a:srgbClr val="FFC000"/>
                </a:solidFill>
              </a:rPr>
              <a:t>N fertilizer needs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0279529" cy="4525963"/>
          </a:xfrm>
        </p:spPr>
        <p:txBody>
          <a:bodyPr/>
          <a:lstStyle/>
          <a:p>
            <a:r>
              <a:rPr lang="en-US" dirty="0" smtClean="0"/>
              <a:t>How well can we predict yield during the season</a:t>
            </a:r>
          </a:p>
          <a:p>
            <a:r>
              <a:rPr lang="en-US" dirty="0" smtClean="0"/>
              <a:t>If high yields are predicted early enough, additional in-season N might be applied</a:t>
            </a:r>
          </a:p>
          <a:p>
            <a:r>
              <a:rPr lang="en-US" dirty="0" smtClean="0"/>
              <a:t>If yields are known by flowering, can the profitability of a foliar application can be </a:t>
            </a:r>
            <a:r>
              <a:rPr lang="en-US" dirty="0" smtClean="0"/>
              <a:t>calculated for protein enhancement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85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experience with crop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9070"/>
            <a:ext cx="10644962" cy="51886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DSSAT: Decision Support System for </a:t>
            </a:r>
            <a:r>
              <a:rPr lang="en-US" dirty="0" err="1" smtClean="0"/>
              <a:t>Agrotechnology</a:t>
            </a:r>
            <a:r>
              <a:rPr lang="en-US" dirty="0" smtClean="0"/>
              <a:t> Transfer  </a:t>
            </a:r>
          </a:p>
          <a:p>
            <a:r>
              <a:rPr lang="en-US" dirty="0" smtClean="0"/>
              <a:t>Application program that comprises crop simulation models for over 42 crops (as of v4.6). </a:t>
            </a:r>
          </a:p>
          <a:p>
            <a:r>
              <a:rPr lang="en-US" dirty="0" smtClean="0"/>
              <a:t>Based </a:t>
            </a:r>
            <a:r>
              <a:rPr lang="en-US" dirty="0"/>
              <a:t>on a rigorous understanding of plants, soil, weather and management interactions</a:t>
            </a:r>
          </a:p>
          <a:p>
            <a:pPr lvl="1"/>
            <a:r>
              <a:rPr lang="en-US" dirty="0"/>
              <a:t>Morphological and </a:t>
            </a:r>
            <a:r>
              <a:rPr lang="en-US" dirty="0" err="1"/>
              <a:t>phenological</a:t>
            </a:r>
            <a:r>
              <a:rPr lang="en-US" dirty="0"/>
              <a:t> development</a:t>
            </a:r>
          </a:p>
          <a:p>
            <a:pPr lvl="1"/>
            <a:r>
              <a:rPr lang="en-US" dirty="0"/>
              <a:t>Photosynthesis, respiration, partitioning and growth</a:t>
            </a:r>
          </a:p>
          <a:p>
            <a:pPr lvl="1"/>
            <a:r>
              <a:rPr lang="en-US" dirty="0"/>
              <a:t>Root water and nitrogen uptake</a:t>
            </a:r>
          </a:p>
          <a:p>
            <a:pPr lvl="1"/>
            <a:r>
              <a:rPr lang="en-US" dirty="0"/>
              <a:t>Stress effects on growth processes</a:t>
            </a:r>
          </a:p>
          <a:p>
            <a:r>
              <a:rPr lang="en-US" dirty="0"/>
              <a:t>Predict growth, yield, timing </a:t>
            </a:r>
            <a:r>
              <a:rPr lang="en-US" dirty="0" smtClean="0"/>
              <a:t>of </a:t>
            </a:r>
            <a:r>
              <a:rPr lang="en-US" dirty="0" smtClean="0"/>
              <a:t>outputs</a:t>
            </a:r>
          </a:p>
          <a:p>
            <a:r>
              <a:rPr lang="en-US" dirty="0" smtClean="0"/>
              <a:t>Open source (not cost for software)</a:t>
            </a:r>
          </a:p>
          <a:p>
            <a:r>
              <a:rPr lang="en-US" dirty="0" smtClean="0"/>
              <a:t>Inputs: Multiple soil parameters, crop genetic coefficients, and nearby weather data</a:t>
            </a:r>
          </a:p>
          <a:p>
            <a:r>
              <a:rPr lang="en-US" dirty="0" smtClean="0"/>
              <a:t>Fairly steep learning curve and need to stay in practice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72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8556" y="131240"/>
            <a:ext cx="8564335" cy="659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NDSU Extension service logo ppt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F7FE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8657</TotalTime>
  <Words>715</Words>
  <Application>Microsoft Office PowerPoint</Application>
  <PresentationFormat>Widescreen</PresentationFormat>
  <Paragraphs>136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6_NDSU Extension service logo ppt</vt:lpstr>
      <vt:lpstr>Office Theme</vt:lpstr>
      <vt:lpstr>4_Office Theme</vt:lpstr>
      <vt:lpstr>Can Crop Growth Modeling Inform Management Practices that Improve NUE in Wheat</vt:lpstr>
      <vt:lpstr>Background</vt:lpstr>
      <vt:lpstr>Background</vt:lpstr>
      <vt:lpstr>The relationship between yield and protein across varieties is strong and negative, (data from Langdon 2013 as example).</vt:lpstr>
      <vt:lpstr>Background</vt:lpstr>
      <vt:lpstr>PowerPoint Presentation</vt:lpstr>
      <vt:lpstr>Can modeling crop growth (DSSAT) inform N fertilizer needs</vt:lpstr>
      <vt:lpstr>Our experience with crop modeling</vt:lpstr>
      <vt:lpstr>PowerPoint Presentation</vt:lpstr>
      <vt:lpstr>PowerPoint Presentation</vt:lpstr>
      <vt:lpstr>Methodology</vt:lpstr>
      <vt:lpstr>PowerPoint Presentation</vt:lpstr>
      <vt:lpstr>PowerPoint Presentation</vt:lpstr>
      <vt:lpstr>PowerPoint Presentation</vt:lpstr>
      <vt:lpstr>PowerPoint Presentation</vt:lpstr>
      <vt:lpstr>Relationship between yield and premium on returns when protein amount increased by 0.5% (in $ per acre).</vt:lpstr>
      <vt:lpstr>What about soil N dynamics</vt:lpstr>
      <vt:lpstr>Year-to-year variability in total soil N at flowering, Carrington. 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residue removal an answer?</dc:title>
  <dc:creator>Joel Ransom</dc:creator>
  <cp:lastModifiedBy>Joel Ransom</cp:lastModifiedBy>
  <cp:revision>79</cp:revision>
  <cp:lastPrinted>2017-07-21T12:20:46Z</cp:lastPrinted>
  <dcterms:created xsi:type="dcterms:W3CDTF">2017-07-21T02:24:51Z</dcterms:created>
  <dcterms:modified xsi:type="dcterms:W3CDTF">2017-08-09T12:03:26Z</dcterms:modified>
</cp:coreProperties>
</file>