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  <p:sldMasterId id="2147483701" r:id="rId3"/>
  </p:sldMasterIdLst>
  <p:notesMasterIdLst>
    <p:notesMasterId r:id="rId25"/>
  </p:notesMasterIdLst>
  <p:handoutMasterIdLst>
    <p:handoutMasterId r:id="rId26"/>
  </p:handoutMasterIdLst>
  <p:sldIdLst>
    <p:sldId id="396" r:id="rId4"/>
    <p:sldId id="379" r:id="rId5"/>
    <p:sldId id="397" r:id="rId6"/>
    <p:sldId id="391" r:id="rId7"/>
    <p:sldId id="409" r:id="rId8"/>
    <p:sldId id="406" r:id="rId9"/>
    <p:sldId id="408" r:id="rId10"/>
    <p:sldId id="404" r:id="rId11"/>
    <p:sldId id="405" r:id="rId12"/>
    <p:sldId id="399" r:id="rId13"/>
    <p:sldId id="400" r:id="rId14"/>
    <p:sldId id="383" r:id="rId15"/>
    <p:sldId id="384" r:id="rId16"/>
    <p:sldId id="385" r:id="rId17"/>
    <p:sldId id="386" r:id="rId18"/>
    <p:sldId id="401" r:id="rId19"/>
    <p:sldId id="389" r:id="rId20"/>
    <p:sldId id="402" r:id="rId21"/>
    <p:sldId id="403" r:id="rId22"/>
    <p:sldId id="407" r:id="rId23"/>
    <p:sldId id="366" r:id="rId24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7" autoAdjust="0"/>
    <p:restoredTop sz="96781" autoAdjust="0"/>
  </p:normalViewPr>
  <p:slideViewPr>
    <p:cSldViewPr snapToGrid="0">
      <p:cViewPr>
        <p:scale>
          <a:sx n="55" d="100"/>
          <a:sy n="55" d="100"/>
        </p:scale>
        <p:origin x="1654" y="475"/>
      </p:cViewPr>
      <p:guideLst/>
    </p:cSldViewPr>
  </p:slideViewPr>
  <p:outlineViewPr>
    <p:cViewPr>
      <p:scale>
        <a:sx n="33" d="100"/>
        <a:sy n="33" d="100"/>
      </p:scale>
      <p:origin x="0" y="-50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29858648205304"/>
          <c:y val="8.04982810861469E-2"/>
          <c:w val="0.37272603141884358"/>
          <c:h val="0.5507363730872382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880-4AD4-8C60-5229EA144F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880-4AD4-8C60-5229EA144F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880-4AD4-8C60-5229EA144F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880-4AD4-8C60-5229EA144F1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880-4AD4-8C60-5229EA144F1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880-4AD4-8C60-5229EA144F10}"/>
              </c:ext>
            </c:extLst>
          </c:dPt>
          <c:dLbls>
            <c:dLbl>
              <c:idx val="0"/>
              <c:layout>
                <c:manualLayout>
                  <c:x val="-4.280672268745718E-2"/>
                  <c:y val="8.8510819849270936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80-4AD4-8C60-5229EA144F10}"/>
                </c:ext>
              </c:extLst>
            </c:dLbl>
            <c:dLbl>
              <c:idx val="1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2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880-4AD4-8C60-5229EA144F10}"/>
                </c:ext>
              </c:extLst>
            </c:dLbl>
            <c:dLbl>
              <c:idx val="2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3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4371990709063"/>
                      <c:h val="0.139891827703992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880-4AD4-8C60-5229EA144F10}"/>
                </c:ext>
              </c:extLst>
            </c:dLbl>
            <c:dLbl>
              <c:idx val="3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4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880-4AD4-8C60-5229EA144F10}"/>
                </c:ext>
              </c:extLst>
            </c:dLbl>
            <c:dLbl>
              <c:idx val="4"/>
              <c:layout>
                <c:manualLayout>
                  <c:x val="0.10395918366953856"/>
                  <c:y val="8.4470282665031326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5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80-4AD4-8C60-5229EA144F1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80-4AD4-8C60-5229EA144F10}"/>
                </c:ext>
              </c:extLst>
            </c:dLbl>
            <c:spPr>
              <a:solidFill>
                <a:schemeClr val="bg1"/>
              </a:solidFill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1'!$A$31:$A$36</c:f>
              <c:strCache>
                <c:ptCount val="6"/>
                <c:pt idx="0">
                  <c:v>Grower</c:v>
                </c:pt>
                <c:pt idx="1">
                  <c:v>Crop Consultant</c:v>
                </c:pt>
                <c:pt idx="2">
                  <c:v>Industry Representative</c:v>
                </c:pt>
                <c:pt idx="3">
                  <c:v>Agriculture Researcher</c:v>
                </c:pt>
                <c:pt idx="4">
                  <c:v>Student</c:v>
                </c:pt>
                <c:pt idx="5">
                  <c:v>Other</c:v>
                </c:pt>
              </c:strCache>
            </c:strRef>
          </c:cat>
          <c:val>
            <c:numRef>
              <c:f>'Question 1'!$B$31:$B$36</c:f>
              <c:numCache>
                <c:formatCode>0.00%</c:formatCode>
                <c:ptCount val="6"/>
                <c:pt idx="0">
                  <c:v>0.73699999999999999</c:v>
                </c:pt>
                <c:pt idx="1">
                  <c:v>0.13200000000000001</c:v>
                </c:pt>
                <c:pt idx="2">
                  <c:v>7.9000000000000001E-2</c:v>
                </c:pt>
                <c:pt idx="3">
                  <c:v>0.13200000000000001</c:v>
                </c:pt>
                <c:pt idx="4">
                  <c:v>2.5999999999999999E-2</c:v>
                </c:pt>
                <c:pt idx="5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880-4AD4-8C60-5229EA144F1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8472123031801"/>
          <c:y val="0.25963815807106633"/>
          <c:w val="0.37900121858124181"/>
          <c:h val="0.4261548195415876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26-46AA-B06C-6F3D9B7A80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26-46AA-B06C-6F3D9B7A80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26-46AA-B06C-6F3D9B7A80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26-46AA-B06C-6F3D9B7A80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26-46AA-B06C-6F3D9B7A805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E26-46AA-B06C-6F3D9B7A8054}"/>
              </c:ext>
            </c:extLst>
          </c:dPt>
          <c:dLbls>
            <c:dLbl>
              <c:idx val="0"/>
              <c:layout>
                <c:manualLayout>
                  <c:x val="-1.4848390015731746E-16"/>
                  <c:y val="-0.2174719933652298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aseline="0" dirty="0"/>
                      <a:t>Nitrogen </a:t>
                    </a:r>
                  </a:p>
                  <a:p>
                    <a:pPr>
                      <a:defRPr/>
                    </a:pPr>
                    <a:r>
                      <a:rPr lang="en-US" baseline="0" dirty="0"/>
                      <a:t>fertilizer, </a:t>
                    </a:r>
                    <a:fld id="{9447081A-F6C1-4360-8898-8AFD4A78CDDE}" type="VALUE">
                      <a:rPr lang="en-US" baseline="0"/>
                      <a:pPr>
                        <a:defRPr/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E26-46AA-B06C-6F3D9B7A8054}"/>
                </c:ext>
              </c:extLst>
            </c:dLbl>
            <c:dLbl>
              <c:idx val="1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E26-46AA-B06C-6F3D9B7A8054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aseline="0" dirty="0"/>
                      <a:t>Fuel &amp;</a:t>
                    </a:r>
                  </a:p>
                  <a:p>
                    <a:pPr>
                      <a:defRPr/>
                    </a:pPr>
                    <a:r>
                      <a:rPr lang="en-US" baseline="0" dirty="0"/>
                      <a:t>Energy, </a:t>
                    </a:r>
                    <a:fld id="{10292F66-1868-458D-81C2-6EB81448F0B0}" type="VALUE">
                      <a:rPr lang="en-US" baseline="0"/>
                      <a:pPr>
                        <a:defRPr/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E26-46AA-B06C-6F3D9B7A805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26-46AA-B06C-6F3D9B7A8054}"/>
                </c:ext>
              </c:extLst>
            </c:dLbl>
            <c:dLbl>
              <c:idx val="4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5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E26-46AA-B06C-6F3D9B7A8054}"/>
                </c:ext>
              </c:extLst>
            </c:dLbl>
            <c:dLbl>
              <c:idx val="5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6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48248632133419"/>
                      <c:h val="9.40793534990740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E26-46AA-B06C-6F3D9B7A8054}"/>
                </c:ext>
              </c:extLst>
            </c:dLbl>
            <c:spPr>
              <a:solidFill>
                <a:schemeClr val="bg1"/>
              </a:solidFill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1'!$A$4:$A$9</c:f>
              <c:strCache>
                <c:ptCount val="6"/>
                <c:pt idx="0">
                  <c:v>Nitrogen fertilizer</c:v>
                </c:pt>
                <c:pt idx="1">
                  <c:v>Equipment</c:v>
                </c:pt>
                <c:pt idx="2">
                  <c:v>Fuel/energy</c:v>
                </c:pt>
                <c:pt idx="3">
                  <c:v>Water</c:v>
                </c:pt>
                <c:pt idx="4">
                  <c:v>Labor</c:v>
                </c:pt>
                <c:pt idx="5">
                  <c:v>Pesticides/herbicides</c:v>
                </c:pt>
              </c:strCache>
            </c:strRef>
          </c:cat>
          <c:val>
            <c:numRef>
              <c:f>'Question 1'!$C$4:$C$9</c:f>
              <c:numCache>
                <c:formatCode>0.0%</c:formatCode>
                <c:ptCount val="6"/>
                <c:pt idx="0">
                  <c:v>0.52600000000000002</c:v>
                </c:pt>
                <c:pt idx="1">
                  <c:v>0.21100000000000002</c:v>
                </c:pt>
                <c:pt idx="2">
                  <c:v>2.6000000000000002E-2</c:v>
                </c:pt>
                <c:pt idx="3">
                  <c:v>0</c:v>
                </c:pt>
                <c:pt idx="4">
                  <c:v>0.21100000000000002</c:v>
                </c:pt>
                <c:pt idx="5">
                  <c:v>2.6000000000000002E-2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E26-46AA-B06C-6F3D9B7A805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14292820452478"/>
          <c:y val="0.27658503424228487"/>
          <c:w val="0.37461354477855024"/>
          <c:h val="0.5437860892388451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9FF-4A28-9E5F-81F3839E47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9FF-4A28-9E5F-81F3839E47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9FF-4A28-9E5F-81F3839E47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9FF-4A28-9E5F-81F3839E47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9FF-4A28-9E5F-81F3839E478D}"/>
              </c:ext>
            </c:extLst>
          </c:dPt>
          <c:dLbls>
            <c:dLbl>
              <c:idx val="0"/>
              <c:layout>
                <c:manualLayout>
                  <c:x val="-3.1523863564718493E-2"/>
                  <c:y val="-6.0988795321574717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FF-4A28-9E5F-81F3839E478D}"/>
                </c:ext>
              </c:extLst>
            </c:dLbl>
            <c:dLbl>
              <c:idx val="1"/>
              <c:layout>
                <c:manualLayout>
                  <c:x val="0.25936067618935565"/>
                  <c:y val="3.4978797283441977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5506345232474841"/>
                      <c:h val="0.117816002256500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9FF-4A28-9E5F-81F3839E478D}"/>
                </c:ext>
              </c:extLst>
            </c:dLbl>
            <c:dLbl>
              <c:idx val="2"/>
              <c:layout>
                <c:manualLayout>
                  <c:x val="-3.5072209505115054E-2"/>
                  <c:y val="0.16323478751167544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97891872651535"/>
                      <c:h val="0.293750738878266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9FF-4A28-9E5F-81F3839E478D}"/>
                </c:ext>
              </c:extLst>
            </c:dLbl>
            <c:dLbl>
              <c:idx val="3"/>
              <c:layout>
                <c:manualLayout>
                  <c:x val="-8.8266817981211779E-3"/>
                  <c:y val="-5.7401219126187911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FF-4A28-9E5F-81F3839E478D}"/>
                </c:ext>
              </c:extLst>
            </c:dLbl>
            <c:dLbl>
              <c:idx val="4"/>
              <c:layout>
                <c:manualLayout>
                  <c:x val="0.24147279490574364"/>
                  <c:y val="-1.9731669074627128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27746311832073"/>
                      <c:h val="0.128722233890476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9FF-4A28-9E5F-81F3839E478D}"/>
                </c:ext>
              </c:extLst>
            </c:dLbl>
            <c:spPr>
              <a:solidFill>
                <a:schemeClr val="bg1"/>
              </a:solidFill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'[q3.xls]Question 1'!$A$20:$A$24</c:f>
              <c:strCache>
                <c:ptCount val="5"/>
                <c:pt idx="0">
                  <c:v>Use field records</c:v>
                </c:pt>
                <c:pt idx="1">
                  <c:v>Work with crop advisor and fertilizer dealer</c:v>
                </c:pt>
                <c:pt idx="2">
                  <c:v>Discuss with family and neighbors</c:v>
                </c:pt>
                <c:pt idx="3">
                  <c:v>Use crop sensors</c:v>
                </c:pt>
                <c:pt idx="4">
                  <c:v>Consult University Extension</c:v>
                </c:pt>
              </c:strCache>
            </c:strRef>
          </c:cat>
          <c:val>
            <c:numRef>
              <c:f>'[q3.xls]Question 1'!$B$20:$B$24</c:f>
              <c:numCache>
                <c:formatCode>0.00%</c:formatCode>
                <c:ptCount val="5"/>
                <c:pt idx="0">
                  <c:v>0.76300000000000001</c:v>
                </c:pt>
                <c:pt idx="1">
                  <c:v>0.55300000000000005</c:v>
                </c:pt>
                <c:pt idx="2">
                  <c:v>0.28899999999999998</c:v>
                </c:pt>
                <c:pt idx="3">
                  <c:v>5.2999999999999999E-2</c:v>
                </c:pt>
                <c:pt idx="4">
                  <c:v>0.13200000000000001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9FF-4A28-9E5F-81F3839E478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390511305862663"/>
          <c:y val="0.20645670290365847"/>
          <c:w val="0.39462569997317248"/>
          <c:h val="0.7146570109599201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D21-486F-AA3A-5FFD20809B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D21-486F-AA3A-5FFD20809BD7}"/>
              </c:ext>
            </c:extLst>
          </c:dPt>
          <c:dLbls>
            <c:dLbl>
              <c:idx val="0"/>
              <c:layout>
                <c:manualLayout>
                  <c:x val="-0.17577465412530671"/>
                  <c:y val="-4.47591965296266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rPr>
                      <a:t>YES</a:t>
                    </a:r>
                  </a:p>
                  <a:p>
                    <a:pPr>
                      <a:defRPr sz="2000">
                        <a:solidFill>
                          <a:schemeClr val="tx1"/>
                        </a:solidFill>
                      </a:defRPr>
                    </a:pPr>
                    <a:fld id="{884FF8D5-5E00-4249-A7EB-B089A7EA103A}" type="VALUE">
                      <a:rPr lang="en-US" sz="2000" b="1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rPr>
                      <a:pPr>
                        <a:defRPr sz="2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D21-486F-AA3A-5FFD20809BD7}"/>
                </c:ext>
              </c:extLst>
            </c:dLbl>
            <c:dLbl>
              <c:idx val="1"/>
              <c:layout>
                <c:manualLayout>
                  <c:x val="0.16210329213778266"/>
                  <c:y val="8.15256793932485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2000" b="1" dirty="0">
                      <a:solidFill>
                        <a:schemeClr val="tx1"/>
                      </a:solidFill>
                      <a:latin typeface="+mn-lt"/>
                      <a:cs typeface="Times New Roman" panose="02020603050405020304" pitchFamily="18" charset="0"/>
                    </a:endParaRPr>
                  </a:p>
                  <a:p>
                    <a:pPr>
                      <a:defRPr sz="2000">
                        <a:solidFill>
                          <a:schemeClr val="tx1"/>
                        </a:solidFill>
                      </a:defRPr>
                    </a:pPr>
                    <a:r>
                      <a:rPr lang="en-US" sz="20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rPr>
                      <a:t>NO</a:t>
                    </a:r>
                  </a:p>
                  <a:p>
                    <a:pPr>
                      <a:defRPr sz="2000">
                        <a:solidFill>
                          <a:schemeClr val="tx1"/>
                        </a:solidFill>
                      </a:defRPr>
                    </a:pPr>
                    <a:fld id="{884FF8D5-5E00-4249-A7EB-B089A7EA103A}" type="VALUE">
                      <a:rPr lang="en-US" sz="2000" b="1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rPr>
                      <a:pPr>
                        <a:defRPr sz="2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71936461537798"/>
                      <c:h val="0.245919814075634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D21-486F-AA3A-5FFD20809BD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'[q7.xls]Question 1'!$A$4:$A$5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'[q7.xls]Question 1'!$C$4:$C$5</c:f>
              <c:numCache>
                <c:formatCode>0.0%</c:formatCode>
                <c:ptCount val="2"/>
                <c:pt idx="0">
                  <c:v>0.55299999999999994</c:v>
                </c:pt>
                <c:pt idx="1">
                  <c:v>0.44700000000000001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21-486F-AA3A-5FFD20809BD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708821211802459"/>
          <c:y val="0.37082394020034914"/>
          <c:w val="0.39462569997317248"/>
          <c:h val="0.7146570109599201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886-4C3E-8C27-ADA68E5AD0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886-4C3E-8C27-ADA68E5AD041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YES</a:t>
                    </a:r>
                  </a:p>
                  <a:p>
                    <a: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A1DC5CDF-C087-4F70-9EA9-36166D792811}" type="VALUE">
                      <a:rPr lang="en-US" sz="2400" baseline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886-4C3E-8C27-ADA68E5AD041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NO</a:t>
                    </a:r>
                  </a:p>
                  <a:p>
                    <a: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2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36CF72CA-4F58-434B-B820-97F311A36F4E}" type="VALUE">
                      <a:rPr lang="en-US" sz="2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 sz="2400" baseline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886-4C3E-8C27-ADA68E5AD0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'[q8.xls]Question 1'!$A$4:$A$5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'[q8.xls]Question 1'!$C$4:$C$5</c:f>
              <c:numCache>
                <c:formatCode>0.0%</c:formatCode>
                <c:ptCount val="2"/>
                <c:pt idx="0">
                  <c:v>0.54100000000000004</c:v>
                </c:pt>
                <c:pt idx="1">
                  <c:v>0.45899999999999996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86-4C3E-8C27-ADA68E5AD04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869384207408561"/>
          <c:y val="0.29941428692424438"/>
          <c:w val="0.39462569997317248"/>
          <c:h val="0.7146570109599201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67D-47DA-9439-06E9507BAD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67D-47DA-9439-06E9507BAD83}"/>
              </c:ext>
            </c:extLst>
          </c:dPt>
          <c:dLbls>
            <c:dLbl>
              <c:idx val="0"/>
              <c:layout>
                <c:manualLayout>
                  <c:x val="-6.6170388751033912E-3"/>
                  <c:y val="-0.184080902441030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YES, </a:t>
                    </a:r>
                    <a:fld id="{CEC5B2AE-4ED8-498B-A656-71EE432E3BF8}" type="VALUE">
                      <a:rPr lang="en-US" sz="2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 sz="2400" baseline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7D-47DA-9439-06E9507BAD8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NO, </a:t>
                    </a:r>
                    <a:fld id="{5457C02A-21DC-4B0F-982E-655C5933DA78}" type="VALUE">
                      <a:rPr lang="en-US" sz="2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 sz="2400" baseline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67D-47DA-9439-06E9507BAD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'[q10.xls]Question 1'!$A$4:$A$5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'[q10.xls]Question 1'!$C$4:$C$5</c:f>
              <c:numCache>
                <c:formatCode>0.0%</c:formatCode>
                <c:ptCount val="2"/>
                <c:pt idx="0">
                  <c:v>0.97400000000000009</c:v>
                </c:pt>
                <c:pt idx="1">
                  <c:v>2.6000000000000002E-2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7D-47DA-9439-06E9507BAD8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32764026448321"/>
          <c:y val="0.37082395984244748"/>
          <c:w val="0.39462569997317248"/>
          <c:h val="0.7146570109599201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8EE-4D51-AC22-B60139B7D9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8EE-4D51-AC22-B60139B7D9BA}"/>
              </c:ext>
            </c:extLst>
          </c:dPt>
          <c:dLbls>
            <c:dLbl>
              <c:idx val="0"/>
              <c:layout>
                <c:manualLayout>
                  <c:x val="-5.2732368273867715E-2"/>
                  <c:y val="-0.159221448226704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YES</a:t>
                    </a:r>
                  </a:p>
                  <a:p>
                    <a:pPr>
                      <a:defRPr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D322F5F8-3EFF-4C2B-9817-91138CC889E3}" type="VALUE">
                      <a:rPr lang="en-US" sz="2400" baseline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8EE-4D51-AC22-B60139B7D9BA}"/>
                </c:ext>
              </c:extLst>
            </c:dLbl>
            <c:dLbl>
              <c:idx val="1"/>
              <c:layout>
                <c:manualLayout>
                  <c:x val="3.8218786964323216E-2"/>
                  <c:y val="7.41457865700711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400" baseline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NO</a:t>
                    </a:r>
                  </a:p>
                  <a:p>
                    <a:pPr>
                      <a:defRPr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C0F71759-86D0-4482-8CEA-992B770245F6}" type="VALUE">
                      <a:rPr lang="en-US" sz="2400" baseline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8EE-4D51-AC22-B60139B7D9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1'!$A$4:$A$5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'Question 1'!$C$4:$C$5</c:f>
              <c:numCache>
                <c:formatCode>0.0%</c:formatCode>
                <c:ptCount val="2"/>
                <c:pt idx="0">
                  <c:v>0.92099999999999993</c:v>
                </c:pt>
                <c:pt idx="1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EE-4D51-AC22-B60139B7D9B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0.82498</cdr:x>
      <cdr:y>0.79958</cdr:y>
    </cdr:from>
    <cdr:to>
      <cdr:x>0.87037</cdr:x>
      <cdr:y>0.94304</cdr:y>
    </cdr:to>
    <cdr:sp macro="" textlink="">
      <cdr:nvSpPr>
        <cdr:cNvPr id="5" name="TextBox 3"/>
        <cdr:cNvSpPr txBox="1"/>
      </cdr:nvSpPr>
      <cdr:spPr>
        <a:xfrm xmlns:a="http://schemas.openxmlformats.org/drawingml/2006/main">
          <a:off x="8308975" y="5661025"/>
          <a:ext cx="457200" cy="1015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!</a:t>
          </a:r>
        </a:p>
      </cdr:txBody>
    </cdr:sp>
  </cdr:relSizeAnchor>
  <cdr:relSizeAnchor xmlns:cdr="http://schemas.openxmlformats.org/drawingml/2006/chartDrawing">
    <cdr:from>
      <cdr:x>0.25566</cdr:x>
      <cdr:y>0.53589</cdr:y>
    </cdr:from>
    <cdr:to>
      <cdr:x>0.30105</cdr:x>
      <cdr:y>0.67935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2574925" y="3794125"/>
          <a:ext cx="457200" cy="1015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!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6" y="2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D2DEA186-851A-47B1-862E-A7D3DD955DC8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6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9960A83-ADA4-42AF-9EE4-70A7B0896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58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2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2AE28C91-4A24-4BDB-A787-1792B97549FC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2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8BD821BB-F725-453E-9B0F-613EB214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3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30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3233" indent="-293551" defTabSz="95730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4204" indent="-234841" defTabSz="95730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3885" indent="-234841" defTabSz="95730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3567" indent="-234841" defTabSz="95730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3249" indent="-234841" defTabSz="9573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2930" indent="-234841" defTabSz="9573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22612" indent="-234841" defTabSz="9573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2293" indent="-234841" defTabSz="9573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9E84A4-CAF1-417B-B800-2FCC280A803D}" type="slidenum">
              <a:rPr lang="en-IE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I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44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4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4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37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53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31749" y="835492"/>
            <a:ext cx="214313" cy="4239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 defTabSz="914377"/>
            <a:endParaRPr lang="en-US" sz="1400" dirty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357560" y="1785515"/>
            <a:ext cx="4402931" cy="3051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3835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473023"/>
            <a:ext cx="214313" cy="7863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 defTabSz="914377"/>
            <a:endParaRPr lang="en-US" sz="1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37761" y="390168"/>
            <a:ext cx="3324225" cy="373112"/>
          </a:xfrm>
        </p:spPr>
        <p:txBody>
          <a:bodyPr lIns="0"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357560" y="1785515"/>
            <a:ext cx="4402931" cy="3051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6434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72201" y="6191249"/>
            <a:ext cx="24765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BC787371-E872-4A80-B679-76E0089836B7}" type="datetimeFigureOut">
              <a:rPr lang="en-IE" sz="1867" smtClean="0">
                <a:solidFill>
                  <a:prstClr val="black"/>
                </a:solidFill>
              </a:rPr>
              <a:pPr defTabSz="914377">
                <a:defRPr/>
              </a:pPr>
              <a:t>06/08/2017</a:t>
            </a:fld>
            <a:endParaRPr lang="en-IE" sz="1867">
              <a:solidFill>
                <a:prstClr val="black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IE" sz="1867">
              <a:solidFill>
                <a:prstClr val="black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46051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2FF43E82-3F53-46C5-8CF9-B56DA0E9DBD1}" type="slidenum">
              <a:rPr lang="en-IE" sz="1867" smtClean="0">
                <a:solidFill>
                  <a:prstClr val="black"/>
                </a:solidFill>
              </a:rPr>
              <a:pPr defTabSz="914377">
                <a:defRPr/>
              </a:pPr>
              <a:t>‹#›</a:t>
            </a:fld>
            <a:endParaRPr lang="en-IE" sz="186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6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06E2D-8116-4D17-A779-0103B477108A}" type="datetimeFigureOut">
              <a:rPr lang="en-IE">
                <a:solidFill>
                  <a:srgbClr val="1F497D"/>
                </a:solidFill>
              </a:rPr>
              <a:pPr>
                <a:defRPr/>
              </a:pPr>
              <a:t>06/08/2017</a:t>
            </a:fld>
            <a:endParaRPr lang="en-IE">
              <a:solidFill>
                <a:srgbClr val="1F497D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1F497D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8F76-4F7E-4789-8672-55C04B313F8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9030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87371-E872-4A80-B679-76E0089836B7}" type="datetimeFigureOut">
              <a:rPr lang="en-IE">
                <a:solidFill>
                  <a:srgbClr val="1F497D"/>
                </a:solidFill>
              </a:rPr>
              <a:pPr>
                <a:defRPr/>
              </a:pPr>
              <a:t>06/08/2017</a:t>
            </a:fld>
            <a:endParaRPr lang="en-IE">
              <a:solidFill>
                <a:srgbClr val="1F497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1F497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43E82-3F53-46C5-8CF9-B56DA0E9DBD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0422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91A47-F1FA-4E6A-9E7E-E96A1CD253EF}" type="datetimeFigureOut">
              <a:rPr lang="en-IE">
                <a:solidFill>
                  <a:srgbClr val="1F497D"/>
                </a:solidFill>
              </a:rPr>
              <a:pPr>
                <a:defRPr/>
              </a:pPr>
              <a:t>06/08/2017</a:t>
            </a:fld>
            <a:endParaRPr lang="en-IE">
              <a:solidFill>
                <a:srgbClr val="1F497D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1F497D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5E077-3D27-4CFF-8D0D-A6FDFC29385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4427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FDA2D-774E-420D-BAAA-E33AFCF2BEF5}" type="datetimeFigureOut">
              <a:rPr lang="en-IE">
                <a:solidFill>
                  <a:srgbClr val="1F497D"/>
                </a:solidFill>
              </a:rPr>
              <a:pPr>
                <a:defRPr/>
              </a:pPr>
              <a:t>06/08/2017</a:t>
            </a:fld>
            <a:endParaRPr lang="en-IE">
              <a:solidFill>
                <a:srgbClr val="1F497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1F497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828A0-C0EB-48B4-B756-8C066E22146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924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09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95B6-B71E-49CC-BDBE-F72B4F40CB2F}" type="datetimeFigureOut">
              <a:rPr lang="en-IE">
                <a:solidFill>
                  <a:srgbClr val="1F497D"/>
                </a:solidFill>
              </a:rPr>
              <a:pPr>
                <a:defRPr/>
              </a:pPr>
              <a:t>06/08/2017</a:t>
            </a:fld>
            <a:endParaRPr lang="en-IE">
              <a:solidFill>
                <a:srgbClr val="1F497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1F497D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8A860-A044-4420-BF1F-36818E3FE7A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1690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52A6C-32FF-4408-8FAF-1CD416A6343D}" type="datetimeFigureOut">
              <a:rPr lang="en-IE">
                <a:solidFill>
                  <a:srgbClr val="1F497D"/>
                </a:solidFill>
              </a:rPr>
              <a:pPr>
                <a:defRPr/>
              </a:pPr>
              <a:t>06/08/2017</a:t>
            </a:fld>
            <a:endParaRPr lang="en-IE">
              <a:solidFill>
                <a:srgbClr val="1F497D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1F497D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A2BDA-84CE-44AB-8911-F9B7C913E45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8179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FD8C4-C5B5-466F-B01D-C754893D1FFE}" type="datetimeFigureOut">
              <a:rPr lang="en-IE">
                <a:solidFill>
                  <a:srgbClr val="1F497D"/>
                </a:solidFill>
              </a:rPr>
              <a:pPr>
                <a:defRPr/>
              </a:pPr>
              <a:t>06/08/2017</a:t>
            </a:fld>
            <a:endParaRPr lang="en-IE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1F497D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2366C-59BA-4859-9158-7437119D892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5444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09B28-DF64-417E-9CE5-6A8DCF956B09}" type="datetimeFigureOut">
              <a:rPr lang="en-IE">
                <a:solidFill>
                  <a:srgbClr val="1F497D"/>
                </a:solidFill>
              </a:rPr>
              <a:pPr>
                <a:defRPr/>
              </a:pPr>
              <a:t>06/08/2017</a:t>
            </a:fld>
            <a:endParaRPr lang="en-IE">
              <a:solidFill>
                <a:srgbClr val="1F497D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1F497D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5B0FA-7B7E-4CCA-B4F0-F3CA13EDA6C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3164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41B25-6504-4240-8A04-D0CA63D12F60}" type="datetimeFigureOut">
              <a:rPr lang="en-IE">
                <a:solidFill>
                  <a:srgbClr val="1F497D"/>
                </a:solidFill>
              </a:rPr>
              <a:pPr>
                <a:defRPr/>
              </a:pPr>
              <a:t>06/08/2017</a:t>
            </a:fld>
            <a:endParaRPr lang="en-IE">
              <a:solidFill>
                <a:srgbClr val="1F497D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1F497D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B491A-10C3-4475-9850-BCADF533BDE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257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8238-1F7C-4754-B419-44EA6323F2EF}" type="datetimeFigureOut">
              <a:rPr lang="en-IE">
                <a:solidFill>
                  <a:srgbClr val="1F497D"/>
                </a:solidFill>
              </a:rPr>
              <a:pPr>
                <a:defRPr/>
              </a:pPr>
              <a:t>06/08/2017</a:t>
            </a:fld>
            <a:endParaRPr lang="en-IE">
              <a:solidFill>
                <a:srgbClr val="1F497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1F497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77AD7-EB11-42D2-91D7-3A06E7ADC21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0256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A5F84-70B5-4EBC-A6D8-1480673A6465}" type="datetimeFigureOut">
              <a:rPr lang="en-IE">
                <a:solidFill>
                  <a:srgbClr val="1F497D"/>
                </a:solidFill>
              </a:rPr>
              <a:pPr>
                <a:defRPr/>
              </a:pPr>
              <a:t>06/08/2017</a:t>
            </a:fld>
            <a:endParaRPr lang="en-IE">
              <a:solidFill>
                <a:srgbClr val="1F497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1F497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F997D-0709-49F5-B54E-BDD24CF8518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187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5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3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5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1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5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6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7" y="5159032"/>
            <a:ext cx="3742256" cy="249483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"/>
            <a:ext cx="9144000" cy="5847644"/>
          </a:xfrm>
          <a:prstGeom prst="rect">
            <a:avLst/>
          </a:prstGeom>
          <a:solidFill>
            <a:srgbClr val="2728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0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97220" y="5099566"/>
            <a:ext cx="579962" cy="1483863"/>
          </a:xfrm>
          <a:prstGeom prst="rect">
            <a:avLst/>
          </a:prstGeom>
        </p:spPr>
      </p:pic>
      <p:pic>
        <p:nvPicPr>
          <p:cNvPr id="10" name="Picture 9" descr="UI_Seal_white.png"/>
          <p:cNvPicPr>
            <a:picLocks noChangeAspect="1"/>
          </p:cNvPicPr>
          <p:nvPr userDrawn="1"/>
        </p:nvPicPr>
        <p:blipFill rotWithShape="1">
          <a:blip r:embed="rId16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8" r="4445" b="5350"/>
          <a:stretch/>
        </p:blipFill>
        <p:spPr>
          <a:xfrm>
            <a:off x="4229101" y="-1"/>
            <a:ext cx="4914900" cy="585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2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359150" y="1787841"/>
            <a:ext cx="4635149" cy="30379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5852586"/>
            <a:ext cx="9144000" cy="10054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 defTabSz="914377"/>
            <a:endParaRPr lang="en-US" sz="14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7221" y="5099563"/>
            <a:ext cx="579961" cy="1483863"/>
          </a:xfrm>
          <a:prstGeom prst="rect">
            <a:avLst/>
          </a:prstGeom>
        </p:spPr>
      </p:pic>
      <p:sp>
        <p:nvSpPr>
          <p:cNvPr id="19" name="Title Placeholder 16"/>
          <p:cNvSpPr>
            <a:spLocks noGrp="1"/>
          </p:cNvSpPr>
          <p:nvPr>
            <p:ph type="title"/>
          </p:nvPr>
        </p:nvSpPr>
        <p:spPr>
          <a:xfrm>
            <a:off x="330851" y="656946"/>
            <a:ext cx="8229600" cy="7621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7" y="5159031"/>
            <a:ext cx="3742256" cy="249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7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xStyles>
    <p:titleStyle>
      <a:lvl1pPr algn="l" defTabSz="342891" rtl="0" eaLnBrk="1" latinLnBrk="0" hangingPunct="1">
        <a:spcBef>
          <a:spcPct val="0"/>
        </a:spcBef>
        <a:buNone/>
        <a:defRPr sz="3600" b="0" i="0" kern="1200" cap="all">
          <a:solidFill>
            <a:srgbClr val="A27E55"/>
          </a:solidFill>
          <a:latin typeface="Rockwell"/>
          <a:ea typeface="+mj-ea"/>
          <a:cs typeface="+mj-cs"/>
        </a:defRPr>
      </a:lvl1pPr>
    </p:titleStyle>
    <p:bodyStyle>
      <a:lvl1pPr marL="0" indent="0" algn="l" defTabSz="342891" rtl="0" eaLnBrk="1" latinLnBrk="0" hangingPunct="1">
        <a:lnSpc>
          <a:spcPts val="2160"/>
        </a:lnSpc>
        <a:spcBef>
          <a:spcPts val="0"/>
        </a:spcBef>
        <a:spcAft>
          <a:spcPts val="900"/>
        </a:spcAft>
        <a:buClr>
          <a:srgbClr val="A27E55"/>
        </a:buClr>
        <a:buFont typeface="Wingdings" charset="2"/>
        <a:buNone/>
        <a:defRPr sz="1800" kern="1200">
          <a:solidFill>
            <a:srgbClr val="6E6E6E"/>
          </a:solidFill>
          <a:latin typeface="Helvetica"/>
          <a:ea typeface="+mn-ea"/>
          <a:cs typeface="Helvetica"/>
        </a:defRPr>
      </a:lvl1pPr>
      <a:lvl2pPr marL="377181" indent="-171446" algn="l" defTabSz="342891" rtl="0" eaLnBrk="1" latinLnBrk="0" hangingPunct="1">
        <a:lnSpc>
          <a:spcPts val="1711"/>
        </a:lnSpc>
        <a:spcBef>
          <a:spcPts val="0"/>
        </a:spcBef>
        <a:spcAft>
          <a:spcPts val="900"/>
        </a:spcAft>
        <a:buClr>
          <a:srgbClr val="A27E55"/>
        </a:buClr>
        <a:buFont typeface="Wingdings" charset="2"/>
        <a:buChar char="§"/>
        <a:defRPr sz="1500" kern="1200">
          <a:solidFill>
            <a:srgbClr val="6E6E6E"/>
          </a:solidFill>
          <a:latin typeface="Helvetica"/>
          <a:ea typeface="+mn-ea"/>
          <a:cs typeface="Helvetica"/>
        </a:defRPr>
      </a:lvl2pPr>
      <a:lvl3pPr marL="514338" indent="-123441" algn="l" defTabSz="342891" rtl="0" eaLnBrk="1" latinLnBrk="0" hangingPunct="1">
        <a:lnSpc>
          <a:spcPts val="1560"/>
        </a:lnSpc>
        <a:spcBef>
          <a:spcPts val="0"/>
        </a:spcBef>
        <a:spcAft>
          <a:spcPts val="451"/>
        </a:spcAft>
        <a:buClr>
          <a:srgbClr val="A27E55"/>
        </a:buClr>
        <a:buFont typeface="Wingdings" charset="2"/>
        <a:buChar char="§"/>
        <a:defRPr sz="1400" kern="1200" baseline="0">
          <a:solidFill>
            <a:srgbClr val="6E6E6E"/>
          </a:solidFill>
          <a:latin typeface="Helvetica"/>
          <a:ea typeface="+mn-ea"/>
          <a:cs typeface="Helvetica"/>
        </a:defRPr>
      </a:lvl3pPr>
      <a:lvl4pPr marL="692641" indent="-144015" algn="l" defTabSz="342891" rtl="0" eaLnBrk="1" latinLnBrk="0" hangingPunct="1">
        <a:lnSpc>
          <a:spcPts val="1485"/>
        </a:lnSpc>
        <a:spcBef>
          <a:spcPts val="0"/>
        </a:spcBef>
        <a:spcAft>
          <a:spcPts val="451"/>
        </a:spcAft>
        <a:buClr>
          <a:srgbClr val="A27E55"/>
        </a:buClr>
        <a:buFont typeface="Wingdings" charset="2"/>
        <a:buChar char="§"/>
        <a:defRPr sz="1200" kern="1200" baseline="0">
          <a:solidFill>
            <a:srgbClr val="6E6E6E"/>
          </a:solidFill>
          <a:latin typeface="Helvetica"/>
          <a:ea typeface="+mn-ea"/>
          <a:cs typeface="Helvetica"/>
        </a:defRPr>
      </a:lvl4pPr>
      <a:lvl5pPr marL="898376" indent="-116584" algn="l" defTabSz="342891" rtl="0" eaLnBrk="1" latinLnBrk="0" hangingPunct="1">
        <a:lnSpc>
          <a:spcPts val="1260"/>
        </a:lnSpc>
        <a:spcBef>
          <a:spcPts val="0"/>
        </a:spcBef>
        <a:spcAft>
          <a:spcPts val="0"/>
        </a:spcAft>
        <a:buClr>
          <a:srgbClr val="A27E55"/>
        </a:buClr>
        <a:buFont typeface="Wingdings" charset="2"/>
        <a:buChar char="§"/>
        <a:defRPr sz="1100" kern="1200">
          <a:solidFill>
            <a:srgbClr val="6E6E6E"/>
          </a:solidFill>
          <a:latin typeface="Helvetica"/>
          <a:ea typeface="+mn-ea"/>
          <a:cs typeface="Helvetica"/>
        </a:defRPr>
      </a:lvl5pPr>
      <a:lvl6pPr marL="1714457" indent="0" algn="l" defTabSz="342891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342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342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342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B9953-77C7-481A-8BA2-29353E92EFF6}" type="datetimeFigureOut">
              <a:rPr lang="en-IE">
                <a:solidFill>
                  <a:srgbClr val="1F497D"/>
                </a:solidFill>
              </a:rPr>
              <a:pPr>
                <a:defRPr/>
              </a:pPr>
              <a:t>06/08/2017</a:t>
            </a:fld>
            <a:endParaRPr lang="en-IE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>
              <a:solidFill>
                <a:srgbClr val="1F497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849A26-B6BD-4C42-A699-9BF350602D35}" type="slidenum">
              <a:rPr lang="en-IE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I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1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hyperlink" Target="http://idcrops.blogspot.com/" TargetMode="External"/><Relationship Id="rId4" Type="http://schemas.openxmlformats.org/officeDocument/2006/relationships/hyperlink" Target="mailto:owalsh@uidaho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E18204-9E7E-45F9-8DC8-A572536B5867}"/>
              </a:ext>
            </a:extLst>
          </p:cNvPr>
          <p:cNvSpPr/>
          <p:nvPr/>
        </p:nvSpPr>
        <p:spPr>
          <a:xfrm>
            <a:off x="1103012" y="399150"/>
            <a:ext cx="68511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Assessing Grower Adoption</a:t>
            </a:r>
          </a:p>
          <a:p>
            <a:pPr algn="ctr"/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Crop Sensor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4EFF75-5A29-4BF4-BE68-0B9D4E453169}"/>
              </a:ext>
            </a:extLst>
          </p:cNvPr>
          <p:cNvSpPr/>
          <p:nvPr/>
        </p:nvSpPr>
        <p:spPr>
          <a:xfrm>
            <a:off x="1323888" y="2416697"/>
            <a:ext cx="748960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Olga Walsh,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Sanaz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Shafian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defRPr/>
            </a:pP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Steven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Blanscet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Jordan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McClintick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-Chess</a:t>
            </a:r>
            <a:endParaRPr lang="en-US" sz="2800" b="1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b="1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Dept. of Plant Sciences </a:t>
            </a:r>
          </a:p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Idaho, Parma, ID  </a:t>
            </a: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5A8F2E-94B9-4DE2-8A80-358124F57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779" y="4422405"/>
            <a:ext cx="921022" cy="911161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14D0AC63-6E96-4042-ACF8-4618553DD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807" y="5363468"/>
            <a:ext cx="70357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Annual Nitrogen Use Efficiency Conference | Aug. 7-9 | Baton Rouge, LA</a:t>
            </a:r>
          </a:p>
        </p:txBody>
      </p:sp>
    </p:spTree>
    <p:extLst>
      <p:ext uri="{BB962C8B-B14F-4D97-AF65-F5344CB8AC3E}">
        <p14:creationId xmlns:p14="http://schemas.microsoft.com/office/powerpoint/2010/main" val="1537363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143" y="196127"/>
            <a:ext cx="3848100" cy="914400"/>
          </a:xfrm>
        </p:spPr>
        <p:txBody>
          <a:bodyPr anchor="t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400807"/>
            <a:ext cx="8187691" cy="3735705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and 2016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Grower meetings, cropping schools, commodity-specific events, precision ag workshops, ag technology fairs, field days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send via commodity groups and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listservs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(Twitter, Blog)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questions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Anonymous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918" y="369959"/>
            <a:ext cx="3297114" cy="192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913776"/>
            <a:ext cx="50577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4F81BD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Purpose – to access approach to Nitrogen management and crop sensors in Idaho</a:t>
            </a:r>
          </a:p>
        </p:txBody>
      </p:sp>
    </p:spTree>
    <p:extLst>
      <p:ext uri="{BB962C8B-B14F-4D97-AF65-F5344CB8AC3E}">
        <p14:creationId xmlns:p14="http://schemas.microsoft.com/office/powerpoint/2010/main" val="224009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7881-12F4-4EFD-8013-6F43DAE98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59" y="107777"/>
            <a:ext cx="7886700" cy="994172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8264C33-71A4-4973-921B-45A25A3E2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825633"/>
              </p:ext>
            </p:extLst>
          </p:nvPr>
        </p:nvGraphicFramePr>
        <p:xfrm>
          <a:off x="-1239883" y="834017"/>
          <a:ext cx="10383883" cy="7787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80CC102-9AE6-48A4-B16A-B37AA11D39D5}"/>
              </a:ext>
            </a:extLst>
          </p:cNvPr>
          <p:cNvSpPr/>
          <p:nvPr/>
        </p:nvSpPr>
        <p:spPr>
          <a:xfrm>
            <a:off x="609600" y="4842290"/>
            <a:ext cx="453703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1" indent="-27305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7% of Growers are Crop Consultants as well</a:t>
            </a:r>
          </a:p>
          <a:p>
            <a:pPr marL="273050" lvl="1" indent="-27305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3.5% of Growers are Industry Representatives as well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39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20D99-6025-4B03-B8B5-AFC53A85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8148"/>
            <a:ext cx="8534400" cy="994172"/>
          </a:xfrm>
        </p:spPr>
        <p:txBody>
          <a:bodyPr anchor="t">
            <a:no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Costly Input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0148853-F0D9-4314-99EA-6C6B733A0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225376"/>
              </p:ext>
            </p:extLst>
          </p:nvPr>
        </p:nvGraphicFramePr>
        <p:xfrm>
          <a:off x="-3705225" y="-493882"/>
          <a:ext cx="12544425" cy="8642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5F3FC25-E8A6-42D1-88CC-76155AB07A9F}"/>
              </a:ext>
            </a:extLst>
          </p:cNvPr>
          <p:cNvSpPr/>
          <p:nvPr/>
        </p:nvSpPr>
        <p:spPr>
          <a:xfrm>
            <a:off x="609600" y="5548312"/>
            <a:ext cx="841057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1" indent="-27305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most costly, followed by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</a:p>
          <a:p>
            <a:pPr marL="273050" lvl="1" indent="-27305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availability becomes an issue, will be paid attention to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72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94542-AF03-4CEC-B336-8F9E92971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069" y="85026"/>
            <a:ext cx="7886700" cy="994172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Nitrogen Management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8A31476-E7A8-4252-A263-CD5C58052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621201"/>
              </p:ext>
            </p:extLst>
          </p:nvPr>
        </p:nvGraphicFramePr>
        <p:xfrm>
          <a:off x="-416449" y="-110995"/>
          <a:ext cx="10071735" cy="707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4175" y="695325"/>
            <a:ext cx="45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44583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FEB02-E43F-4C0B-8067-6C6221A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04" y="102793"/>
            <a:ext cx="7886700" cy="994172"/>
          </a:xfrm>
        </p:spPr>
        <p:txBody>
          <a:bodyPr anchor="t">
            <a:no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 of PA Research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3944E7A-7C86-4794-BA5D-DE930D619F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132870"/>
              </p:ext>
            </p:extLst>
          </p:nvPr>
        </p:nvGraphicFramePr>
        <p:xfrm>
          <a:off x="2111159" y="258470"/>
          <a:ext cx="6928065" cy="397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5F3CCAD-2A54-4CE4-9C41-D5F53BA8C867}"/>
              </a:ext>
            </a:extLst>
          </p:cNvPr>
          <p:cNvSpPr/>
          <p:nvPr/>
        </p:nvSpPr>
        <p:spPr>
          <a:xfrm>
            <a:off x="727104" y="1252642"/>
            <a:ext cx="47339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Generation of interest (individuals are interested in new ideas and look for information)  </a:t>
            </a:r>
          </a:p>
          <a:p>
            <a:pPr marL="342900" indent="-342900"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extension &amp; communication  </a:t>
            </a:r>
          </a:p>
          <a:p>
            <a:pPr marL="557213" lvl="1" indent="-214313">
              <a:buFont typeface="Wingdings" panose="05000000000000000000" pitchFamily="2" charset="2"/>
              <a:buChar char="q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99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6390D-5F12-4F58-9883-88CB37BF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104680"/>
            <a:ext cx="8159620" cy="994172"/>
          </a:xfrm>
        </p:spPr>
        <p:txBody>
          <a:bodyPr anchor="t">
            <a:no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 of Crop Sensor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F4A6315-4CF8-4A7D-933D-637F31760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024689"/>
              </p:ext>
            </p:extLst>
          </p:nvPr>
        </p:nvGraphicFramePr>
        <p:xfrm>
          <a:off x="-525342" y="-2715491"/>
          <a:ext cx="10190017" cy="883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331192C-C043-4CFB-88EB-6FF315EB257B}"/>
              </a:ext>
            </a:extLst>
          </p:cNvPr>
          <p:cNvSpPr/>
          <p:nvPr/>
        </p:nvSpPr>
        <p:spPr>
          <a:xfrm>
            <a:off x="609600" y="1203532"/>
            <a:ext cx="50673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Needs for more mass communication media</a:t>
            </a:r>
          </a:p>
          <a:p>
            <a:pPr marL="257175" indent="-257175"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Education</a:t>
            </a:r>
          </a:p>
          <a:p>
            <a:pPr marL="214313" indent="-214313"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Computer confidence</a:t>
            </a:r>
          </a:p>
          <a:p>
            <a:pPr marL="214313" indent="-214313"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Perceived ease of use </a:t>
            </a:r>
          </a:p>
          <a:p>
            <a:pPr marL="214313" indent="-214313"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Innovations are</a:t>
            </a:r>
          </a:p>
          <a:p>
            <a:pPr>
              <a:buClr>
                <a:schemeClr val="accent1"/>
              </a:buClr>
              <a:buSzPct val="60000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intensive</a:t>
            </a:r>
          </a:p>
          <a:p>
            <a:pPr marL="342900" lvl="1">
              <a:buClr>
                <a:schemeClr val="tx1"/>
              </a:buClr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38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274771-A4FB-49B2-A989-517EB2784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49" y="73784"/>
            <a:ext cx="8496475" cy="994172"/>
          </a:xfrm>
        </p:spPr>
        <p:txBody>
          <a:bodyPr anchor="t">
            <a:no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Management and Field Uniformity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F003FA-7821-4ECB-9AE6-8EB9F3E12A60}"/>
              </a:ext>
            </a:extLst>
          </p:cNvPr>
          <p:cNvSpPr/>
          <p:nvPr/>
        </p:nvSpPr>
        <p:spPr>
          <a:xfrm>
            <a:off x="661898" y="1012954"/>
            <a:ext cx="81819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lvl="1" indent="-214313"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of responders said they would like/need to improve their N management</a:t>
            </a:r>
          </a:p>
          <a:p>
            <a:pPr marL="214313" lvl="1" indent="-214313"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lvl="1" indent="-214313"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100% said their fields are not uniform, variable</a:t>
            </a:r>
          </a:p>
          <a:p>
            <a:pPr marL="214313" lvl="1" indent="-214313"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lvl="1" indent="-214313"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100% said their yields and quality varies</a:t>
            </a:r>
          </a:p>
          <a:p>
            <a:pPr marL="214313" lvl="1" indent="-214313"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lvl="1" indent="-214313"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traditional method (like field record alone) often result in non uniform fields, yield potential loss</a:t>
            </a:r>
          </a:p>
          <a:p>
            <a:pPr marL="214313" lvl="1" indent="-214313"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Crop sensor can estimate mid season nitrogen need</a:t>
            </a:r>
          </a:p>
          <a:p>
            <a:pPr marL="742950" lvl="3" indent="-28575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Nitrogen rate application</a:t>
            </a:r>
          </a:p>
          <a:p>
            <a:pPr marL="742950" lvl="3" indent="-28575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to address spatial variability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19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8851-3318-4642-92D1-D66E19123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3131"/>
            <a:ext cx="8963025" cy="994172"/>
          </a:xfrm>
        </p:spPr>
        <p:txBody>
          <a:bodyPr anchor="t">
            <a:no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management Changes Field to Field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74C9F5-52E2-46C7-97C0-DEE2CAD20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818542"/>
              </p:ext>
            </p:extLst>
          </p:nvPr>
        </p:nvGraphicFramePr>
        <p:xfrm>
          <a:off x="723900" y="-2337993"/>
          <a:ext cx="9827266" cy="8750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59E1BE4-6944-4877-8A7B-3FA9F38BEA69}"/>
              </a:ext>
            </a:extLst>
          </p:cNvPr>
          <p:cNvSpPr/>
          <p:nvPr/>
        </p:nvSpPr>
        <p:spPr>
          <a:xfrm>
            <a:off x="723900" y="187949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" indent="-257175"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Spatial variation</a:t>
            </a:r>
          </a:p>
          <a:p>
            <a:pPr marL="28575" indent="-257175"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Field condition</a:t>
            </a:r>
          </a:p>
          <a:p>
            <a:pPr marL="828675" lvl="2" indent="-257175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 type and texture</a:t>
            </a:r>
          </a:p>
          <a:p>
            <a:pPr marL="828675" lvl="2" indent="-257175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Residuals</a:t>
            </a:r>
          </a:p>
          <a:p>
            <a:pPr marL="828675" lvl="2" indent="-257175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Crop type</a:t>
            </a:r>
          </a:p>
          <a:p>
            <a:pPr marL="828675" lvl="2" indent="-257175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Crop rotation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5471243"/>
            <a:ext cx="8372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457200"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25% of growers sample their fields every year.</a:t>
            </a:r>
          </a:p>
        </p:txBody>
      </p:sp>
    </p:spTree>
    <p:extLst>
      <p:ext uri="{BB962C8B-B14F-4D97-AF65-F5344CB8AC3E}">
        <p14:creationId xmlns:p14="http://schemas.microsoft.com/office/powerpoint/2010/main" val="1006841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8851-3318-4642-92D1-D66E19123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444"/>
            <a:ext cx="8391211" cy="994172"/>
          </a:xfrm>
        </p:spPr>
        <p:txBody>
          <a:bodyPr anchor="t">
            <a:no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Management Change Year to Year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D6C9D71-8E78-48A4-B94A-94B594073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186110"/>
              </p:ext>
            </p:extLst>
          </p:nvPr>
        </p:nvGraphicFramePr>
        <p:xfrm>
          <a:off x="609600" y="-4821192"/>
          <a:ext cx="11594795" cy="12324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889D4FB-90C5-42F8-AF29-2DAD7676EC96}"/>
              </a:ext>
            </a:extLst>
          </p:cNvPr>
          <p:cNvSpPr/>
          <p:nvPr/>
        </p:nvSpPr>
        <p:spPr>
          <a:xfrm>
            <a:off x="609600" y="1874728"/>
            <a:ext cx="49027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indent="-257175"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variation</a:t>
            </a:r>
          </a:p>
          <a:p>
            <a:pPr marL="28575" indent="-257175"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Weather condition</a:t>
            </a:r>
          </a:p>
          <a:p>
            <a:pPr marL="828675" lvl="2" indent="-257175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</a:t>
            </a:r>
          </a:p>
          <a:p>
            <a:pPr marL="828675" lvl="2" indent="-257175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5400754"/>
            <a:ext cx="8029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457200"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Grower perception: more variability between the fields than between years in same fields </a:t>
            </a:r>
          </a:p>
        </p:txBody>
      </p:sp>
    </p:spTree>
    <p:extLst>
      <p:ext uri="{BB962C8B-B14F-4D97-AF65-F5344CB8AC3E}">
        <p14:creationId xmlns:p14="http://schemas.microsoft.com/office/powerpoint/2010/main" val="1283626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0813"/>
            <a:ext cx="7772400" cy="1143000"/>
          </a:xfrm>
        </p:spPr>
        <p:txBody>
          <a:bodyPr anchor="t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Extension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895350"/>
            <a:ext cx="8229600" cy="561975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Idaho: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campus: 70% research &amp;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30% extension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centers/off campus: 30% research &amp;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70% extension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Only 13.2%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University Extension as primary N management resource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Extension needs to shift attention to crop advisors and fertilizer industry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010150"/>
            <a:ext cx="6419850" cy="150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0268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08F48-2826-4076-8A57-05FE46FD6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345" y="104862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Adaption is Important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A02514-0168-4C72-B318-5847E7F495FC}"/>
              </a:ext>
            </a:extLst>
          </p:cNvPr>
          <p:cNvSpPr/>
          <p:nvPr/>
        </p:nvSpPr>
        <p:spPr>
          <a:xfrm>
            <a:off x="787476" y="1373683"/>
            <a:ext cx="3576941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indent="-27305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past</a:t>
            </a:r>
          </a:p>
          <a:p>
            <a:pPr marL="547688" lvl="1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production</a:t>
            </a:r>
          </a:p>
          <a:p>
            <a:pPr marL="547688" lvl="1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Profits </a:t>
            </a:r>
          </a:p>
          <a:p>
            <a:pPr marL="547688" lvl="1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Productivity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A8157-07A2-41FD-A266-A9AE52910880}"/>
              </a:ext>
            </a:extLst>
          </p:cNvPr>
          <p:cNvSpPr/>
          <p:nvPr/>
        </p:nvSpPr>
        <p:spPr>
          <a:xfrm>
            <a:off x="787476" y="3854739"/>
            <a:ext cx="5789085" cy="1969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indent="-27305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</a:t>
            </a:r>
          </a:p>
          <a:p>
            <a:pPr marL="547688" lvl="1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Internationally competitive</a:t>
            </a:r>
          </a:p>
          <a:p>
            <a:pPr marL="547688" lvl="1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quality agricultural products  </a:t>
            </a:r>
          </a:p>
          <a:p>
            <a:pPr marL="547688" lvl="1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 goals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133" y="1373683"/>
            <a:ext cx="3109912" cy="298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581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0813"/>
            <a:ext cx="7772400" cy="1143000"/>
          </a:xfrm>
        </p:spPr>
        <p:txBody>
          <a:bodyPr anchor="t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Extension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971550"/>
            <a:ext cx="8229600" cy="561975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faculty and extension educators work in “precision” ag, UAVs, sensors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Efforts are not unified, many projects overlap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Precision Ag faculty hire on campus – program development is up to the hired candidate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for leadership and close collaboration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271962"/>
            <a:ext cx="3083719" cy="2309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950" y="3724275"/>
            <a:ext cx="42862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429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lum bright="34000" contrast="-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7657" y="428172"/>
            <a:ext cx="8062686" cy="5856514"/>
          </a:xfrm>
        </p:spPr>
        <p:txBody>
          <a:bodyPr anchor="t"/>
          <a:lstStyle/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br>
              <a:rPr lang="en-US" sz="4400" dirty="0">
                <a:solidFill>
                  <a:srgbClr val="FF0000"/>
                </a:solidFill>
              </a:rPr>
            </a:br>
            <a:br>
              <a:rPr lang="en-US" sz="4400" dirty="0">
                <a:solidFill>
                  <a:srgbClr val="002060"/>
                </a:solidFill>
              </a:rPr>
            </a:br>
            <a:r>
              <a:rPr lang="en-US" sz="4400" dirty="0">
                <a:solidFill>
                  <a:srgbClr val="002060"/>
                </a:solidFill>
              </a:rPr>
              <a:t>Questions?</a:t>
            </a:r>
            <a:br>
              <a:rPr lang="en-US" sz="4400" dirty="0">
                <a:solidFill>
                  <a:srgbClr val="002060"/>
                </a:solidFill>
              </a:rPr>
            </a:br>
            <a:br>
              <a:rPr lang="en-US" sz="4400" dirty="0">
                <a:solidFill>
                  <a:srgbClr val="002060"/>
                </a:solidFill>
              </a:rPr>
            </a:br>
            <a:r>
              <a:rPr lang="en-US" sz="3600" dirty="0">
                <a:solidFill>
                  <a:srgbClr val="002060"/>
                </a:solidFill>
              </a:rPr>
              <a:t>Olga Walsh</a:t>
            </a:r>
            <a:br>
              <a:rPr lang="en-US" sz="36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  <a:hlinkClick r:id="rId4"/>
              </a:rPr>
              <a:t>owalsh@uidaho.edu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University of Idaho, Parma R&amp;E Center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Tel: (208)722-6701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Web: </a:t>
            </a:r>
            <a:r>
              <a:rPr lang="en-US" sz="3200" dirty="0" err="1">
                <a:solidFill>
                  <a:srgbClr val="002060"/>
                </a:solidFill>
              </a:rPr>
              <a:t>IDCrops</a:t>
            </a:r>
            <a:r>
              <a:rPr lang="en-US" sz="3200" dirty="0">
                <a:solidFill>
                  <a:srgbClr val="002060"/>
                </a:solidFill>
              </a:rPr>
              <a:t> (</a:t>
            </a:r>
            <a:r>
              <a:rPr lang="en-US" sz="3200" dirty="0">
                <a:solidFill>
                  <a:srgbClr val="002060"/>
                </a:solidFill>
                <a:hlinkClick r:id="rId5"/>
              </a:rPr>
              <a:t>http://idcrops.blogspot.com/</a:t>
            </a:r>
            <a:r>
              <a:rPr lang="en-US" sz="3200" dirty="0">
                <a:solidFill>
                  <a:srgbClr val="002060"/>
                </a:solidFill>
              </a:rPr>
              <a:t>) Twitter: @</a:t>
            </a:r>
            <a:r>
              <a:rPr lang="en-US" sz="3200" dirty="0" err="1">
                <a:solidFill>
                  <a:srgbClr val="002060"/>
                </a:solidFill>
              </a:rPr>
              <a:t>IDCrops</a:t>
            </a:r>
            <a:br>
              <a:rPr lang="en-US" sz="3200" dirty="0">
                <a:solidFill>
                  <a:srgbClr val="002060"/>
                </a:solidFill>
              </a:rPr>
            </a:br>
            <a:br>
              <a:rPr lang="en-US" sz="4400" dirty="0">
                <a:solidFill>
                  <a:srgbClr val="002060"/>
                </a:solidFill>
              </a:rPr>
            </a:br>
            <a:br>
              <a:rPr lang="en-US" sz="4400" dirty="0">
                <a:solidFill>
                  <a:srgbClr val="002060"/>
                </a:solidFill>
              </a:rPr>
            </a:br>
            <a:br>
              <a:rPr lang="en-US" sz="4400" dirty="0">
                <a:solidFill>
                  <a:srgbClr val="00206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972" y="152400"/>
            <a:ext cx="446172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91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Precision Ag Adoption in 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900" y="1218992"/>
            <a:ext cx="4724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Farmers -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Dealers -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2185"/>
          <a:stretch/>
        </p:blipFill>
        <p:spPr>
          <a:xfrm>
            <a:off x="2862262" y="2448402"/>
            <a:ext cx="6053138" cy="3880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5554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E4F7-7059-4464-950A-29ED5C00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11" y="109453"/>
            <a:ext cx="7886700" cy="994172"/>
          </a:xfrm>
        </p:spPr>
        <p:txBody>
          <a:bodyPr anchor="t">
            <a:no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affecting adoption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9B4C8-AAF1-412B-9270-B4675814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27450"/>
            <a:ext cx="8269877" cy="4225204"/>
          </a:xfrm>
        </p:spPr>
        <p:txBody>
          <a:bodyPr>
            <a:noAutofit/>
          </a:bodyPr>
          <a:lstStyle/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Demographic characteristics</a:t>
            </a:r>
          </a:p>
          <a:p>
            <a:pPr lvl="1">
              <a:buSzPct val="1000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</a:p>
          <a:p>
            <a:pPr lvl="1">
              <a:buSzPct val="1000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networks</a:t>
            </a:r>
          </a:p>
          <a:p>
            <a:pPr lvl="1">
              <a:buSzPct val="1000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 size</a:t>
            </a:r>
          </a:p>
          <a:p>
            <a:pPr lvl="1">
              <a:buSzPct val="1000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 level</a:t>
            </a:r>
          </a:p>
          <a:p>
            <a:pPr lvl="1">
              <a:buSzPct val="1000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</a:p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Vary from individual to individual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BDD2B-87D9-41E7-946D-BFABB906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420" y="40958"/>
            <a:ext cx="6563360" cy="1143000"/>
          </a:xfrm>
        </p:spPr>
        <p:txBody>
          <a:bodyPr anchor="t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 Adoption &amp; Crop Acres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5C2B00-FD6D-41E0-8191-E9586B8254D1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C116B-28CC-4B26-8199-D38BF316A6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7" t="17405" r="5611" b="5032"/>
          <a:stretch/>
        </p:blipFill>
        <p:spPr>
          <a:xfrm>
            <a:off x="726440" y="1183958"/>
            <a:ext cx="8021320" cy="4063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CAEC41-3130-469E-94F0-872579E7320D}"/>
              </a:ext>
            </a:extLst>
          </p:cNvPr>
          <p:cNvSpPr txBox="1"/>
          <p:nvPr/>
        </p:nvSpPr>
        <p:spPr>
          <a:xfrm>
            <a:off x="1871980" y="5445760"/>
            <a:ext cx="573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Castle et al., 2016, University of Nebraska, Lincoln</a:t>
            </a:r>
          </a:p>
        </p:txBody>
      </p:sp>
    </p:spTree>
    <p:extLst>
      <p:ext uri="{BB962C8B-B14F-4D97-AF65-F5344CB8AC3E}">
        <p14:creationId xmlns:p14="http://schemas.microsoft.com/office/powerpoint/2010/main" val="2059161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06" y="198438"/>
            <a:ext cx="5290894" cy="1143000"/>
          </a:xfrm>
        </p:spPr>
        <p:txBody>
          <a:bodyPr anchor="t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 size in Idaho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899319"/>
            <a:ext cx="3181350" cy="32004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55% of Idaho farms are 50 ac or less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farms can have hard time justifying new technologies OR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Simply don’t bother with changes, even though can bring many positive results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803" y="877695"/>
            <a:ext cx="4921922" cy="524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D87EAB-E9E2-48D9-911E-CDE69AF70D00}"/>
              </a:ext>
            </a:extLst>
          </p:cNvPr>
          <p:cNvSpPr txBox="1"/>
          <p:nvPr/>
        </p:nvSpPr>
        <p:spPr>
          <a:xfrm>
            <a:off x="5483860" y="6243320"/>
            <a:ext cx="158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ISDA, 2016</a:t>
            </a:r>
          </a:p>
        </p:txBody>
      </p:sp>
    </p:spTree>
    <p:extLst>
      <p:ext uri="{BB962C8B-B14F-4D97-AF65-F5344CB8AC3E}">
        <p14:creationId xmlns:p14="http://schemas.microsoft.com/office/powerpoint/2010/main" val="2988124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E2E1-7503-4DE7-A1C5-765B7E19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440" y="112078"/>
            <a:ext cx="6736080" cy="1143000"/>
          </a:xfrm>
        </p:spPr>
        <p:txBody>
          <a:bodyPr anchor="t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 Adoption &amp; Farmer 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E8A23-0748-462E-BA8E-12D885D85B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4" t="10832" r="5000" b="3630"/>
          <a:stretch/>
        </p:blipFill>
        <p:spPr>
          <a:xfrm>
            <a:off x="693420" y="1003584"/>
            <a:ext cx="7919720" cy="4630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393EA3-6793-45C1-8AA5-75092D78EDE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9286BF-AA17-4423-87D7-0F08A096159D}"/>
              </a:ext>
            </a:extLst>
          </p:cNvPr>
          <p:cNvSpPr txBox="1"/>
          <p:nvPr/>
        </p:nvSpPr>
        <p:spPr>
          <a:xfrm>
            <a:off x="1737360" y="5862320"/>
            <a:ext cx="573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Castle et al., 2016, University of Nebraska, Lincoln</a:t>
            </a:r>
          </a:p>
        </p:txBody>
      </p:sp>
    </p:spTree>
    <p:extLst>
      <p:ext uri="{BB962C8B-B14F-4D97-AF65-F5344CB8AC3E}">
        <p14:creationId xmlns:p14="http://schemas.microsoft.com/office/powerpoint/2010/main" val="204433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age of farmers in 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8315"/>
          <a:stretch/>
        </p:blipFill>
        <p:spPr>
          <a:xfrm>
            <a:off x="3660699" y="1322388"/>
            <a:ext cx="5000625" cy="3617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A02514-0168-4C72-B318-5847E7F495FC}"/>
              </a:ext>
            </a:extLst>
          </p:cNvPr>
          <p:cNvSpPr/>
          <p:nvPr/>
        </p:nvSpPr>
        <p:spPr>
          <a:xfrm>
            <a:off x="774738" y="1111251"/>
            <a:ext cx="2746299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of Idaho farmers are 55 and older</a:t>
            </a:r>
          </a:p>
          <a:p>
            <a:pPr marL="273050" indent="-27305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relationships with local fertilizer dealers, advisors</a:t>
            </a:r>
          </a:p>
          <a:p>
            <a:pPr marL="273050" indent="-27305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plan set up long time ago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6C57A-288A-4993-BD08-6AC9B2F2D8DD}"/>
              </a:ext>
            </a:extLst>
          </p:cNvPr>
          <p:cNvSpPr txBox="1"/>
          <p:nvPr/>
        </p:nvSpPr>
        <p:spPr>
          <a:xfrm>
            <a:off x="5229860" y="5151120"/>
            <a:ext cx="158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ISDA, 2016</a:t>
            </a:r>
          </a:p>
        </p:txBody>
      </p:sp>
    </p:spTree>
    <p:extLst>
      <p:ext uri="{BB962C8B-B14F-4D97-AF65-F5344CB8AC3E}">
        <p14:creationId xmlns:p14="http://schemas.microsoft.com/office/powerpoint/2010/main" val="197708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 anchor="t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Operators by Principal Occupation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A02514-0168-4C72-B318-5847E7F495FC}"/>
              </a:ext>
            </a:extLst>
          </p:cNvPr>
          <p:cNvSpPr/>
          <p:nvPr/>
        </p:nvSpPr>
        <p:spPr>
          <a:xfrm>
            <a:off x="644601" y="1210240"/>
            <a:ext cx="2593899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Farming is NOT primary occupation for 50% of Idaho farmers</a:t>
            </a:r>
          </a:p>
          <a:p>
            <a:pPr marL="273050" indent="-27305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 is shifting to other industries</a:t>
            </a:r>
          </a:p>
          <a:p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4345" b="72563"/>
          <a:stretch/>
        </p:blipFill>
        <p:spPr>
          <a:xfrm>
            <a:off x="3381375" y="1210240"/>
            <a:ext cx="5448300" cy="1150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81330" b="-1"/>
          <a:stretch/>
        </p:blipFill>
        <p:spPr>
          <a:xfrm>
            <a:off x="3381375" y="3674798"/>
            <a:ext cx="5448300" cy="1640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 rot="16200000">
            <a:off x="5505450" y="2794000"/>
            <a:ext cx="1200150" cy="4095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4C20F2-ADA5-4504-9B80-A359D4B79133}"/>
              </a:ext>
            </a:extLst>
          </p:cNvPr>
          <p:cNvSpPr txBox="1"/>
          <p:nvPr/>
        </p:nvSpPr>
        <p:spPr>
          <a:xfrm>
            <a:off x="5463540" y="5688389"/>
            <a:ext cx="158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ISDA, 2016</a:t>
            </a:r>
          </a:p>
        </p:txBody>
      </p:sp>
    </p:spTree>
    <p:extLst>
      <p:ext uri="{BB962C8B-B14F-4D97-AF65-F5344CB8AC3E}">
        <p14:creationId xmlns:p14="http://schemas.microsoft.com/office/powerpoint/2010/main" val="268995344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Home Pag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4074</TotalTime>
  <Words>668</Words>
  <Application>Microsoft Office PowerPoint</Application>
  <PresentationFormat>On-screen Show (4:3)</PresentationFormat>
  <Paragraphs>144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MS PGothic</vt:lpstr>
      <vt:lpstr>Arial</vt:lpstr>
      <vt:lpstr>Calibri</vt:lpstr>
      <vt:lpstr>Calibri Light</vt:lpstr>
      <vt:lpstr>Franklin Gothic Book</vt:lpstr>
      <vt:lpstr>Helvetica</vt:lpstr>
      <vt:lpstr>Perpetua</vt:lpstr>
      <vt:lpstr>Rockwell</vt:lpstr>
      <vt:lpstr>Times New Roman</vt:lpstr>
      <vt:lpstr>Wingdings</vt:lpstr>
      <vt:lpstr>Wingdings 2</vt:lpstr>
      <vt:lpstr>Home Page</vt:lpstr>
      <vt:lpstr>Title</vt:lpstr>
      <vt:lpstr>Equity</vt:lpstr>
      <vt:lpstr>PowerPoint Presentation</vt:lpstr>
      <vt:lpstr>Why Adaption is Important</vt:lpstr>
      <vt:lpstr>Precision Ag Adoption in US</vt:lpstr>
      <vt:lpstr>Factors affecting adoption</vt:lpstr>
      <vt:lpstr>Tech Adoption &amp; Crop Acres</vt:lpstr>
      <vt:lpstr>Farm size in Idaho</vt:lpstr>
      <vt:lpstr>Tech Adoption &amp; Farmer Age</vt:lpstr>
      <vt:lpstr>Average age of farmers in ID</vt:lpstr>
      <vt:lpstr>Operators by Principal Occupation</vt:lpstr>
      <vt:lpstr>Survey basics</vt:lpstr>
      <vt:lpstr>Occupation</vt:lpstr>
      <vt:lpstr>Most Costly Input</vt:lpstr>
      <vt:lpstr>Nitrogen Management</vt:lpstr>
      <vt:lpstr>Awareness of PA Research</vt:lpstr>
      <vt:lpstr>Awareness of Crop Sensor</vt:lpstr>
      <vt:lpstr>N Management and Field Uniformity</vt:lpstr>
      <vt:lpstr>N management Changes Field to Field</vt:lpstr>
      <vt:lpstr>N Management Change Year to Year</vt:lpstr>
      <vt:lpstr>University Extension Role</vt:lpstr>
      <vt:lpstr>University Extension Role</vt:lpstr>
      <vt:lpstr>Thank you!  Questions?  Olga Walsh owalsh@uidaho.edu University of Idaho, Parma R&amp;E Center Tel: (208)722-6701 Web: IDCrops (http://idcrops.blogspot.com/) Twitter: @IDCrops  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Olga</cp:lastModifiedBy>
  <cp:revision>637</cp:revision>
  <cp:lastPrinted>2017-02-19T22:23:45Z</cp:lastPrinted>
  <dcterms:created xsi:type="dcterms:W3CDTF">2015-11-20T17:45:42Z</dcterms:created>
  <dcterms:modified xsi:type="dcterms:W3CDTF">2017-08-06T23:59:06Z</dcterms:modified>
</cp:coreProperties>
</file>