
<file path=[Content_Types].xml><?xml version="1.0" encoding="utf-8"?>
<Types xmlns="http://schemas.openxmlformats.org/package/2006/content-types">
  <Default Extension="png" ContentType="image/png"/>
  <Default Extension="xlsm" ContentType="application/vnd.ms-excel.sheet.macroEnabled.12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7"/>
  </p:notesMasterIdLst>
  <p:sldIdLst>
    <p:sldId id="313" r:id="rId2"/>
    <p:sldId id="314" r:id="rId3"/>
    <p:sldId id="344" r:id="rId4"/>
    <p:sldId id="345" r:id="rId5"/>
    <p:sldId id="346" r:id="rId6"/>
    <p:sldId id="343" r:id="rId7"/>
    <p:sldId id="319" r:id="rId8"/>
    <p:sldId id="322" r:id="rId9"/>
    <p:sldId id="361" r:id="rId10"/>
    <p:sldId id="362" r:id="rId11"/>
    <p:sldId id="363" r:id="rId12"/>
    <p:sldId id="366" r:id="rId13"/>
    <p:sldId id="367" r:id="rId14"/>
    <p:sldId id="370" r:id="rId15"/>
    <p:sldId id="372" r:id="rId16"/>
    <p:sldId id="360" r:id="rId17"/>
    <p:sldId id="373" r:id="rId18"/>
    <p:sldId id="347" r:id="rId19"/>
    <p:sldId id="352" r:id="rId20"/>
    <p:sldId id="353" r:id="rId21"/>
    <p:sldId id="354" r:id="rId22"/>
    <p:sldId id="355" r:id="rId23"/>
    <p:sldId id="356" r:id="rId24"/>
    <p:sldId id="357" r:id="rId25"/>
    <p:sldId id="341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1E"/>
    <a:srgbClr val="005426"/>
    <a:srgbClr val="00421E"/>
    <a:srgbClr val="82001C"/>
    <a:srgbClr val="7A0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23645" autoAdjust="0"/>
    <p:restoredTop sz="90929"/>
  </p:normalViewPr>
  <p:slideViewPr>
    <p:cSldViewPr>
      <p:cViewPr varScale="1">
        <p:scale>
          <a:sx n="62" d="100"/>
          <a:sy n="62" d="100"/>
        </p:scale>
        <p:origin x="696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abriel\Desktop\Gabriel\UMN\Masters\Spring%20N%20Project\Data\Analysis\Excel%20analysis\Tables%20for%20thesis\Yield_Npercent_Nuptake%20-%20Predic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abriel\AppData\Roaming\Microsoft\Excel\ASA%202016%20data%20(version%201).xlsb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[Yield_Npercent_Nuptake - Prediction.xlsx]Yield!PivotTable2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0.12923568779917843"/>
          <c:y val="2.8712139917695473E-2"/>
          <c:w val="0.85459523781662716"/>
          <c:h val="0.76577639622299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Yield!$BE$11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65E-4327-82B9-49D569667A9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65E-4327-82B9-49D569667A9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65E-4327-82B9-49D569667A9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65E-4327-82B9-49D569667A94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65E-4327-82B9-49D569667A94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65E-4327-82B9-49D569667A94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65E-4327-82B9-49D569667A94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65E-4327-82B9-49D569667A94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65E-4327-82B9-49D569667A94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B65E-4327-82B9-49D569667A94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B65E-4327-82B9-49D569667A94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B65E-4327-82B9-49D569667A94}"/>
              </c:ext>
            </c:extLst>
          </c:dPt>
          <c:cat>
            <c:multiLvlStrRef>
              <c:f>Yield!$BD$12:$BD$32</c:f>
              <c:multiLvlStrCache>
                <c:ptCount val="16"/>
                <c:lvl>
                  <c:pt idx="0">
                    <c:v>V4</c:v>
                  </c:pt>
                  <c:pt idx="1">
                    <c:v>V8</c:v>
                  </c:pt>
                  <c:pt idx="2">
                    <c:v>V12</c:v>
                  </c:pt>
                  <c:pt idx="3">
                    <c:v>R1</c:v>
                  </c:pt>
                  <c:pt idx="4">
                    <c:v>V4</c:v>
                  </c:pt>
                  <c:pt idx="5">
                    <c:v>V8</c:v>
                  </c:pt>
                  <c:pt idx="6">
                    <c:v>V12</c:v>
                  </c:pt>
                  <c:pt idx="7">
                    <c:v>R1</c:v>
                  </c:pt>
                  <c:pt idx="8">
                    <c:v>V4</c:v>
                  </c:pt>
                  <c:pt idx="9">
                    <c:v>V8</c:v>
                  </c:pt>
                  <c:pt idx="10">
                    <c:v>V12</c:v>
                  </c:pt>
                  <c:pt idx="11">
                    <c:v>R1</c:v>
                  </c:pt>
                  <c:pt idx="12">
                    <c:v>V4</c:v>
                  </c:pt>
                  <c:pt idx="13">
                    <c:v>V8</c:v>
                  </c:pt>
                  <c:pt idx="14">
                    <c:v>V12</c:v>
                  </c:pt>
                  <c:pt idx="15">
                    <c:v>R1</c:v>
                  </c:pt>
                </c:lvl>
                <c:lvl>
                  <c:pt idx="0">
                    <c:v>SPAD</c:v>
                  </c:pt>
                  <c:pt idx="4">
                    <c:v>GS-NDVI</c:v>
                  </c:pt>
                  <c:pt idx="8">
                    <c:v>RS-NDVI</c:v>
                  </c:pt>
                  <c:pt idx="12">
                    <c:v>RS-NDRE</c:v>
                  </c:pt>
                </c:lvl>
              </c:multiLvlStrCache>
            </c:multiLvlStrRef>
          </c:cat>
          <c:val>
            <c:numRef>
              <c:f>Yield!$BE$12:$BE$32</c:f>
              <c:numCache>
                <c:formatCode>General</c:formatCode>
                <c:ptCount val="16"/>
                <c:pt idx="0">
                  <c:v>0.65</c:v>
                </c:pt>
                <c:pt idx="1">
                  <c:v>0.85</c:v>
                </c:pt>
                <c:pt idx="2">
                  <c:v>0.85</c:v>
                </c:pt>
                <c:pt idx="3">
                  <c:v>0.85</c:v>
                </c:pt>
                <c:pt idx="4">
                  <c:v>0.56999999999999995</c:v>
                </c:pt>
                <c:pt idx="5">
                  <c:v>0.75</c:v>
                </c:pt>
                <c:pt idx="6">
                  <c:v>0.61</c:v>
                </c:pt>
                <c:pt idx="7">
                  <c:v>0.68</c:v>
                </c:pt>
                <c:pt idx="8">
                  <c:v>0.62</c:v>
                </c:pt>
                <c:pt idx="9">
                  <c:v>0.77</c:v>
                </c:pt>
                <c:pt idx="10">
                  <c:v>0.83</c:v>
                </c:pt>
                <c:pt idx="11">
                  <c:v>0.79</c:v>
                </c:pt>
                <c:pt idx="12">
                  <c:v>0.63</c:v>
                </c:pt>
                <c:pt idx="13">
                  <c:v>0.83</c:v>
                </c:pt>
                <c:pt idx="14">
                  <c:v>0.92</c:v>
                </c:pt>
                <c:pt idx="15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B65E-4327-82B9-49D569667A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022208"/>
        <c:axId val="32576576"/>
      </c:barChart>
      <c:catAx>
        <c:axId val="3702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76576"/>
        <c:crosses val="autoZero"/>
        <c:auto val="1"/>
        <c:lblAlgn val="ctr"/>
        <c:lblOffset val="100"/>
        <c:noMultiLvlLbl val="0"/>
      </c:catAx>
      <c:valAx>
        <c:axId val="325765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2600" b="1" dirty="0">
                    <a:solidFill>
                      <a:schemeClr val="tx1"/>
                    </a:solidFill>
                  </a:rPr>
                  <a:t>R</a:t>
                </a:r>
                <a:r>
                  <a:rPr lang="pt-BR" sz="2600" b="1" baseline="30000" dirty="0">
                    <a:solidFill>
                      <a:schemeClr val="tx1"/>
                    </a:solidFill>
                  </a:rPr>
                  <a:t>2</a:t>
                </a:r>
              </a:p>
            </c:rich>
          </c:tx>
          <c:layout>
            <c:manualLayout>
              <c:xMode val="edge"/>
              <c:yMode val="edge"/>
              <c:x val="0"/>
              <c:y val="0.370707497124061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85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02220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[ASA 2016 data (version 1).xlsb]sampling time!PivotTable2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0.11444241452991454"/>
          <c:y val="3.1648605856814019E-2"/>
          <c:w val="0.87730213675213675"/>
          <c:h val="0.7705714720975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'sampling time'!$BO$7</c:f>
              <c:strCache>
                <c:ptCount val="1"/>
                <c:pt idx="0">
                  <c:v>Sensor only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'sampling time'!$BN$8:$BN$18</c:f>
              <c:multiLvlStrCache>
                <c:ptCount val="8"/>
                <c:lvl>
                  <c:pt idx="0">
                    <c:v>SPAD</c:v>
                  </c:pt>
                  <c:pt idx="1">
                    <c:v>GS-NDVI</c:v>
                  </c:pt>
                  <c:pt idx="2">
                    <c:v>RS-NDVI</c:v>
                  </c:pt>
                  <c:pt idx="3">
                    <c:v>RS-NDRE</c:v>
                  </c:pt>
                  <c:pt idx="4">
                    <c:v>SPAD</c:v>
                  </c:pt>
                  <c:pt idx="5">
                    <c:v>GS-NDVI</c:v>
                  </c:pt>
                  <c:pt idx="6">
                    <c:v>RS-NDVI</c:v>
                  </c:pt>
                  <c:pt idx="7">
                    <c:v>RS-NDRE</c:v>
                  </c:pt>
                </c:lvl>
                <c:lvl>
                  <c:pt idx="0">
                    <c:v>V4</c:v>
                  </c:pt>
                  <c:pt idx="4">
                    <c:v>V8</c:v>
                  </c:pt>
                </c:lvl>
              </c:multiLvlStrCache>
            </c:multiLvlStrRef>
          </c:cat>
          <c:val>
            <c:numRef>
              <c:f>'sampling time'!$BO$8:$BO$18</c:f>
              <c:numCache>
                <c:formatCode>General</c:formatCode>
                <c:ptCount val="8"/>
                <c:pt idx="0">
                  <c:v>0.37433333333333324</c:v>
                </c:pt>
                <c:pt idx="1">
                  <c:v>0.16881818181818178</c:v>
                </c:pt>
                <c:pt idx="2">
                  <c:v>0.22658333333333333</c:v>
                </c:pt>
                <c:pt idx="3">
                  <c:v>0.22316666666666671</c:v>
                </c:pt>
                <c:pt idx="4">
                  <c:v>0.59900000000000009</c:v>
                </c:pt>
                <c:pt idx="5">
                  <c:v>0.5007272727272728</c:v>
                </c:pt>
                <c:pt idx="6">
                  <c:v>0.49641666666666673</c:v>
                </c:pt>
                <c:pt idx="7">
                  <c:v>0.60258333333333336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D5-4866-8BF6-516FD4217D5F}"/>
            </c:ext>
          </c:extLst>
        </c:ser>
        <c:ser>
          <c:idx val="1"/>
          <c:order val="1"/>
          <c:tx>
            <c:strRef>
              <c:f>'sampling time'!$BP$7</c:f>
              <c:strCache>
                <c:ptCount val="1"/>
                <c:pt idx="0">
                  <c:v>Sensor + Stepwise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multiLvlStrRef>
              <c:f>'sampling time'!$BN$8:$BN$18</c:f>
              <c:multiLvlStrCache>
                <c:ptCount val="8"/>
                <c:lvl>
                  <c:pt idx="0">
                    <c:v>SPAD</c:v>
                  </c:pt>
                  <c:pt idx="1">
                    <c:v>GS-NDVI</c:v>
                  </c:pt>
                  <c:pt idx="2">
                    <c:v>RS-NDVI</c:v>
                  </c:pt>
                  <c:pt idx="3">
                    <c:v>RS-NDRE</c:v>
                  </c:pt>
                  <c:pt idx="4">
                    <c:v>SPAD</c:v>
                  </c:pt>
                  <c:pt idx="5">
                    <c:v>GS-NDVI</c:v>
                  </c:pt>
                  <c:pt idx="6">
                    <c:v>RS-NDVI</c:v>
                  </c:pt>
                  <c:pt idx="7">
                    <c:v>RS-NDRE</c:v>
                  </c:pt>
                </c:lvl>
                <c:lvl>
                  <c:pt idx="0">
                    <c:v>V4</c:v>
                  </c:pt>
                  <c:pt idx="4">
                    <c:v>V8</c:v>
                  </c:pt>
                </c:lvl>
              </c:multiLvlStrCache>
            </c:multiLvlStrRef>
          </c:cat>
          <c:val>
            <c:numRef>
              <c:f>'sampling time'!$BP$8:$BP$18</c:f>
              <c:numCache>
                <c:formatCode>General</c:formatCode>
                <c:ptCount val="8"/>
                <c:pt idx="0">
                  <c:v>0.77316666666666667</c:v>
                </c:pt>
                <c:pt idx="1">
                  <c:v>0.74927272727272731</c:v>
                </c:pt>
                <c:pt idx="2">
                  <c:v>0.7506666666666667</c:v>
                </c:pt>
                <c:pt idx="3">
                  <c:v>0.75075000000000003</c:v>
                </c:pt>
                <c:pt idx="4">
                  <c:v>0.88283333333333325</c:v>
                </c:pt>
                <c:pt idx="5">
                  <c:v>0.82745454545454533</c:v>
                </c:pt>
                <c:pt idx="6">
                  <c:v>0.83416666666666683</c:v>
                </c:pt>
                <c:pt idx="7">
                  <c:v>0.84799999999999998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D5-4866-8BF6-516FD4217D5F}"/>
            </c:ext>
          </c:extLst>
        </c:ser>
        <c:ser>
          <c:idx val="2"/>
          <c:order val="2"/>
          <c:tx>
            <c:strRef>
              <c:f>'sampling time'!$BQ$7</c:f>
              <c:strCache>
                <c:ptCount val="1"/>
                <c:pt idx="0">
                  <c:v>Sensor + V4 Soil 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'sampling time'!$BN$8:$BN$18</c:f>
              <c:multiLvlStrCache>
                <c:ptCount val="8"/>
                <c:lvl>
                  <c:pt idx="0">
                    <c:v>SPAD</c:v>
                  </c:pt>
                  <c:pt idx="1">
                    <c:v>GS-NDVI</c:v>
                  </c:pt>
                  <c:pt idx="2">
                    <c:v>RS-NDVI</c:v>
                  </c:pt>
                  <c:pt idx="3">
                    <c:v>RS-NDRE</c:v>
                  </c:pt>
                  <c:pt idx="4">
                    <c:v>SPAD</c:v>
                  </c:pt>
                  <c:pt idx="5">
                    <c:v>GS-NDVI</c:v>
                  </c:pt>
                  <c:pt idx="6">
                    <c:v>RS-NDVI</c:v>
                  </c:pt>
                  <c:pt idx="7">
                    <c:v>RS-NDRE</c:v>
                  </c:pt>
                </c:lvl>
                <c:lvl>
                  <c:pt idx="0">
                    <c:v>V4</c:v>
                  </c:pt>
                  <c:pt idx="4">
                    <c:v>V8</c:v>
                  </c:pt>
                </c:lvl>
              </c:multiLvlStrCache>
            </c:multiLvlStrRef>
          </c:cat>
          <c:val>
            <c:numRef>
              <c:f>'sampling time'!$BQ$8:$BQ$18</c:f>
              <c:numCache>
                <c:formatCode>General</c:formatCode>
                <c:ptCount val="8"/>
                <c:pt idx="0">
                  <c:v>0.77316666666666667</c:v>
                </c:pt>
                <c:pt idx="1">
                  <c:v>0.74454545454545462</c:v>
                </c:pt>
                <c:pt idx="2">
                  <c:v>0.75000000000000011</c:v>
                </c:pt>
                <c:pt idx="3">
                  <c:v>0.7496666666666667</c:v>
                </c:pt>
                <c:pt idx="4">
                  <c:v>0.82391666666666652</c:v>
                </c:pt>
                <c:pt idx="5">
                  <c:v>0.76227272727272744</c:v>
                </c:pt>
                <c:pt idx="6">
                  <c:v>0.76049999999999995</c:v>
                </c:pt>
                <c:pt idx="7">
                  <c:v>0.79316666666666658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D5-4866-8BF6-516FD4217D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0149696"/>
        <c:axId val="250150872"/>
      </c:barChart>
      <c:catAx>
        <c:axId val="25014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lang="pt-BR"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150872"/>
        <c:crosses val="autoZero"/>
        <c:auto val="1"/>
        <c:lblAlgn val="ctr"/>
        <c:lblOffset val="100"/>
        <c:noMultiLvlLbl val="0"/>
      </c:catAx>
      <c:valAx>
        <c:axId val="2501508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pt-BR" sz="2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2400" dirty="0"/>
                  <a:t>R</a:t>
                </a:r>
                <a:r>
                  <a:rPr lang="pt-BR" sz="2400" baseline="30000" dirty="0"/>
                  <a:t>2</a:t>
                </a:r>
              </a:p>
            </c:rich>
          </c:tx>
          <c:layout>
            <c:manualLayout>
              <c:xMode val="edge"/>
              <c:yMode val="edge"/>
              <c:x val="1.5670384951881014E-3"/>
              <c:y val="0.376532682613590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pt-BR" sz="2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pt-BR"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14969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7335279965004374"/>
          <c:y val="1.8990307095211961E-2"/>
          <c:w val="0.78910214348206487"/>
          <c:h val="7.69583472476014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2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pt-BR" sz="1000" b="1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1F8631-5ADC-4566-8298-BB4D40FB85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9606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21CD84-A0CA-493D-8A7E-91BA41C25605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 err="1"/>
              <a:t>Much</a:t>
            </a:r>
            <a:r>
              <a:rPr lang="es-419" dirty="0"/>
              <a:t> </a:t>
            </a:r>
            <a:r>
              <a:rPr lang="es-419" dirty="0" err="1"/>
              <a:t>better</a:t>
            </a:r>
            <a:r>
              <a:rPr lang="es-419" dirty="0"/>
              <a:t> at V12, </a:t>
            </a:r>
            <a:r>
              <a:rPr lang="es-419" dirty="0" err="1"/>
              <a:t>except</a:t>
            </a:r>
            <a:r>
              <a:rPr lang="es-419" dirty="0"/>
              <a:t> </a:t>
            </a:r>
            <a:r>
              <a:rPr lang="es-419" dirty="0" err="1"/>
              <a:t>for</a:t>
            </a:r>
            <a:r>
              <a:rPr lang="es-419" dirty="0"/>
              <a:t> NDVI. * are </a:t>
            </a:r>
            <a:r>
              <a:rPr lang="es-419" dirty="0" err="1"/>
              <a:t>joint</a:t>
            </a:r>
            <a:r>
              <a:rPr lang="es-419" dirty="0"/>
              <a:t> </a:t>
            </a:r>
            <a:r>
              <a:rPr lang="es-419" dirty="0" err="1"/>
              <a:t>points</a:t>
            </a:r>
            <a:r>
              <a:rPr lang="es-419" dirty="0"/>
              <a:t> of </a:t>
            </a:r>
            <a:r>
              <a:rPr lang="es-419" dirty="0" err="1"/>
              <a:t>regression</a:t>
            </a:r>
            <a:r>
              <a:rPr lang="es-419" dirty="0"/>
              <a:t>, </a:t>
            </a:r>
            <a:r>
              <a:rPr lang="es-419" dirty="0" err="1"/>
              <a:t>but</a:t>
            </a:r>
            <a:r>
              <a:rPr lang="es-419" dirty="0"/>
              <a:t> actual </a:t>
            </a:r>
            <a:r>
              <a:rPr lang="es-419" dirty="0" err="1"/>
              <a:t>sufficiency</a:t>
            </a:r>
            <a:r>
              <a:rPr lang="es-419" dirty="0"/>
              <a:t> </a:t>
            </a:r>
            <a:r>
              <a:rPr lang="es-419" dirty="0" err="1"/>
              <a:t>critical</a:t>
            </a:r>
            <a:r>
              <a:rPr lang="es-419" dirty="0"/>
              <a:t> </a:t>
            </a:r>
            <a:r>
              <a:rPr lang="es-419" dirty="0" err="1"/>
              <a:t>level</a:t>
            </a:r>
            <a:r>
              <a:rPr lang="es-419" dirty="0"/>
              <a:t> </a:t>
            </a:r>
            <a:r>
              <a:rPr lang="es-419" dirty="0" err="1"/>
              <a:t>would</a:t>
            </a:r>
            <a:r>
              <a:rPr lang="es-419" dirty="0"/>
              <a:t> be </a:t>
            </a:r>
            <a:r>
              <a:rPr lang="es-419" dirty="0" err="1"/>
              <a:t>lower</a:t>
            </a:r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F8631-5ADC-4566-8298-BB4D40FB855E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6403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Soil data could dramatically improve sensor data at V4 and V8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F8631-5ADC-4566-8298-BB4D40FB855E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098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Sensor + Nitrate not a lot better than nitrate alone, but could collect sensor data much easier and at denser, use soil data at low density to improve.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F8631-5ADC-4566-8298-BB4D40FB855E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4175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58EA00-C45E-4BA1-B2BE-CCC264523286}" type="slidenum">
              <a:rPr lang="en-US" altLang="en-US">
                <a:solidFill>
                  <a:prstClr val="black"/>
                </a:solidFill>
              </a:rPr>
              <a:pPr/>
              <a:t>18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5646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Legend</a:t>
            </a:r>
            <a:r>
              <a:rPr lang="en-US" baseline="0" dirty="0"/>
              <a:t> heading is incomplete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CD920-1497-4470-95F9-D30381375CE5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48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 ranks 3</a:t>
            </a:r>
            <a:r>
              <a:rPr lang="en-US" baseline="30000" dirty="0"/>
              <a:t>rd</a:t>
            </a:r>
            <a:r>
              <a:rPr lang="en-US" dirty="0"/>
              <a:t> nationally in hog production with nearly 20 million marketed annually. Farmers prefer to apply N in fall, but 75% inorganic N content, nitrifies rapidly.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F8631-5ADC-4566-8298-BB4D40FB855E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132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21CD84-A0CA-493D-8A7E-91BA41C25605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573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MRTN success and lack there of</a:t>
            </a:r>
            <a:r>
              <a:rPr lang="en-US" dirty="0"/>
              <a:t>; MRTN not used on coarse textured soils in MN (Rosen and Lamb);  &gt; normal rainfall (5-site-yr) MRTN under fertilized, normal rainfall (3-site-yr) MRTN excellent; 1-site-yr NO/LITTLE response to 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F8631-5ADC-4566-8298-BB4D40FB855E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0393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Soil data worked well at V4 (PSNT) on fine-textured soils, did not work on coarse textured and was worse at V8 PROBLEM: need lot’s of cores / samples due to within field variability, timing of sampling limited, A LOT OF WORK.  V4 TIN 0-2’ WRONG X-AXIS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F8631-5ADC-4566-8298-BB4D40FB855E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398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CA17C-E124-4F76-891A-7BEC9E853B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50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 correlated with grain yield, even at V8 and V12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F8631-5ADC-4566-8298-BB4D40FB855E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104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NDRE best, especially at V12; NDVI reaches saturation at V10-12 at our plant populations (34K+)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F8631-5ADC-4566-8298-BB4D40FB855E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1090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 correlated with grain yield, but not a great predictor of N need at V8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F8631-5ADC-4566-8298-BB4D40FB855E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874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mailto:fabiangf@umn.edu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UofM-1_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8763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915400" cy="1143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US" alt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431381"/>
            <a:ext cx="7696200" cy="914400"/>
          </a:xfrm>
        </p:spPr>
        <p:txBody>
          <a:bodyPr/>
          <a:lstStyle>
            <a:lvl1pPr marL="0" marR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ＭＳ Ｐゴシック" pitchFamily="16" charset="-128"/>
              </a:rPr>
              <a:t>Event Name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ＭＳ Ｐゴシック" pitchFamily="16" charset="-128"/>
              </a:rPr>
              <a:t>DD-DD MMM. YYYY, City,  State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ＭＳ Ｐゴシック" pitchFamily="16" charset="-12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-4763" y="1524000"/>
            <a:ext cx="9144000" cy="9144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Fabián G. Fernández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>
                <a:solidFill>
                  <a:schemeClr val="tx2"/>
                </a:solidFill>
                <a:latin typeface="Arial Rounded MT Bold" panose="020F0704030504030204" pitchFamily="34" charset="0"/>
              </a:rPr>
              <a:t>Nutrient Management &amp; Water Quality Specialist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>
                <a:solidFill>
                  <a:schemeClr val="tx2"/>
                </a:solidFill>
                <a:latin typeface="Arial Rounded MT Bold" panose="020F0704030504030204" pitchFamily="34" charset="0"/>
              </a:rPr>
              <a:t>Department of Soil, Water, and Climate</a:t>
            </a:r>
            <a:endParaRPr lang="en-US" kern="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>
                <a:solidFill>
                  <a:schemeClr val="accent6"/>
                </a:solidFill>
                <a:latin typeface="Calibri"/>
                <a:hlinkClick r:id="rId3"/>
              </a:rPr>
              <a:t>fabiangf@umn.edu</a:t>
            </a:r>
            <a:r>
              <a:rPr lang="en-US" dirty="0">
                <a:solidFill>
                  <a:schemeClr val="accent6"/>
                </a:solidFill>
                <a:latin typeface="Calibri"/>
              </a:rPr>
              <a:t> Phone: 612-625-7460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UofM-1_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8763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3301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5422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437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8859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542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9848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278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986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161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0"/>
            <a:ext cx="9170534" cy="6862763"/>
            <a:chOff x="1" y="0"/>
            <a:chExt cx="9170534" cy="6862763"/>
          </a:xfrm>
        </p:grpSpPr>
        <p:pic>
          <p:nvPicPr>
            <p:cNvPr id="1035" name="Picture 11" descr="UofM-1_M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9170534" cy="6862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 userDrawn="1"/>
          </p:nvGrpSpPr>
          <p:grpSpPr>
            <a:xfrm>
              <a:off x="509155" y="6156851"/>
              <a:ext cx="8634845" cy="609600"/>
              <a:chOff x="509155" y="6156851"/>
              <a:chExt cx="8634845" cy="609600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6705600" y="6156851"/>
                <a:ext cx="2438400" cy="609600"/>
              </a:xfrm>
              <a:prstGeom prst="rect">
                <a:avLst/>
              </a:prstGeom>
              <a:solidFill>
                <a:srgbClr val="8A001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6" charset="-128"/>
                </a:endParaRPr>
              </a:p>
            </p:txBody>
          </p:sp>
          <p:pic>
            <p:nvPicPr>
              <p:cNvPr id="13" name="Picture 6" descr="C:\Users\fabiangf\Desktop\vertWhiteDtoD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0680" y="6248400"/>
                <a:ext cx="1461320" cy="4972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155" y="6215717"/>
                <a:ext cx="762000" cy="5299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292927" y="6215717"/>
                <a:ext cx="38619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Batang" panose="02030600000101010101" pitchFamily="18" charset="-127"/>
                    <a:ea typeface="Batang" panose="02030600000101010101" pitchFamily="18" charset="-127"/>
                  </a:rPr>
                  <a:t>Nutrient Management</a:t>
                </a:r>
              </a:p>
            </p:txBody>
          </p:sp>
        </p:grp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chart" Target="../charts/char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chart" Target="../charts/char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Excel_Macro-Enabled_Worksheet.xlsm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fabiangf@umn.ed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r>
              <a:rPr lang="en-US" altLang="en-US" sz="3600" dirty="0"/>
              <a:t>Tools for Improving Nitrogen Use Efficiency in Minnesota </a:t>
            </a:r>
            <a:endParaRPr lang="en-US" altLang="en-US" sz="3600" b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752600"/>
            <a:ext cx="9144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>
                <a:solidFill>
                  <a:schemeClr val="tx2"/>
                </a:solidFill>
                <a:latin typeface="Arial Rounded MT Bold" panose="020F0704030504030204" pitchFamily="34" charset="0"/>
              </a:rPr>
              <a:t>Jeffrey Vetsch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>
                <a:solidFill>
                  <a:schemeClr val="tx2"/>
                </a:solidFill>
                <a:latin typeface="Arial Rounded MT Bold" panose="020F0704030504030204" pitchFamily="34" charset="0"/>
              </a:rPr>
              <a:t>Southern Research and Outreach Center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>
                <a:solidFill>
                  <a:schemeClr val="tx2"/>
                </a:solidFill>
                <a:latin typeface="Arial Rounded MT Bold" panose="020F0704030504030204" pitchFamily="34" charset="0"/>
              </a:rPr>
              <a:t>Waseca, MN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34290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15th Annual International Nitrogen Use Efficiency Conference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7-9 Aug 2017, Baton Rouge, LA</a:t>
            </a:r>
            <a:endParaRPr lang="en-US" sz="3200" dirty="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0483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SDbg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09222" y="-4304254"/>
            <a:ext cx="525560" cy="9144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73152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Grain Yield Prediction – Sensor only</a:t>
            </a:r>
            <a:endParaRPr lang="pt-BR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25" name="Chart 24"/>
          <p:cNvGraphicFramePr>
            <a:graphicFrameLocks/>
          </p:cNvGraphicFramePr>
          <p:nvPr>
            <p:extLst/>
          </p:nvPr>
        </p:nvGraphicFramePr>
        <p:xfrm>
          <a:off x="0" y="594381"/>
          <a:ext cx="9143999" cy="5547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13835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drev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49499"/>
            <a:ext cx="4038600" cy="285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drev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9495"/>
            <a:ext cx="4038600" cy="28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ndreV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4036259" cy="285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93789" y="5878800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</a:t>
            </a:r>
            <a:r>
              <a:rPr lang="en-US" sz="1600" baseline="30000" dirty="0"/>
              <a:t>2</a:t>
            </a:r>
            <a:r>
              <a:rPr lang="en-US" sz="1600" dirty="0"/>
              <a:t>=0.92</a:t>
            </a:r>
            <a:endParaRPr lang="pt-BR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893788" y="2040523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</a:t>
            </a:r>
            <a:r>
              <a:rPr lang="en-US" sz="1600" baseline="30000" dirty="0"/>
              <a:t>2</a:t>
            </a:r>
            <a:r>
              <a:rPr lang="en-US" sz="1600" dirty="0"/>
              <a:t>=0.83</a:t>
            </a:r>
            <a:endParaRPr lang="pt-BR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979401" y="2040523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</a:t>
            </a:r>
            <a:r>
              <a:rPr lang="en-US" sz="1600" baseline="30000" dirty="0"/>
              <a:t>2</a:t>
            </a:r>
            <a:r>
              <a:rPr lang="en-US" sz="1600" dirty="0"/>
              <a:t>=0.63</a:t>
            </a:r>
            <a:endParaRPr lang="pt-BR" sz="1600" dirty="0"/>
          </a:p>
        </p:txBody>
      </p:sp>
      <p:sp>
        <p:nvSpPr>
          <p:cNvPr id="12" name="Down Arrow 11"/>
          <p:cNvSpPr/>
          <p:nvPr/>
        </p:nvSpPr>
        <p:spPr>
          <a:xfrm rot="16200000" flipH="1">
            <a:off x="4418430" y="1119371"/>
            <a:ext cx="381000" cy="73305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Down Arrow 12"/>
          <p:cNvSpPr/>
          <p:nvPr/>
        </p:nvSpPr>
        <p:spPr>
          <a:xfrm flipH="1">
            <a:off x="6858000" y="3048000"/>
            <a:ext cx="381000" cy="73305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6951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SDbg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09222" y="-4304254"/>
            <a:ext cx="525560" cy="9144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73152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 Deficiency Determination – Sensor only –</a:t>
            </a:r>
            <a:r>
              <a:rPr lang="en-US" b="1" dirty="0" err="1">
                <a:solidFill>
                  <a:schemeClr val="bg1"/>
                </a:solidFill>
              </a:rPr>
              <a:t>QPLoc</a:t>
            </a:r>
            <a:r>
              <a:rPr lang="en-US" b="1" dirty="0">
                <a:solidFill>
                  <a:schemeClr val="bg1"/>
                </a:solidFill>
              </a:rPr>
              <a:t> – V8 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09600"/>
            <a:ext cx="8919221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83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SDbg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09222" y="-4304254"/>
            <a:ext cx="525560" cy="9144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73152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 Deficiency Determination – Sensor only – </a:t>
            </a:r>
            <a:r>
              <a:rPr lang="en-US" b="1" dirty="0" err="1">
                <a:solidFill>
                  <a:schemeClr val="bg1"/>
                </a:solidFill>
              </a:rPr>
              <a:t>QPLoc</a:t>
            </a:r>
            <a:r>
              <a:rPr lang="en-US" b="1" dirty="0">
                <a:solidFill>
                  <a:schemeClr val="bg1"/>
                </a:solidFill>
              </a:rPr>
              <a:t> – V12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50" y="688610"/>
            <a:ext cx="8431499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31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SDbg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09222" y="-4228054"/>
            <a:ext cx="525560" cy="9144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73152" y="76200"/>
            <a:ext cx="9217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Improving Sensor Measurements</a:t>
            </a:r>
            <a:endParaRPr lang="pt-BR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/>
          </p:nvPr>
        </p:nvGraphicFramePr>
        <p:xfrm>
          <a:off x="0" y="599421"/>
          <a:ext cx="9144000" cy="5656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78680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SDbg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74152" y="-4269183"/>
            <a:ext cx="595703" cy="9144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73152" y="570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Utility of Soil Nitrogen to Improve Predictive Power of N Deficiency</a:t>
            </a:r>
            <a:endParaRPr lang="pt-BR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47" y="679834"/>
            <a:ext cx="8048794" cy="53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98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Lamberton, C-C at 120 </a:t>
            </a:r>
            <a:r>
              <a:rPr lang="en-US" dirty="0" err="1"/>
              <a:t>lb</a:t>
            </a:r>
            <a:r>
              <a:rPr lang="en-US" dirty="0"/>
              <a:t> N/a</a:t>
            </a:r>
            <a:endParaRPr lang="es-PA" dirty="0"/>
          </a:p>
        </p:txBody>
      </p:sp>
      <p:sp>
        <p:nvSpPr>
          <p:cNvPr id="3" name="TextBox 2"/>
          <p:cNvSpPr txBox="1"/>
          <p:nvPr/>
        </p:nvSpPr>
        <p:spPr>
          <a:xfrm>
            <a:off x="3548743" y="5605046"/>
            <a:ext cx="48985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PA" sz="16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447800"/>
            <a:ext cx="5029200" cy="43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99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Take Home Messages</a:t>
            </a:r>
            <a:endParaRPr lang="es-P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5486400"/>
          </a:xfrm>
          <a:solidFill>
            <a:schemeClr val="accent1">
              <a:tint val="20000"/>
            </a:schemeClr>
          </a:solidFill>
        </p:spPr>
        <p:txBody>
          <a:bodyPr/>
          <a:lstStyle/>
          <a:p>
            <a:r>
              <a:rPr lang="en-US" sz="2800" dirty="0"/>
              <a:t>Soil N is variable but it is an important tool</a:t>
            </a:r>
          </a:p>
          <a:p>
            <a:r>
              <a:rPr lang="en-US" sz="2800" dirty="0"/>
              <a:t>Canopy sensors can help us manage N: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The earlier the sensing the greater the flexibility to apply nitrogen, </a:t>
            </a:r>
            <a:r>
              <a:rPr lang="en-US" sz="2400" dirty="0">
                <a:solidFill>
                  <a:schemeClr val="accent6"/>
                </a:solidFill>
              </a:rPr>
              <a:t>BUT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The earlier the sensing the lesser the predictive power</a:t>
            </a:r>
          </a:p>
          <a:p>
            <a:pPr lvl="1"/>
            <a:r>
              <a:rPr lang="en-US" sz="2400" dirty="0">
                <a:solidFill>
                  <a:schemeClr val="accent6"/>
                </a:solidFill>
              </a:rPr>
              <a:t>The later the sensing the greater the predictive power, </a:t>
            </a:r>
            <a:r>
              <a:rPr lang="en-US" sz="2400" dirty="0">
                <a:solidFill>
                  <a:srgbClr val="FF0000"/>
                </a:solidFill>
              </a:rPr>
              <a:t>BUT</a:t>
            </a:r>
          </a:p>
          <a:p>
            <a:pPr lvl="1"/>
            <a:r>
              <a:rPr lang="en-US" sz="2400" dirty="0">
                <a:solidFill>
                  <a:schemeClr val="accent6"/>
                </a:solidFill>
              </a:rPr>
              <a:t>The later the sensing the lesser the flexibility to apply nitrogen and greater potential for yield loss</a:t>
            </a:r>
          </a:p>
          <a:p>
            <a:r>
              <a:rPr lang="en-US" sz="2800" dirty="0"/>
              <a:t>Canopy sensor adjustments with soil N show promise</a:t>
            </a:r>
          </a:p>
          <a:p>
            <a:r>
              <a:rPr lang="en-US" sz="2800" dirty="0"/>
              <a:t>In-season N application is </a:t>
            </a:r>
            <a:r>
              <a:rPr lang="en-US" sz="2800" u="sng" dirty="0"/>
              <a:t>A</a:t>
            </a:r>
            <a:r>
              <a:rPr lang="en-US" sz="2800" dirty="0"/>
              <a:t> tool</a:t>
            </a:r>
          </a:p>
          <a:p>
            <a:endParaRPr lang="es-PA" sz="2800" dirty="0"/>
          </a:p>
        </p:txBody>
      </p:sp>
    </p:spTree>
    <p:extLst>
      <p:ext uri="{BB962C8B-B14F-4D97-AF65-F5344CB8AC3E}">
        <p14:creationId xmlns:p14="http://schemas.microsoft.com/office/powerpoint/2010/main" val="1386727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3314" y="457200"/>
            <a:ext cx="8153400" cy="1752600"/>
          </a:xfrm>
        </p:spPr>
        <p:txBody>
          <a:bodyPr/>
          <a:lstStyle/>
          <a:p>
            <a:r>
              <a:rPr lang="en-US" sz="3600" dirty="0"/>
              <a:t>Impact of In-season Variable Rate Nitrogen Management on Corn Yield and Nitrate Losses in Minnesota</a:t>
            </a:r>
            <a:endParaRPr lang="en-US" alt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600200" y="3449506"/>
            <a:ext cx="5936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Aicam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Laacouri</a:t>
            </a:r>
            <a:r>
              <a:rPr lang="en-US" dirty="0">
                <a:solidFill>
                  <a:srgbClr val="FFC000"/>
                </a:solidFill>
              </a:rPr>
              <a:t>, David </a:t>
            </a:r>
            <a:r>
              <a:rPr lang="en-US" dirty="0" err="1">
                <a:solidFill>
                  <a:srgbClr val="FFC000"/>
                </a:solidFill>
              </a:rPr>
              <a:t>Mulla</a:t>
            </a:r>
            <a:r>
              <a:rPr lang="en-US" dirty="0">
                <a:solidFill>
                  <a:srgbClr val="FFC000"/>
                </a:solidFill>
              </a:rPr>
              <a:t>, Jake </a:t>
            </a:r>
            <a:r>
              <a:rPr lang="en-US" dirty="0" err="1">
                <a:solidFill>
                  <a:srgbClr val="FFC000"/>
                </a:solidFill>
              </a:rPr>
              <a:t>Galzki</a:t>
            </a:r>
            <a:r>
              <a:rPr lang="en-US" dirty="0">
                <a:solidFill>
                  <a:srgbClr val="FFC000"/>
                </a:solidFill>
              </a:rPr>
              <a:t>,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 Grace Wilson and Jeff </a:t>
            </a:r>
            <a:r>
              <a:rPr lang="en-US" dirty="0" err="1">
                <a:solidFill>
                  <a:srgbClr val="FFC000"/>
                </a:solidFill>
              </a:rPr>
              <a:t>Vetsch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12820" y="2971824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ASA, Phoenix AZ, 2016</a:t>
            </a:r>
          </a:p>
        </p:txBody>
      </p:sp>
    </p:spTree>
    <p:extLst>
      <p:ext uri="{BB962C8B-B14F-4D97-AF65-F5344CB8AC3E}">
        <p14:creationId xmlns:p14="http://schemas.microsoft.com/office/powerpoint/2010/main" val="229849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52400"/>
            <a:ext cx="4038600" cy="24384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Study Area</a:t>
            </a:r>
            <a:br>
              <a:rPr lang="en-US" sz="4000" dirty="0"/>
            </a:br>
            <a:r>
              <a:rPr lang="en-US" sz="4000" dirty="0"/>
              <a:t>Agricultural Ecology Research Farm, Waseca, MN 2016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"/>
          <a:stretch/>
        </p:blipFill>
        <p:spPr>
          <a:xfrm>
            <a:off x="5486400" y="2660188"/>
            <a:ext cx="2971800" cy="369889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3330939" cy="526732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3646670" y="521000"/>
            <a:ext cx="3439930" cy="420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646670" y="4800600"/>
            <a:ext cx="3439930" cy="8912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" y="5522498"/>
            <a:ext cx="3507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plots with drainage</a:t>
            </a:r>
          </a:p>
        </p:txBody>
      </p:sp>
    </p:spTree>
    <p:extLst>
      <p:ext uri="{BB962C8B-B14F-4D97-AF65-F5344CB8AC3E}">
        <p14:creationId xmlns:p14="http://schemas.microsoft.com/office/powerpoint/2010/main" val="3743119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What tools are available? used?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534400" cy="4953000"/>
          </a:xfrm>
        </p:spPr>
        <p:txBody>
          <a:bodyPr/>
          <a:lstStyle/>
          <a:p>
            <a:r>
              <a:rPr lang="en-US" dirty="0"/>
              <a:t>MRTN (rate)</a:t>
            </a:r>
          </a:p>
          <a:p>
            <a:r>
              <a:rPr lang="en-US" dirty="0"/>
              <a:t>Other 3R’s (source, timing and placement)</a:t>
            </a:r>
          </a:p>
          <a:p>
            <a:r>
              <a:rPr lang="en-US" dirty="0"/>
              <a:t>Soil testing (PPNT and PSNT)</a:t>
            </a:r>
          </a:p>
          <a:p>
            <a:r>
              <a:rPr lang="en-US" dirty="0"/>
              <a:t>Sensors</a:t>
            </a:r>
          </a:p>
          <a:p>
            <a:r>
              <a:rPr lang="en-US" dirty="0"/>
              <a:t>Imagery</a:t>
            </a:r>
          </a:p>
          <a:p>
            <a:r>
              <a:rPr lang="en-US" dirty="0"/>
              <a:t>Models</a:t>
            </a:r>
          </a:p>
          <a:p>
            <a:r>
              <a:rPr lang="en-US" dirty="0"/>
              <a:t>Inhibitors and EEF’s</a:t>
            </a:r>
          </a:p>
          <a:p>
            <a:r>
              <a:rPr lang="en-US" dirty="0"/>
              <a:t>Yield goal based N recs</a:t>
            </a:r>
          </a:p>
        </p:txBody>
      </p:sp>
      <p:pic>
        <p:nvPicPr>
          <p:cNvPr id="4" name="Picture 8" descr="regional BMPs">
            <a:extLst>
              <a:ext uri="{FF2B5EF4-FFF2-40B4-BE49-F238E27FC236}">
                <a16:creationId xmlns:a16="http://schemas.microsoft.com/office/drawing/2014/main" id="{ADAE5286-AC86-4C47-868E-0993ACDD3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8167" y="2971800"/>
            <a:ext cx="3515833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4669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CE740-BCEB-4E4D-A59B-FFA21D52D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D68422-A439-4F48-81AB-C2B7A6A4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97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33D1-D4E3-4F23-B20D-8A01C0760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A552A-F7BF-4E4C-BCA8-7D13E431C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7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EA726-C670-4E49-AC92-C89694F7B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42D41-CCB7-4A75-8D5C-9CD5AF67D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13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697E3-5494-45B7-8909-FBC9365DF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316FC-2E75-4A23-B009-F4B5E7F6D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63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CB432-ADBB-4CB2-9A8E-CCAFC5EA9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9DB07D-3D9E-4CB1-A7AC-1F3784825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16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dirty="0"/>
              <a:t>Thanks</a:t>
            </a:r>
            <a:endParaRPr lang="es-PA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227609"/>
            <a:ext cx="2379153" cy="86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952999"/>
            <a:ext cx="1125416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117517"/>
            <a:ext cx="3286003" cy="86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09600" y="1143000"/>
            <a:ext cx="8153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800" kern="0" dirty="0"/>
              <a:t>U of M Nutrient Management Group</a:t>
            </a:r>
          </a:p>
          <a:p>
            <a:r>
              <a:rPr lang="en-US" sz="2800" kern="0" dirty="0"/>
              <a:t>Graduate &amp; Undergraduate Students, post Docs</a:t>
            </a:r>
          </a:p>
          <a:p>
            <a:r>
              <a:rPr lang="en-US" sz="2800" kern="0" dirty="0"/>
              <a:t>Staff at Research and Outreach Centers</a:t>
            </a:r>
          </a:p>
          <a:p>
            <a:r>
              <a:rPr lang="en-US" sz="2800" kern="0" dirty="0"/>
              <a:t>Funding sources</a:t>
            </a:r>
          </a:p>
          <a:p>
            <a:endParaRPr lang="en-US" sz="2800" kern="0" dirty="0"/>
          </a:p>
          <a:p>
            <a:endParaRPr lang="es-PA" kern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CC34F9-C47B-43F0-8627-91398C4D6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877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What are our goals for these tools?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382000" cy="4800600"/>
          </a:xfrm>
        </p:spPr>
        <p:txBody>
          <a:bodyPr/>
          <a:lstStyle/>
          <a:p>
            <a:r>
              <a:rPr lang="en-US" b="1" dirty="0"/>
              <a:t>Farmer:</a:t>
            </a:r>
            <a:r>
              <a:rPr lang="en-US" dirty="0"/>
              <a:t> increase yield and profitability, risk and time management</a:t>
            </a:r>
          </a:p>
          <a:p>
            <a:r>
              <a:rPr lang="en-US" b="1" dirty="0"/>
              <a:t>Fertilizer dealer</a:t>
            </a:r>
            <a:r>
              <a:rPr lang="en-US" dirty="0"/>
              <a:t>: increase yield, risk and time management, $</a:t>
            </a:r>
          </a:p>
          <a:p>
            <a:r>
              <a:rPr lang="en-US" b="1" dirty="0"/>
              <a:t>Society:</a:t>
            </a:r>
            <a:r>
              <a:rPr lang="en-US" dirty="0"/>
              <a:t> environmental stewardship of land and water, ground and surface waters (N fertilizer rule)</a:t>
            </a:r>
          </a:p>
          <a:p>
            <a:r>
              <a:rPr lang="en-US" b="1" dirty="0"/>
              <a:t>U of M Scientists</a:t>
            </a:r>
            <a:r>
              <a:rPr lang="en-US" dirty="0"/>
              <a:t>: ALL OF THE ABOVE</a:t>
            </a:r>
          </a:p>
        </p:txBody>
      </p:sp>
    </p:spTree>
    <p:extLst>
      <p:ext uri="{BB962C8B-B14F-4D97-AF65-F5344CB8AC3E}">
        <p14:creationId xmlns:p14="http://schemas.microsoft.com/office/powerpoint/2010/main" val="4264520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C491B-6AC3-4605-83D3-37A464CA3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371600"/>
          </a:xfrm>
        </p:spPr>
        <p:txBody>
          <a:bodyPr/>
          <a:lstStyle/>
          <a:p>
            <a:r>
              <a:rPr lang="en-US" sz="3600" dirty="0">
                <a:solidFill>
                  <a:srgbClr val="990033"/>
                </a:solidFill>
                <a:latin typeface="Arial" charset="0"/>
              </a:rPr>
              <a:t>Effect of time of AA application and N-Serve on corn yield at Waseca from 1987-2001.</a:t>
            </a:r>
            <a:endParaRPr lang="en-US" sz="3600" dirty="0"/>
          </a:p>
        </p:txBody>
      </p:sp>
      <p:graphicFrame>
        <p:nvGraphicFramePr>
          <p:cNvPr id="3" name="Group 59">
            <a:extLst>
              <a:ext uri="{FF2B5EF4-FFF2-40B4-BE49-F238E27FC236}">
                <a16:creationId xmlns:a16="http://schemas.microsoft.com/office/drawing/2014/main" id="{66FCB813-061D-4C61-B413-D83B1F513B8E}"/>
              </a:ext>
            </a:extLst>
          </p:cNvPr>
          <p:cNvGraphicFramePr>
            <a:graphicFrameLocks/>
          </p:cNvGraphicFramePr>
          <p:nvPr/>
        </p:nvGraphicFramePr>
        <p:xfrm>
          <a:off x="0" y="1447800"/>
          <a:ext cx="9144000" cy="357029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9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8288" marB="18288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Time of N Application</a:t>
                      </a:r>
                    </a:p>
                  </a:txBody>
                  <a:tcPr marL="0" marR="0" marT="18288" marB="18288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Parameter</a:t>
                      </a:r>
                    </a:p>
                  </a:txBody>
                  <a:tcPr marL="0" marR="0" marT="18288" marB="1828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Fall</a:t>
                      </a:r>
                    </a:p>
                  </a:txBody>
                  <a:tcPr marL="0" marR="0" marT="18288" marB="182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Fall+N-Serve</a:t>
                      </a:r>
                    </a:p>
                  </a:txBody>
                  <a:tcPr marL="0" marR="0" marT="18288" marB="182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Spring</a:t>
                      </a:r>
                    </a:p>
                  </a:txBody>
                  <a:tcPr marL="0" marR="0" marT="18288" marB="18288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15-Yr Avg. Yield (bu/A)</a:t>
                      </a:r>
                    </a:p>
                  </a:txBody>
                  <a:tcPr marR="0" marT="18288" marB="18288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144</a:t>
                      </a:r>
                    </a:p>
                  </a:txBody>
                  <a:tcPr marL="0" marR="0" marT="18288" marB="182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153</a:t>
                      </a:r>
                    </a:p>
                  </a:txBody>
                  <a:tcPr marL="0" marR="0" marT="18288" marB="182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156</a:t>
                      </a:r>
                    </a:p>
                  </a:txBody>
                  <a:tcPr marL="0" marR="0" marT="18288" marB="18288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15-Yr Avg. FW NO</a:t>
                      </a:r>
                      <a:r>
                        <a:rPr kumimoji="0" lang="en-US" sz="2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-N Conc. (mg/L)</a:t>
                      </a:r>
                    </a:p>
                  </a:txBody>
                  <a:tcPr marR="0" marT="18288" marB="1828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14.1</a:t>
                      </a:r>
                    </a:p>
                  </a:txBody>
                  <a:tcPr marL="0" marR="0" marT="18288" marB="182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12.2</a:t>
                      </a:r>
                    </a:p>
                  </a:txBody>
                  <a:tcPr marL="0" marR="0" marT="18288" marB="182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12.0</a:t>
                      </a:r>
                    </a:p>
                  </a:txBody>
                  <a:tcPr marL="0" marR="0" marT="18288" marB="1828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15-Yr N recovery in grain (%)</a:t>
                      </a:r>
                    </a:p>
                  </a:txBody>
                  <a:tcPr marR="0" marT="18288" marB="1828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38</a:t>
                      </a:r>
                    </a:p>
                  </a:txBody>
                  <a:tcPr marL="0" marR="0" marT="18288" marB="182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46</a:t>
                      </a:r>
                    </a:p>
                  </a:txBody>
                  <a:tcPr marL="0" marR="0" marT="18288" marB="182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47</a:t>
                      </a:r>
                    </a:p>
                  </a:txBody>
                  <a:tcPr marL="0" marR="0" marT="18288" marB="1828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7-Yr Avg. Yield (bu/A)*</a:t>
                      </a:r>
                    </a:p>
                  </a:txBody>
                  <a:tcPr marR="0" marT="18288" marB="1828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131</a:t>
                      </a:r>
                    </a:p>
                  </a:txBody>
                  <a:tcPr marL="0" marR="0" marT="18288" marB="182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146</a:t>
                      </a:r>
                    </a:p>
                  </a:txBody>
                  <a:tcPr marL="0" marR="0" marT="18288" marB="182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158</a:t>
                      </a:r>
                    </a:p>
                  </a:txBody>
                  <a:tcPr marL="0" marR="0" marT="18288" marB="1828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5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  Seven years when statistically significant differences occurred.</a:t>
                      </a:r>
                    </a:p>
                  </a:txBody>
                  <a:tcPr marR="0" marT="18288" marB="18288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7D6552E-976D-4103-8186-68D5CB044779}"/>
              </a:ext>
            </a:extLst>
          </p:cNvPr>
          <p:cNvSpPr txBox="1"/>
          <p:nvPr/>
        </p:nvSpPr>
        <p:spPr>
          <a:xfrm>
            <a:off x="3581400" y="5486400"/>
            <a:ext cx="5457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Randall et al., 2003; Randall and Vetsch, 2005</a:t>
            </a:r>
          </a:p>
        </p:txBody>
      </p:sp>
    </p:spTree>
    <p:extLst>
      <p:ext uri="{BB962C8B-B14F-4D97-AF65-F5344CB8AC3E}">
        <p14:creationId xmlns:p14="http://schemas.microsoft.com/office/powerpoint/2010/main" val="2175593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C491B-6AC3-4605-83D3-37A464CA3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r>
              <a:rPr lang="en-US" sz="3000" dirty="0">
                <a:solidFill>
                  <a:srgbClr val="990033"/>
                </a:solidFill>
                <a:latin typeface="Arial" charset="0"/>
              </a:rPr>
              <a:t>Corn yield as affected by swine manure application timing and Instinct rate (Vetsch et al., 2017).</a:t>
            </a:r>
            <a:endParaRPr lang="en-US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D6552E-976D-4103-8186-68D5CB044779}"/>
              </a:ext>
            </a:extLst>
          </p:cNvPr>
          <p:cNvSpPr txBox="1"/>
          <p:nvPr/>
        </p:nvSpPr>
        <p:spPr>
          <a:xfrm>
            <a:off x="3581400" y="5486400"/>
            <a:ext cx="5457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Randall et al., 2003; Randall and Vetsch, 2005</a:t>
            </a:r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BE1E26A7-C0B8-40EC-90BB-F830BF943B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760323"/>
              </p:ext>
            </p:extLst>
          </p:nvPr>
        </p:nvGraphicFramePr>
        <p:xfrm>
          <a:off x="304800" y="1031439"/>
          <a:ext cx="8581400" cy="578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Macro-Enabled Worksheet" r:id="rId4" imgW="4276657" imgH="2933790" progId="Excel.SheetMacroEnabled.12">
                  <p:embed/>
                </p:oleObj>
              </mc:Choice>
              <mc:Fallback>
                <p:oleObj name="Macro-Enabled Worksheet" r:id="rId4" imgW="4276657" imgH="2933790" progId="Excel.SheetMacroEnabled.12">
                  <p:embed/>
                  <p:pic>
                    <p:nvPicPr>
                      <p:cNvPr id="52429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031439"/>
                        <a:ext cx="8581400" cy="578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0927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r>
              <a:rPr lang="en-US" altLang="en-US" sz="3600" dirty="0"/>
              <a:t>In-season Nitrogen Applications: How Late is Too Late? </a:t>
            </a:r>
            <a:endParaRPr lang="en-US" altLang="en-US" sz="3600" b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752600"/>
            <a:ext cx="9144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Fabián </a:t>
            </a:r>
            <a:r>
              <a:rPr lang="en-US" sz="30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Fernández,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Jared Spackman and Gabriel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Paiao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>
                <a:solidFill>
                  <a:schemeClr val="tx2"/>
                </a:solidFill>
                <a:latin typeface="Arial Rounded MT Bold" panose="020F0704030504030204" pitchFamily="34" charset="0"/>
              </a:rPr>
              <a:t>Department of Soil, Water, and Climate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>
                <a:solidFill>
                  <a:schemeClr val="accent6"/>
                </a:solidFill>
                <a:latin typeface="Calibri"/>
                <a:hlinkClick r:id="rId3"/>
              </a:rPr>
              <a:t>fabiangf@umn.edu</a:t>
            </a:r>
            <a:endParaRPr lang="en-US" dirty="0">
              <a:solidFill>
                <a:schemeClr val="accent6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4290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14th Annual International Nitrogen Use Efficiency Conference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8-10 Aug 2016, Boise, ID</a:t>
            </a:r>
            <a:endParaRPr lang="en-US" sz="3200" dirty="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8761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09601"/>
            <a:ext cx="4257615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1" y="609600"/>
            <a:ext cx="4253065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1" y="4011613"/>
            <a:ext cx="4257615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22" y="4012739"/>
            <a:ext cx="4240556" cy="268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45699" y="150237"/>
            <a:ext cx="2191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Becker 2014; 2015a,b</a:t>
            </a:r>
          </a:p>
        </p:txBody>
      </p:sp>
      <p:sp>
        <p:nvSpPr>
          <p:cNvPr id="7" name="Rectangle 6"/>
          <p:cNvSpPr/>
          <p:nvPr/>
        </p:nvSpPr>
        <p:spPr>
          <a:xfrm>
            <a:off x="5257800" y="27126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Clara City 2014; Waseca 2014 </a:t>
            </a:r>
            <a:r>
              <a:rPr lang="en-US" sz="1600" dirty="0" err="1"/>
              <a:t>a,b</a:t>
            </a:r>
            <a:r>
              <a:rPr lang="en-US" sz="1600" dirty="0"/>
              <a:t>; Waseca 2015 </a:t>
            </a:r>
            <a:r>
              <a:rPr lang="en-US" sz="1600" dirty="0" err="1"/>
              <a:t>a,b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81000" y="34538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Clara City 2015; </a:t>
            </a:r>
            <a:r>
              <a:rPr lang="en-US" sz="1600" dirty="0" err="1"/>
              <a:t>Lamberton</a:t>
            </a:r>
            <a:r>
              <a:rPr lang="en-US" sz="1600" dirty="0"/>
              <a:t> 2014; </a:t>
            </a:r>
            <a:r>
              <a:rPr lang="en-US" sz="1600" dirty="0" err="1"/>
              <a:t>Theilman</a:t>
            </a:r>
            <a:r>
              <a:rPr lang="en-US" sz="1600" dirty="0"/>
              <a:t> 2014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34806" y="3445172"/>
            <a:ext cx="1794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Lamberton</a:t>
            </a:r>
            <a:r>
              <a:rPr lang="en-US" sz="1600" dirty="0"/>
              <a:t> 2014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835C94-FB4C-43E5-B4F3-FE3024DAC84B}"/>
              </a:ext>
            </a:extLst>
          </p:cNvPr>
          <p:cNvSpPr txBox="1"/>
          <p:nvPr/>
        </p:nvSpPr>
        <p:spPr>
          <a:xfrm>
            <a:off x="914400" y="914400"/>
            <a:ext cx="3230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N applied at planting on </a:t>
            </a:r>
          </a:p>
          <a:p>
            <a:r>
              <a:rPr lang="en-US" sz="2200" dirty="0"/>
              <a:t>coarse textured soils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CD5290-56A5-4ED7-8801-5D93C9BAEA65}"/>
              </a:ext>
            </a:extLst>
          </p:cNvPr>
          <p:cNvSpPr txBox="1"/>
          <p:nvPr/>
        </p:nvSpPr>
        <p:spPr>
          <a:xfrm>
            <a:off x="5943599" y="1981200"/>
            <a:ext cx="3120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Much &gt; normal rainfall, </a:t>
            </a:r>
          </a:p>
          <a:p>
            <a:r>
              <a:rPr lang="en-US" sz="2200" dirty="0"/>
              <a:t>MRTN under fertilized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41C488-6787-45E1-AF1E-36C1CCD89A99}"/>
              </a:ext>
            </a:extLst>
          </p:cNvPr>
          <p:cNvSpPr txBox="1"/>
          <p:nvPr/>
        </p:nvSpPr>
        <p:spPr>
          <a:xfrm>
            <a:off x="1752600" y="5250359"/>
            <a:ext cx="2739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Normal rainfall, </a:t>
            </a:r>
          </a:p>
          <a:p>
            <a:r>
              <a:rPr lang="en-US" sz="2200" dirty="0"/>
              <a:t>MRTN excellent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3574CF-46DA-4F7E-A5B9-2EC531E146F7}"/>
              </a:ext>
            </a:extLst>
          </p:cNvPr>
          <p:cNvSpPr txBox="1"/>
          <p:nvPr/>
        </p:nvSpPr>
        <p:spPr>
          <a:xfrm>
            <a:off x="5867400" y="5263329"/>
            <a:ext cx="274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Non responsive</a:t>
            </a:r>
          </a:p>
        </p:txBody>
      </p:sp>
    </p:spTree>
    <p:extLst>
      <p:ext uri="{BB962C8B-B14F-4D97-AF65-F5344CB8AC3E}">
        <p14:creationId xmlns:p14="http://schemas.microsoft.com/office/powerpoint/2010/main" val="1664243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528712"/>
            <a:ext cx="3048000" cy="1071488"/>
          </a:xfrm>
        </p:spPr>
        <p:txBody>
          <a:bodyPr/>
          <a:lstStyle/>
          <a:p>
            <a:r>
              <a:rPr lang="en-US" dirty="0"/>
              <a:t>Nitrate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7" y="1568096"/>
            <a:ext cx="4507337" cy="254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9" y="4115549"/>
            <a:ext cx="4507336" cy="259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15" y="1568096"/>
            <a:ext cx="4488782" cy="254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201" y="4110982"/>
            <a:ext cx="4482596" cy="259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07635" y="528712"/>
            <a:ext cx="3048000" cy="10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n-US" kern="0" dirty="0"/>
              <a:t>TIN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048000" y="38855"/>
            <a:ext cx="3048000" cy="10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n-US" kern="0" dirty="0"/>
              <a:t>V4</a:t>
            </a:r>
          </a:p>
        </p:txBody>
      </p:sp>
    </p:spTree>
    <p:extLst>
      <p:ext uri="{BB962C8B-B14F-4D97-AF65-F5344CB8AC3E}">
        <p14:creationId xmlns:p14="http://schemas.microsoft.com/office/powerpoint/2010/main" val="697662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3649"/>
            <a:ext cx="9144000" cy="6174351"/>
          </a:xfrm>
          <a:prstGeom prst="rect">
            <a:avLst/>
          </a:prstGeom>
        </p:spPr>
      </p:pic>
      <p:pic>
        <p:nvPicPr>
          <p:cNvPr id="18" name="Imagem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3" t="12201" r="20982" b="9412"/>
          <a:stretch/>
        </p:blipFill>
        <p:spPr>
          <a:xfrm>
            <a:off x="3157807" y="2664044"/>
            <a:ext cx="2942003" cy="2923380"/>
          </a:xfrm>
          <a:prstGeom prst="rect">
            <a:avLst/>
          </a:prstGeom>
        </p:spPr>
      </p:pic>
      <p:pic>
        <p:nvPicPr>
          <p:cNvPr id="28" name="Imagem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t="29501" r="72637"/>
          <a:stretch/>
        </p:blipFill>
        <p:spPr>
          <a:xfrm>
            <a:off x="3877694" y="2560138"/>
            <a:ext cx="1502230" cy="36505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77694" y="787555"/>
            <a:ext cx="1863734" cy="2441480"/>
            <a:chOff x="6118114" y="815802"/>
            <a:chExt cx="1863734" cy="244148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7011441" y="2070805"/>
              <a:ext cx="453148" cy="1186477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6173315" y="2121716"/>
              <a:ext cx="504259" cy="1073857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" descr="Resultado de imagem para greenseeker sensor 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8114" y="815802"/>
              <a:ext cx="1863734" cy="1863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tângulo 11"/>
          <p:cNvSpPr>
            <a:spLocks noChangeArrowheads="1"/>
          </p:cNvSpPr>
          <p:nvPr/>
        </p:nvSpPr>
        <p:spPr bwMode="auto">
          <a:xfrm>
            <a:off x="5336736" y="3506384"/>
            <a:ext cx="35960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Temporal Variability</a:t>
            </a:r>
            <a:endParaRPr lang="pt-BR" sz="3200" b="1" dirty="0"/>
          </a:p>
        </p:txBody>
      </p:sp>
      <p:sp>
        <p:nvSpPr>
          <p:cNvPr id="34" name="Retângulo 11"/>
          <p:cNvSpPr>
            <a:spLocks noChangeArrowheads="1"/>
          </p:cNvSpPr>
          <p:nvPr/>
        </p:nvSpPr>
        <p:spPr bwMode="auto">
          <a:xfrm>
            <a:off x="830261" y="3506384"/>
            <a:ext cx="31654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Spatial Variability</a:t>
            </a:r>
            <a:endParaRPr lang="pt-BR" sz="3200" b="1" dirty="0"/>
          </a:p>
        </p:txBody>
      </p:sp>
      <p:sp>
        <p:nvSpPr>
          <p:cNvPr id="35" name="Retângulo 11"/>
          <p:cNvSpPr>
            <a:spLocks noChangeArrowheads="1"/>
          </p:cNvSpPr>
          <p:nvPr/>
        </p:nvSpPr>
        <p:spPr bwMode="auto">
          <a:xfrm>
            <a:off x="3041989" y="742120"/>
            <a:ext cx="33716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Application Timing</a:t>
            </a:r>
            <a:endParaRPr lang="pt-BR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56808" y="101001"/>
            <a:ext cx="90871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kern="0" dirty="0">
                <a:solidFill>
                  <a:srgbClr val="7A0019"/>
                </a:solidFill>
                <a:latin typeface="Arial"/>
                <a:ea typeface="ＭＳ Ｐゴシック"/>
                <a:cs typeface="+mj-cs"/>
              </a:rPr>
              <a:t>Can We Use Crop Sensors To Improve N Management?</a:t>
            </a:r>
            <a:endParaRPr lang="es-419" sz="2600" dirty="0"/>
          </a:p>
        </p:txBody>
      </p:sp>
    </p:spTree>
    <p:extLst>
      <p:ext uri="{BB962C8B-B14F-4D97-AF65-F5344CB8AC3E}">
        <p14:creationId xmlns:p14="http://schemas.microsoft.com/office/powerpoint/2010/main" val="26228693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RENO.MIRANDA\DESKTOP\MATHEUS\MAXTRACK\TELAS\TELA00_ASDBG.PNG"/>
  <p:tag name="PXPSD_PNGPATH" val="C:\USERS\BRENO.MIRANDA\DESKTOP\MATHEUS\MAXTRACK\TELAS\"/>
  <p:tag name="PXPSD_PNGFILENAME" val="TELA00_ASDBG.PNG"/>
  <p:tag name="PXPSD_LAYERNAME" val="ASDbg"/>
  <p:tag name="PXPSD_PSDPATH" val="C:\Users\breno.miranda\Desktop\Matheus\SMARTALK\Template - Como captar recursos para patrocínio de eventos\Telas\"/>
  <p:tag name="PXPSD_PSDFILENAME" val="tela00.psd"/>
  <p:tag name="PXPSD_PSDSOURCE" val="C:\Users\breno.miranda\Desktop\Matheus\SMARTALK\Template - Como captar recursos para patrocínio de eventos\Telas\tela00.psd"/>
  <p:tag name=" PXPSD_PSDSOURCELAY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RENO.MIRANDA\DESKTOP\MATHEUS\MAXTRACK\TELAS\TELA00_ASDBG.PNG"/>
  <p:tag name="PXPSD_PNGPATH" val="C:\USERS\BRENO.MIRANDA\DESKTOP\MATHEUS\MAXTRACK\TELAS\"/>
  <p:tag name="PXPSD_PNGFILENAME" val="TELA00_ASDBG.PNG"/>
  <p:tag name="PXPSD_LAYERNAME" val="ASDbg"/>
  <p:tag name="PXPSD_PSDPATH" val="C:\Users\breno.miranda\Desktop\Matheus\SMARTALK\Template - Como captar recursos para patrocínio de eventos\Telas\"/>
  <p:tag name="PXPSD_PSDFILENAME" val="tela00.psd"/>
  <p:tag name="PXPSD_PSDSOURCE" val="C:\Users\breno.miranda\Desktop\Matheus\SMARTALK\Template - Como captar recursos para patrocínio de eventos\Telas\tela00.psd"/>
  <p:tag name=" PXPSD_PSDSOURCELAYER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RENO.MIRANDA\DESKTOP\MATHEUS\MAXTRACK\TELAS\TELA00_ASDBG.PNG"/>
  <p:tag name="PXPSD_PNGPATH" val="C:\USERS\BRENO.MIRANDA\DESKTOP\MATHEUS\MAXTRACK\TELAS\"/>
  <p:tag name="PXPSD_PNGFILENAME" val="TELA00_ASDBG.PNG"/>
  <p:tag name="PXPSD_LAYERNAME" val="ASDbg"/>
  <p:tag name="PXPSD_PSDPATH" val="C:\Users\breno.miranda\Desktop\Matheus\SMARTALK\Template - Como captar recursos para patrocínio de eventos\Telas\"/>
  <p:tag name="PXPSD_PSDFILENAME" val="tela00.psd"/>
  <p:tag name="PXPSD_PSDSOURCE" val="C:\Users\breno.miranda\Desktop\Matheus\SMARTALK\Template - Como captar recursos para patrocínio de eventos\Telas\tela00.psd"/>
  <p:tag name=" PXPSD_PSDSOURCELAYER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RENO.MIRANDA\DESKTOP\MATHEUS\MAXTRACK\TELAS\TELA00_ASDBG.PNG"/>
  <p:tag name="PXPSD_PNGPATH" val="C:\USERS\BRENO.MIRANDA\DESKTOP\MATHEUS\MAXTRACK\TELAS\"/>
  <p:tag name="PXPSD_PNGFILENAME" val="TELA00_ASDBG.PNG"/>
  <p:tag name="PXPSD_LAYERNAME" val="ASDbg"/>
  <p:tag name="PXPSD_PSDPATH" val="C:\Users\breno.miranda\Desktop\Matheus\SMARTALK\Template - Como captar recursos para patrocínio de eventos\Telas\"/>
  <p:tag name="PXPSD_PSDFILENAME" val="tela00.psd"/>
  <p:tag name="PXPSD_PSDSOURCE" val="C:\Users\breno.miranda\Desktop\Matheus\SMARTALK\Template - Como captar recursos para patrocínio de eventos\Telas\tela00.psd"/>
  <p:tag name=" PXPSD_PSDSOURCELAY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BRENO.MIRANDA\DESKTOP\MATHEUS\MAXTRACK\TELAS\TELA00_ASDBG.PNG"/>
  <p:tag name="PXPSD_PNGPATH" val="C:\USERS\BRENO.MIRANDA\DESKTOP\MATHEUS\MAXTRACK\TELAS\"/>
  <p:tag name="PXPSD_PNGFILENAME" val="TELA00_ASDBG.PNG"/>
  <p:tag name="PXPSD_LAYERNAME" val="ASDbg"/>
  <p:tag name="PXPSD_PSDPATH" val="C:\Users\breno.miranda\Desktop\Matheus\SMARTALK\Template - Como captar recursos para patrocínio de eventos\Telas\"/>
  <p:tag name="PXPSD_PSDFILENAME" val="tela00.psd"/>
  <p:tag name="PXPSD_PSDSOURCE" val="C:\Users\breno.miranda\Desktop\Matheus\SMARTALK\Template - Como captar recursos para patrocínio de eventos\Telas\tela00.psd"/>
  <p:tag name=" PXPSD_PSDSOURCELAYER" val="5"/>
</p:tagLst>
</file>

<file path=ppt/theme/theme1.xml><?xml version="1.0" encoding="utf-8"?>
<a:theme xmlns:a="http://schemas.openxmlformats.org/drawingml/2006/main" name="Nutrient Management Templat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Nutrient Management Template</Template>
  <TotalTime>1524</TotalTime>
  <Words>839</Words>
  <Application>Microsoft Office PowerPoint</Application>
  <PresentationFormat>On-screen Show (4:3)</PresentationFormat>
  <Paragraphs>128</Paragraphs>
  <Slides>25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Batang</vt:lpstr>
      <vt:lpstr>ＭＳ Ｐゴシック</vt:lpstr>
      <vt:lpstr>Arial</vt:lpstr>
      <vt:lpstr>Arial Rounded MT Bold</vt:lpstr>
      <vt:lpstr>Calibri</vt:lpstr>
      <vt:lpstr>Nutrient Management Template</vt:lpstr>
      <vt:lpstr>Macro-Enabled Worksheet</vt:lpstr>
      <vt:lpstr>Tools for Improving Nitrogen Use Efficiency in Minnesota </vt:lpstr>
      <vt:lpstr>What tools are available? used?</vt:lpstr>
      <vt:lpstr>What are our goals for these tools?</vt:lpstr>
      <vt:lpstr>Effect of time of AA application and N-Serve on corn yield at Waseca from 1987-2001.</vt:lpstr>
      <vt:lpstr>Corn yield as affected by swine manure application timing and Instinct rate (Vetsch et al., 2017).</vt:lpstr>
      <vt:lpstr>In-season Nitrogen Applications: How Late is Too Late? </vt:lpstr>
      <vt:lpstr>PowerPoint Presentation</vt:lpstr>
      <vt:lpstr>Nitrate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Lamberton, C-C at 120 lb N/a</vt:lpstr>
      <vt:lpstr>Take Home Messages</vt:lpstr>
      <vt:lpstr>Impact of In-season Variable Rate Nitrogen Management on Corn Yield and Nitrate Losses in Minnesota</vt:lpstr>
      <vt:lpstr>Study Area Agricultural Ecology Research Farm, Waseca, MN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Company>University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In-season Nitrogen Applications: How Late is Too Late?</dc:title>
  <dc:creator>Reviewer</dc:creator>
  <cp:lastModifiedBy>jvetsch</cp:lastModifiedBy>
  <cp:revision>24</cp:revision>
  <dcterms:created xsi:type="dcterms:W3CDTF">2016-08-10T15:26:44Z</dcterms:created>
  <dcterms:modified xsi:type="dcterms:W3CDTF">2017-08-07T21:18:24Z</dcterms:modified>
</cp:coreProperties>
</file>