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2.xml" ContentType="application/vnd.openxmlformats-officedocument.presentationml.notesSl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9"/>
  </p:notesMasterIdLst>
  <p:sldIdLst>
    <p:sldId id="256" r:id="rId2"/>
    <p:sldId id="319" r:id="rId3"/>
    <p:sldId id="312" r:id="rId4"/>
    <p:sldId id="320" r:id="rId5"/>
    <p:sldId id="325" r:id="rId6"/>
    <p:sldId id="321" r:id="rId7"/>
    <p:sldId id="326" r:id="rId8"/>
    <p:sldId id="322" r:id="rId9"/>
    <p:sldId id="327" r:id="rId10"/>
    <p:sldId id="328" r:id="rId11"/>
    <p:sldId id="330" r:id="rId12"/>
    <p:sldId id="332" r:id="rId13"/>
    <p:sldId id="274" r:id="rId14"/>
    <p:sldId id="324" r:id="rId15"/>
    <p:sldId id="331" r:id="rId16"/>
    <p:sldId id="323" r:id="rId17"/>
    <p:sldId id="302" r:id="rId18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8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Brian%20Arnall\Google%20Drive\Field%20Data\16-17%20Wheat\N_timing_Harvest_Data_BA.xlsx" TargetMode="External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Brian%20Arnall\Google%20Drive\Field%20Data\16-17%20Wheat\N_timing_Harvest_Data_BA.xlsx" TargetMode="External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Brian%20Arnall\Google%20Drive\Field%20Data\16-17%20Wheat\N_timing_Harvest_Data_BA.xlsx" TargetMode="External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Brian%20Arnall\Google%20Drive\Field%20Data\16-17%20Wheat\N_timing_Harvest_Data_BA.xlsx" TargetMode="External"/><Relationship Id="rId1" Type="http://schemas.openxmlformats.org/officeDocument/2006/relationships/themeOverride" Target="../theme/themeOverrid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6534273840769903"/>
          <c:y val="5.7060367454068242E-2"/>
          <c:w val="0.77957349081364824"/>
          <c:h val="0.70026939340915717"/>
        </c:manualLayout>
      </c:layout>
      <c:scatterChart>
        <c:scatterStyle val="lineMarker"/>
        <c:varyColors val="0"/>
        <c:ser>
          <c:idx val="0"/>
          <c:order val="0"/>
          <c:tx>
            <c:v>YP0</c:v>
          </c:tx>
          <c:spPr>
            <a:ln w="28575">
              <a:noFill/>
            </a:ln>
          </c:spPr>
          <c:xVal>
            <c:numRef>
              <c:f>Sheet2!$B$3:$B$14</c:f>
              <c:numCache>
                <c:formatCode>General</c:formatCode>
                <c:ptCount val="12"/>
                <c:pt idx="0">
                  <c:v>39</c:v>
                </c:pt>
                <c:pt idx="1">
                  <c:v>46</c:v>
                </c:pt>
                <c:pt idx="2">
                  <c:v>52</c:v>
                </c:pt>
                <c:pt idx="3">
                  <c:v>59</c:v>
                </c:pt>
                <c:pt idx="4">
                  <c:v>67</c:v>
                </c:pt>
                <c:pt idx="5">
                  <c:v>74</c:v>
                </c:pt>
                <c:pt idx="6">
                  <c:v>81</c:v>
                </c:pt>
                <c:pt idx="7">
                  <c:v>89</c:v>
                </c:pt>
                <c:pt idx="8">
                  <c:v>95</c:v>
                </c:pt>
                <c:pt idx="9">
                  <c:v>102</c:v>
                </c:pt>
                <c:pt idx="10">
                  <c:v>110</c:v>
                </c:pt>
                <c:pt idx="11">
                  <c:v>117</c:v>
                </c:pt>
              </c:numCache>
            </c:numRef>
          </c:xVal>
          <c:yVal>
            <c:numRef>
              <c:f>Sheet2!$D$3:$D$14</c:f>
              <c:numCache>
                <c:formatCode>0.0</c:formatCode>
                <c:ptCount val="12"/>
                <c:pt idx="0">
                  <c:v>166.69788057945436</c:v>
                </c:pt>
                <c:pt idx="1">
                  <c:v>136.87788933715527</c:v>
                </c:pt>
                <c:pt idx="2">
                  <c:v>108.10611204781472</c:v>
                </c:pt>
                <c:pt idx="3">
                  <c:v>77.032870157335211</c:v>
                </c:pt>
                <c:pt idx="4">
                  <c:v>41.280772170707174</c:v>
                </c:pt>
                <c:pt idx="5">
                  <c:v>29.013245309981869</c:v>
                </c:pt>
                <c:pt idx="6">
                  <c:v>25.073307669207917</c:v>
                </c:pt>
                <c:pt idx="7">
                  <c:v>23.370217560737654</c:v>
                </c:pt>
                <c:pt idx="8">
                  <c:v>21.9613871243122</c:v>
                </c:pt>
                <c:pt idx="9">
                  <c:v>20.622147698266406</c:v>
                </c:pt>
                <c:pt idx="10">
                  <c:v>19.380407299037763</c:v>
                </c:pt>
                <c:pt idx="11">
                  <c:v>18.387277224923171</c:v>
                </c:pt>
              </c:numCache>
            </c:numRef>
          </c:yVal>
          <c:smooth val="0"/>
        </c:ser>
        <c:ser>
          <c:idx val="1"/>
          <c:order val="1"/>
          <c:tx>
            <c:v>YPN</c:v>
          </c:tx>
          <c:spPr>
            <a:ln w="28575">
              <a:noFill/>
            </a:ln>
          </c:spPr>
          <c:xVal>
            <c:numRef>
              <c:f>Sheet2!$B$3:$B$14</c:f>
              <c:numCache>
                <c:formatCode>General</c:formatCode>
                <c:ptCount val="12"/>
                <c:pt idx="0">
                  <c:v>39</c:v>
                </c:pt>
                <c:pt idx="1">
                  <c:v>46</c:v>
                </c:pt>
                <c:pt idx="2">
                  <c:v>52</c:v>
                </c:pt>
                <c:pt idx="3">
                  <c:v>59</c:v>
                </c:pt>
                <c:pt idx="4">
                  <c:v>67</c:v>
                </c:pt>
                <c:pt idx="5">
                  <c:v>74</c:v>
                </c:pt>
                <c:pt idx="6">
                  <c:v>81</c:v>
                </c:pt>
                <c:pt idx="7">
                  <c:v>89</c:v>
                </c:pt>
                <c:pt idx="8">
                  <c:v>95</c:v>
                </c:pt>
                <c:pt idx="9">
                  <c:v>102</c:v>
                </c:pt>
                <c:pt idx="10">
                  <c:v>110</c:v>
                </c:pt>
                <c:pt idx="11">
                  <c:v>117</c:v>
                </c:pt>
              </c:numCache>
            </c:numRef>
          </c:xVal>
          <c:yVal>
            <c:numRef>
              <c:f>Sheet2!$E$3:$E$14</c:f>
              <c:numCache>
                <c:formatCode>0.0</c:formatCode>
                <c:ptCount val="12"/>
                <c:pt idx="0">
                  <c:v>238.76203612672393</c:v>
                </c:pt>
                <c:pt idx="1">
                  <c:v>216.68932742024785</c:v>
                </c:pt>
                <c:pt idx="2">
                  <c:v>160.10348783989556</c:v>
                </c:pt>
                <c:pt idx="3">
                  <c:v>128.1661587030878</c:v>
                </c:pt>
                <c:pt idx="4">
                  <c:v>74.725047354417654</c:v>
                </c:pt>
                <c:pt idx="5">
                  <c:v>52.990736736439374</c:v>
                </c:pt>
                <c:pt idx="6">
                  <c:v>42.783143324374159</c:v>
                </c:pt>
                <c:pt idx="7">
                  <c:v>39.450257136669336</c:v>
                </c:pt>
                <c:pt idx="8">
                  <c:v>38.616512501833022</c:v>
                </c:pt>
                <c:pt idx="9">
                  <c:v>36.2616177155382</c:v>
                </c:pt>
                <c:pt idx="10">
                  <c:v>34.078163483826238</c:v>
                </c:pt>
                <c:pt idx="11">
                  <c:v>37.146853402118232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4856200"/>
        <c:axId val="214856984"/>
      </c:scatterChart>
      <c:valAx>
        <c:axId val="21485620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GDDs &gt; 0 (From planting) 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14856984"/>
        <c:crosses val="autoZero"/>
        <c:crossBetween val="midCat"/>
      </c:valAx>
      <c:valAx>
        <c:axId val="214856984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Yield (bushel per acre)</a:t>
                </a:r>
              </a:p>
            </c:rich>
          </c:tx>
          <c:overlay val="0"/>
        </c:title>
        <c:numFmt formatCode="0" sourceLinked="0"/>
        <c:majorTickMark val="out"/>
        <c:minorTickMark val="none"/>
        <c:tickLblPos val="nextTo"/>
        <c:crossAx val="214856200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58136067366579192"/>
          <c:y val="0.33563174394867307"/>
          <c:w val="0.11030599300087489"/>
          <c:h val="0.1898476232137649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200" b="1"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xVal>
            <c:numRef>
              <c:f>Sheet2!$B$3:$B$14</c:f>
              <c:numCache>
                <c:formatCode>General</c:formatCode>
                <c:ptCount val="12"/>
                <c:pt idx="0">
                  <c:v>39</c:v>
                </c:pt>
                <c:pt idx="1">
                  <c:v>46</c:v>
                </c:pt>
                <c:pt idx="2">
                  <c:v>52</c:v>
                </c:pt>
                <c:pt idx="3">
                  <c:v>59</c:v>
                </c:pt>
                <c:pt idx="4">
                  <c:v>67</c:v>
                </c:pt>
                <c:pt idx="5">
                  <c:v>74</c:v>
                </c:pt>
                <c:pt idx="6">
                  <c:v>81</c:v>
                </c:pt>
                <c:pt idx="7">
                  <c:v>89</c:v>
                </c:pt>
                <c:pt idx="8">
                  <c:v>95</c:v>
                </c:pt>
                <c:pt idx="9">
                  <c:v>102</c:v>
                </c:pt>
                <c:pt idx="10">
                  <c:v>110</c:v>
                </c:pt>
                <c:pt idx="11">
                  <c:v>117</c:v>
                </c:pt>
              </c:numCache>
            </c:numRef>
          </c:xVal>
          <c:yVal>
            <c:numRef>
              <c:f>Sheet2!$C$3:$C$14</c:f>
              <c:numCache>
                <c:formatCode>0.0</c:formatCode>
                <c:ptCount val="12"/>
                <c:pt idx="0">
                  <c:v>1.4323039698931332</c:v>
                </c:pt>
                <c:pt idx="1">
                  <c:v>1.5830849560114302</c:v>
                </c:pt>
                <c:pt idx="2">
                  <c:v>1.4809846067637944</c:v>
                </c:pt>
                <c:pt idx="3">
                  <c:v>1.6637853223087207</c:v>
                </c:pt>
                <c:pt idx="4">
                  <c:v>1.8101659301674238</c:v>
                </c:pt>
                <c:pt idx="5">
                  <c:v>1.826432588642821</c:v>
                </c:pt>
                <c:pt idx="6">
                  <c:v>1.7063222726260154</c:v>
                </c:pt>
                <c:pt idx="7">
                  <c:v>1.6880569055097892</c:v>
                </c:pt>
                <c:pt idx="8">
                  <c:v>1.758382213438735</c:v>
                </c:pt>
                <c:pt idx="9">
                  <c:v>1.758382213438735</c:v>
                </c:pt>
                <c:pt idx="10">
                  <c:v>1.758382213438735</c:v>
                </c:pt>
                <c:pt idx="11">
                  <c:v>2.0202476390450705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4857768"/>
        <c:axId val="214858160"/>
      </c:scatterChart>
      <c:valAx>
        <c:axId val="21485776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GDDs &gt; 0 (From Planting)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14858160"/>
        <c:crosses val="autoZero"/>
        <c:crossBetween val="midCat"/>
      </c:valAx>
      <c:valAx>
        <c:axId val="214858160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RI Adjusted</a:t>
                </a:r>
              </a:p>
            </c:rich>
          </c:tx>
          <c:overlay val="0"/>
        </c:title>
        <c:numFmt formatCode="0.0" sourceLinked="1"/>
        <c:majorTickMark val="out"/>
        <c:minorTickMark val="none"/>
        <c:tickLblPos val="nextTo"/>
        <c:crossAx val="214857768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400" b="1"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5517169728783903"/>
          <c:y val="5.4236293379994166E-2"/>
          <c:w val="0.785759842519685"/>
          <c:h val="0.71732210557013709"/>
        </c:manualLayout>
      </c:layout>
      <c:scatterChart>
        <c:scatterStyle val="lineMarker"/>
        <c:varyColors val="0"/>
        <c:ser>
          <c:idx val="0"/>
          <c:order val="0"/>
          <c:tx>
            <c:v>YP0</c:v>
          </c:tx>
          <c:spPr>
            <a:ln w="28575">
              <a:noFill/>
            </a:ln>
          </c:spPr>
          <c:xVal>
            <c:numRef>
              <c:f>Sheet2!$B$28:$B$35</c:f>
              <c:numCache>
                <c:formatCode>General</c:formatCode>
                <c:ptCount val="8"/>
                <c:pt idx="0">
                  <c:v>58</c:v>
                </c:pt>
                <c:pt idx="1">
                  <c:v>66</c:v>
                </c:pt>
                <c:pt idx="2">
                  <c:v>72</c:v>
                </c:pt>
                <c:pt idx="3">
                  <c:v>80</c:v>
                </c:pt>
                <c:pt idx="4">
                  <c:v>88</c:v>
                </c:pt>
                <c:pt idx="5">
                  <c:v>96</c:v>
                </c:pt>
                <c:pt idx="6">
                  <c:v>103</c:v>
                </c:pt>
                <c:pt idx="7">
                  <c:v>111</c:v>
                </c:pt>
              </c:numCache>
            </c:numRef>
          </c:xVal>
          <c:yVal>
            <c:numRef>
              <c:f>Sheet2!$D$28:$D$35</c:f>
              <c:numCache>
                <c:formatCode>0.0</c:formatCode>
                <c:ptCount val="8"/>
                <c:pt idx="0">
                  <c:v>99.52311771649768</c:v>
                </c:pt>
                <c:pt idx="1">
                  <c:v>51.640236613890032</c:v>
                </c:pt>
                <c:pt idx="2">
                  <c:v>46.471694205558578</c:v>
                </c:pt>
                <c:pt idx="3">
                  <c:v>35.853852342943682</c:v>
                </c:pt>
                <c:pt idx="4">
                  <c:v>32.432986821328086</c:v>
                </c:pt>
                <c:pt idx="5">
                  <c:v>35.016470843236291</c:v>
                </c:pt>
                <c:pt idx="6">
                  <c:v>29.977065710823712</c:v>
                </c:pt>
                <c:pt idx="7">
                  <c:v>27.97409218922596</c:v>
                </c:pt>
              </c:numCache>
            </c:numRef>
          </c:yVal>
          <c:smooth val="0"/>
        </c:ser>
        <c:ser>
          <c:idx val="1"/>
          <c:order val="1"/>
          <c:tx>
            <c:v>YPN</c:v>
          </c:tx>
          <c:spPr>
            <a:ln w="28575">
              <a:noFill/>
            </a:ln>
          </c:spPr>
          <c:xVal>
            <c:numRef>
              <c:f>Sheet2!$B$28:$B$35</c:f>
              <c:numCache>
                <c:formatCode>General</c:formatCode>
                <c:ptCount val="8"/>
                <c:pt idx="0">
                  <c:v>58</c:v>
                </c:pt>
                <c:pt idx="1">
                  <c:v>66</c:v>
                </c:pt>
                <c:pt idx="2">
                  <c:v>72</c:v>
                </c:pt>
                <c:pt idx="3">
                  <c:v>80</c:v>
                </c:pt>
                <c:pt idx="4">
                  <c:v>88</c:v>
                </c:pt>
                <c:pt idx="5">
                  <c:v>96</c:v>
                </c:pt>
                <c:pt idx="6">
                  <c:v>103</c:v>
                </c:pt>
                <c:pt idx="7">
                  <c:v>111</c:v>
                </c:pt>
              </c:numCache>
            </c:numRef>
          </c:xVal>
          <c:yVal>
            <c:numRef>
              <c:f>Sheet2!$E$28:$E$35</c:f>
              <c:numCache>
                <c:formatCode>0.0</c:formatCode>
                <c:ptCount val="8"/>
                <c:pt idx="0">
                  <c:v>119.30466185988801</c:v>
                </c:pt>
                <c:pt idx="1">
                  <c:v>58.710693121065546</c:v>
                </c:pt>
                <c:pt idx="2">
                  <c:v>53.549483511678019</c:v>
                </c:pt>
                <c:pt idx="3">
                  <c:v>41.541063009864573</c:v>
                </c:pt>
                <c:pt idx="4">
                  <c:v>43.536796409286104</c:v>
                </c:pt>
                <c:pt idx="5">
                  <c:v>55.138639530279441</c:v>
                </c:pt>
                <c:pt idx="6">
                  <c:v>53.317437922027814</c:v>
                </c:pt>
                <c:pt idx="7">
                  <c:v>48.915727004086392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5888264"/>
        <c:axId val="214909880"/>
      </c:scatterChart>
      <c:valAx>
        <c:axId val="165888264"/>
        <c:scaling>
          <c:orientation val="minMax"/>
          <c:min val="40"/>
        </c:scaling>
        <c:delete val="0"/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/>
                  <a:t>GDDs &gt; 0 (From planting)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214909880"/>
        <c:crosses val="autoZero"/>
        <c:crossBetween val="midCat"/>
      </c:valAx>
      <c:valAx>
        <c:axId val="214909880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/>
                  <a:t>Yield (bushels per acre)</a:t>
                </a:r>
              </a:p>
            </c:rich>
          </c:tx>
          <c:overlay val="0"/>
        </c:title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65888264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85977887139107612"/>
          <c:y val="0.21257910469524643"/>
          <c:w val="9.2998906386701663E-2"/>
          <c:h val="0.1674343832020997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100" b="1"/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xVal>
            <c:numRef>
              <c:f>Sheet2!$B$28:$B$35</c:f>
              <c:numCache>
                <c:formatCode>General</c:formatCode>
                <c:ptCount val="8"/>
                <c:pt idx="0">
                  <c:v>58</c:v>
                </c:pt>
                <c:pt idx="1">
                  <c:v>66</c:v>
                </c:pt>
                <c:pt idx="2">
                  <c:v>72</c:v>
                </c:pt>
                <c:pt idx="3">
                  <c:v>80</c:v>
                </c:pt>
                <c:pt idx="4">
                  <c:v>88</c:v>
                </c:pt>
                <c:pt idx="5">
                  <c:v>96</c:v>
                </c:pt>
                <c:pt idx="6">
                  <c:v>103</c:v>
                </c:pt>
                <c:pt idx="7">
                  <c:v>111</c:v>
                </c:pt>
              </c:numCache>
            </c:numRef>
          </c:xVal>
          <c:yVal>
            <c:numRef>
              <c:f>Sheet2!$C$28:$C$35</c:f>
              <c:numCache>
                <c:formatCode>0.0</c:formatCode>
                <c:ptCount val="8"/>
                <c:pt idx="0">
                  <c:v>1.198763308437947</c:v>
                </c:pt>
                <c:pt idx="1">
                  <c:v>1.136917585410012</c:v>
                </c:pt>
                <c:pt idx="2">
                  <c:v>1.1523032337666066</c:v>
                </c:pt>
                <c:pt idx="3">
                  <c:v>1.1586220251180395</c:v>
                </c:pt>
                <c:pt idx="4">
                  <c:v>1.3423616100832285</c:v>
                </c:pt>
                <c:pt idx="5">
                  <c:v>1.5746486782499358</c:v>
                </c:pt>
                <c:pt idx="6">
                  <c:v>1.7786076341280019</c:v>
                </c:pt>
                <c:pt idx="7">
                  <c:v>1.7486082005165466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4910664"/>
        <c:axId val="214911056"/>
      </c:scatterChart>
      <c:valAx>
        <c:axId val="21491066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GDDs &gt; 0 (From Planting)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14911056"/>
        <c:crosses val="autoZero"/>
        <c:crossBetween val="midCat"/>
      </c:valAx>
      <c:valAx>
        <c:axId val="214911056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RI Adjusted</a:t>
                </a:r>
              </a:p>
            </c:rich>
          </c:tx>
          <c:overlay val="0"/>
        </c:title>
        <c:numFmt formatCode="0.0" sourceLinked="1"/>
        <c:majorTickMark val="out"/>
        <c:minorTickMark val="none"/>
        <c:tickLblPos val="nextTo"/>
        <c:crossAx val="214910664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400" b="1"/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N40</a:t>
            </a:r>
          </a:p>
        </c:rich>
      </c:tx>
      <c:layout>
        <c:manualLayout>
          <c:xMode val="edge"/>
          <c:yMode val="edge"/>
          <c:x val="0.14152077865266843"/>
          <c:y val="4.1666666666666664E-2"/>
        </c:manualLayout>
      </c:layout>
      <c:overlay val="1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yield</c:v>
          </c:tx>
          <c:invertIfNegative val="0"/>
          <c:cat>
            <c:strRef>
              <c:f>'N40'!$U$3:$U$14</c:f>
              <c:strCache>
                <c:ptCount val="12"/>
                <c:pt idx="0">
                  <c:v>Pre plant </c:v>
                </c:pt>
                <c:pt idx="1">
                  <c:v>Check </c:v>
                </c:pt>
                <c:pt idx="2">
                  <c:v>0 DAVD</c:v>
                </c:pt>
                <c:pt idx="3">
                  <c:v>7 DAVD</c:v>
                </c:pt>
                <c:pt idx="4">
                  <c:v>14 DAVD</c:v>
                </c:pt>
                <c:pt idx="5">
                  <c:v>21 DAVD</c:v>
                </c:pt>
                <c:pt idx="6">
                  <c:v>28 DAVD</c:v>
                </c:pt>
                <c:pt idx="7">
                  <c:v>35 DAVD</c:v>
                </c:pt>
                <c:pt idx="8">
                  <c:v>42 DAVD</c:v>
                </c:pt>
                <c:pt idx="9">
                  <c:v>49 DAVD</c:v>
                </c:pt>
                <c:pt idx="10">
                  <c:v>56 DAVD</c:v>
                </c:pt>
                <c:pt idx="11">
                  <c:v>63 DAVD</c:v>
                </c:pt>
              </c:strCache>
            </c:strRef>
          </c:cat>
          <c:val>
            <c:numRef>
              <c:f>'N40'!$W$3:$W$14</c:f>
              <c:numCache>
                <c:formatCode>General</c:formatCode>
                <c:ptCount val="12"/>
                <c:pt idx="0">
                  <c:v>35.591765219999992</c:v>
                </c:pt>
                <c:pt idx="1">
                  <c:v>21.116924839999999</c:v>
                </c:pt>
                <c:pt idx="2">
                  <c:v>42.491545800000004</c:v>
                </c:pt>
                <c:pt idx="3">
                  <c:v>43.937662780000004</c:v>
                </c:pt>
                <c:pt idx="4">
                  <c:v>44.885233139999997</c:v>
                </c:pt>
                <c:pt idx="5">
                  <c:v>66.02015793999999</c:v>
                </c:pt>
                <c:pt idx="6">
                  <c:v>51.539037659999998</c:v>
                </c:pt>
                <c:pt idx="7">
                  <c:v>46.696274019999997</c:v>
                </c:pt>
                <c:pt idx="8">
                  <c:v>49.232167820000008</c:v>
                </c:pt>
                <c:pt idx="9">
                  <c:v>50.121759820000001</c:v>
                </c:pt>
                <c:pt idx="10">
                  <c:v>49.025131980000005</c:v>
                </c:pt>
                <c:pt idx="11">
                  <c:v>57.100865579999997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5588376"/>
        <c:axId val="165671592"/>
      </c:barChart>
      <c:scatterChart>
        <c:scatterStyle val="lineMarker"/>
        <c:varyColors val="0"/>
        <c:ser>
          <c:idx val="1"/>
          <c:order val="1"/>
          <c:tx>
            <c:v>protein</c:v>
          </c:tx>
          <c:spPr>
            <a:ln w="28575">
              <a:noFill/>
            </a:ln>
          </c:spPr>
          <c:marker>
            <c:symbol val="diamond"/>
            <c:size val="7"/>
            <c:spPr>
              <a:solidFill>
                <a:schemeClr val="accent6">
                  <a:lumMod val="75000"/>
                </a:schemeClr>
              </a:solidFill>
            </c:spPr>
          </c:marker>
          <c:yVal>
            <c:numRef>
              <c:f>'N40'!$Z$3:$Z$14</c:f>
              <c:numCache>
                <c:formatCode>0.0</c:formatCode>
                <c:ptCount val="12"/>
                <c:pt idx="0">
                  <c:v>8.8666666666666654</c:v>
                </c:pt>
                <c:pt idx="1">
                  <c:v>8.9</c:v>
                </c:pt>
                <c:pt idx="2">
                  <c:v>9.1333333333333329</c:v>
                </c:pt>
                <c:pt idx="3">
                  <c:v>9.0500000000000007</c:v>
                </c:pt>
                <c:pt idx="4">
                  <c:v>9.1666666666666661</c:v>
                </c:pt>
                <c:pt idx="5">
                  <c:v>11.866666666666665</c:v>
                </c:pt>
                <c:pt idx="6">
                  <c:v>9.0333333333333332</c:v>
                </c:pt>
                <c:pt idx="7">
                  <c:v>9.3666666666666654</c:v>
                </c:pt>
                <c:pt idx="8">
                  <c:v>9.9333333333333318</c:v>
                </c:pt>
                <c:pt idx="9">
                  <c:v>9.8333333333333339</c:v>
                </c:pt>
                <c:pt idx="10">
                  <c:v>9.8666666666666671</c:v>
                </c:pt>
                <c:pt idx="11">
                  <c:v>10.533333333333333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5678504"/>
        <c:axId val="165678120"/>
      </c:scatterChart>
      <c:catAx>
        <c:axId val="1655883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2040000"/>
          <a:lstStyle/>
          <a:p>
            <a:pPr>
              <a:defRPr/>
            </a:pPr>
            <a:endParaRPr lang="en-US"/>
          </a:p>
        </c:txPr>
        <c:crossAx val="165671592"/>
        <c:crosses val="autoZero"/>
        <c:auto val="1"/>
        <c:lblAlgn val="ctr"/>
        <c:lblOffset val="100"/>
        <c:noMultiLvlLbl val="0"/>
      </c:catAx>
      <c:valAx>
        <c:axId val="16567159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Yield Bushels per acre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65588376"/>
        <c:crosses val="autoZero"/>
        <c:crossBetween val="between"/>
      </c:valAx>
      <c:valAx>
        <c:axId val="165678120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Protein</a:t>
                </a:r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crossAx val="165678504"/>
        <c:crosses val="max"/>
        <c:crossBetween val="midCat"/>
        <c:majorUnit val="4"/>
      </c:valAx>
      <c:valAx>
        <c:axId val="165678504"/>
        <c:scaling>
          <c:orientation val="minMax"/>
        </c:scaling>
        <c:delete val="1"/>
        <c:axPos val="b"/>
        <c:majorTickMark val="out"/>
        <c:minorTickMark val="none"/>
        <c:tickLblPos val="nextTo"/>
        <c:crossAx val="165678120"/>
        <c:crosses val="autoZero"/>
        <c:crossBetween val="midCat"/>
      </c:valAx>
    </c:plotArea>
    <c:plotVisOnly val="1"/>
    <c:dispBlanksAs val="gap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Perkins</a:t>
            </a:r>
          </a:p>
        </c:rich>
      </c:tx>
      <c:layout>
        <c:manualLayout>
          <c:xMode val="edge"/>
          <c:yMode val="edge"/>
          <c:x val="0.14076377952755906"/>
          <c:y val="1.8518518518518517E-2"/>
        </c:manualLayout>
      </c:layout>
      <c:overlay val="1"/>
      <c:spPr>
        <a:solidFill>
          <a:sysClr val="window" lastClr="FFFFFF"/>
        </a:solidFill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Perkins!$U$3:$U$14</c:f>
              <c:strCache>
                <c:ptCount val="12"/>
                <c:pt idx="0">
                  <c:v>Pre plant </c:v>
                </c:pt>
                <c:pt idx="1">
                  <c:v>Check </c:v>
                </c:pt>
                <c:pt idx="2">
                  <c:v>0 DAVD</c:v>
                </c:pt>
                <c:pt idx="3">
                  <c:v>7 DAVD</c:v>
                </c:pt>
                <c:pt idx="4">
                  <c:v>14 DAVD</c:v>
                </c:pt>
                <c:pt idx="5">
                  <c:v>21 DAVD</c:v>
                </c:pt>
                <c:pt idx="6">
                  <c:v>28 DAVD</c:v>
                </c:pt>
                <c:pt idx="7">
                  <c:v>35 DAVD</c:v>
                </c:pt>
                <c:pt idx="8">
                  <c:v>42 DAVD</c:v>
                </c:pt>
                <c:pt idx="9">
                  <c:v>49 DAVD</c:v>
                </c:pt>
                <c:pt idx="10">
                  <c:v>56 DAVD</c:v>
                </c:pt>
                <c:pt idx="11">
                  <c:v>63 DAVD</c:v>
                </c:pt>
              </c:strCache>
            </c:strRef>
          </c:cat>
          <c:val>
            <c:numRef>
              <c:f>Perkins!$W$3:$W$14</c:f>
              <c:numCache>
                <c:formatCode>General</c:formatCode>
                <c:ptCount val="12"/>
                <c:pt idx="0">
                  <c:v>45.445213880000004</c:v>
                </c:pt>
                <c:pt idx="1">
                  <c:v>22.097678240000004</c:v>
                </c:pt>
                <c:pt idx="2">
                  <c:v>45.046175239999997</c:v>
                </c:pt>
                <c:pt idx="3">
                  <c:v>51.290890860000012</c:v>
                </c:pt>
                <c:pt idx="4">
                  <c:v>53.62739844</c:v>
                </c:pt>
                <c:pt idx="5">
                  <c:v>65.965262659999993</c:v>
                </c:pt>
                <c:pt idx="6">
                  <c:v>54.536490800000003</c:v>
                </c:pt>
                <c:pt idx="7">
                  <c:v>55.675918760000002</c:v>
                </c:pt>
                <c:pt idx="8">
                  <c:v>56.748145740000005</c:v>
                </c:pt>
                <c:pt idx="9">
                  <c:v>58.810818220000009</c:v>
                </c:pt>
                <c:pt idx="10">
                  <c:v>58.473513779999998</c:v>
                </c:pt>
                <c:pt idx="11">
                  <c:v>55.607638459999997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5756544"/>
        <c:axId val="165756928"/>
      </c:barChart>
      <c:scatterChart>
        <c:scatterStyle val="lineMarker"/>
        <c:varyColors val="0"/>
        <c:ser>
          <c:idx val="1"/>
          <c:order val="1"/>
          <c:tx>
            <c:v>pro</c:v>
          </c:tx>
          <c:spPr>
            <a:ln w="28575">
              <a:noFill/>
            </a:ln>
          </c:spPr>
          <c:marker>
            <c:symbol val="diamond"/>
            <c:size val="7"/>
            <c:spPr>
              <a:solidFill>
                <a:schemeClr val="accent6">
                  <a:lumMod val="75000"/>
                </a:schemeClr>
              </a:solidFill>
            </c:spPr>
          </c:marker>
          <c:yVal>
            <c:numRef>
              <c:f>Perkins!$Z$3:$Z$14</c:f>
              <c:numCache>
                <c:formatCode>0.0</c:formatCode>
                <c:ptCount val="12"/>
                <c:pt idx="0">
                  <c:v>12.733333333333333</c:v>
                </c:pt>
                <c:pt idx="1">
                  <c:v>11.866666666666667</c:v>
                </c:pt>
                <c:pt idx="2">
                  <c:v>13</c:v>
                </c:pt>
                <c:pt idx="3">
                  <c:v>13.033333333333331</c:v>
                </c:pt>
                <c:pt idx="4">
                  <c:v>13.533333333333333</c:v>
                </c:pt>
                <c:pt idx="5">
                  <c:v>16.266666666666666</c:v>
                </c:pt>
                <c:pt idx="6">
                  <c:v>13.333333333333334</c:v>
                </c:pt>
                <c:pt idx="7">
                  <c:v>11.766666666666666</c:v>
                </c:pt>
                <c:pt idx="8">
                  <c:v>12.833333333333334</c:v>
                </c:pt>
                <c:pt idx="9">
                  <c:v>13.433333333333332</c:v>
                </c:pt>
                <c:pt idx="10">
                  <c:v>12.5</c:v>
                </c:pt>
                <c:pt idx="11">
                  <c:v>13.166666666666666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5783680"/>
        <c:axId val="165781248"/>
      </c:scatterChart>
      <c:catAx>
        <c:axId val="1657565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2400000"/>
          <a:lstStyle/>
          <a:p>
            <a:pPr>
              <a:defRPr/>
            </a:pPr>
            <a:endParaRPr lang="en-US"/>
          </a:p>
        </c:txPr>
        <c:crossAx val="165756928"/>
        <c:crosses val="autoZero"/>
        <c:auto val="1"/>
        <c:lblAlgn val="ctr"/>
        <c:lblOffset val="100"/>
        <c:noMultiLvlLbl val="0"/>
      </c:catAx>
      <c:valAx>
        <c:axId val="165756928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Yield Busheld per acre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65756544"/>
        <c:crosses val="autoZero"/>
        <c:crossBetween val="between"/>
      </c:valAx>
      <c:valAx>
        <c:axId val="165781248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Protein</a:t>
                </a:r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crossAx val="165783680"/>
        <c:crosses val="max"/>
        <c:crossBetween val="midCat"/>
        <c:majorUnit val="4"/>
      </c:valAx>
      <c:valAx>
        <c:axId val="165783680"/>
        <c:scaling>
          <c:orientation val="minMax"/>
        </c:scaling>
        <c:delete val="1"/>
        <c:axPos val="b"/>
        <c:majorTickMark val="out"/>
        <c:minorTickMark val="none"/>
        <c:tickLblPos val="nextTo"/>
        <c:crossAx val="165781248"/>
        <c:crosses val="autoZero"/>
        <c:crossBetween val="midCat"/>
      </c:valAx>
    </c:plotArea>
    <c:plotVisOnly val="1"/>
    <c:dispBlanksAs val="gap"/>
    <c:showDLblsOverMax val="0"/>
  </c:chart>
  <c:spPr>
    <a:solidFill>
      <a:sysClr val="window" lastClr="FFFFFF"/>
    </a:solidFill>
  </c:sp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Perkins!$U$3:$U$14</c:f>
              <c:strCache>
                <c:ptCount val="12"/>
                <c:pt idx="0">
                  <c:v>Pre plant </c:v>
                </c:pt>
                <c:pt idx="1">
                  <c:v>Check </c:v>
                </c:pt>
                <c:pt idx="2">
                  <c:v>0 DAVD</c:v>
                </c:pt>
                <c:pt idx="3">
                  <c:v>7 DAVD</c:v>
                </c:pt>
                <c:pt idx="4">
                  <c:v>14 DAVD</c:v>
                </c:pt>
                <c:pt idx="5">
                  <c:v>21 DAVD</c:v>
                </c:pt>
                <c:pt idx="6">
                  <c:v>28 DAVD</c:v>
                </c:pt>
                <c:pt idx="7">
                  <c:v>35 DAVD</c:v>
                </c:pt>
                <c:pt idx="8">
                  <c:v>42 DAVD</c:v>
                </c:pt>
                <c:pt idx="9">
                  <c:v>49 DAVD</c:v>
                </c:pt>
                <c:pt idx="10">
                  <c:v>56 DAVD</c:v>
                </c:pt>
                <c:pt idx="11">
                  <c:v>63 DAVD</c:v>
                </c:pt>
              </c:strCache>
            </c:strRef>
          </c:cat>
          <c:val>
            <c:numRef>
              <c:f>'LCB Rotation'!$AA$3:$AA$14</c:f>
              <c:numCache>
                <c:formatCode>General</c:formatCode>
                <c:ptCount val="12"/>
                <c:pt idx="0">
                  <c:v>57.396768659999999</c:v>
                </c:pt>
                <c:pt idx="1">
                  <c:v>36.811496040000009</c:v>
                </c:pt>
                <c:pt idx="2">
                  <c:v>70.527136900000002</c:v>
                </c:pt>
                <c:pt idx="3">
                  <c:v>63.695648720000001</c:v>
                </c:pt>
                <c:pt idx="4">
                  <c:v>68.381131719999999</c:v>
                </c:pt>
                <c:pt idx="5">
                  <c:v>66.477087819999994</c:v>
                </c:pt>
                <c:pt idx="6">
                  <c:v>69.469381519999999</c:v>
                </c:pt>
                <c:pt idx="7">
                  <c:v>79.487547480000003</c:v>
                </c:pt>
                <c:pt idx="8">
                  <c:v>83.356304679999994</c:v>
                </c:pt>
                <c:pt idx="9">
                  <c:v>83.954787619999991</c:v>
                </c:pt>
                <c:pt idx="10">
                  <c:v>80.848550639999999</c:v>
                </c:pt>
                <c:pt idx="11">
                  <c:v>79.978609039999995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4304152"/>
        <c:axId val="163301928"/>
      </c:barChart>
      <c:scatterChart>
        <c:scatterStyle val="lineMarker"/>
        <c:varyColors val="0"/>
        <c:ser>
          <c:idx val="1"/>
          <c:order val="1"/>
          <c:tx>
            <c:v>pro</c:v>
          </c:tx>
          <c:spPr>
            <a:ln w="28575">
              <a:noFill/>
            </a:ln>
          </c:spPr>
          <c:marker>
            <c:symbol val="diamond"/>
            <c:size val="7"/>
            <c:spPr>
              <a:solidFill>
                <a:schemeClr val="accent6">
                  <a:lumMod val="75000"/>
                </a:schemeClr>
              </a:solidFill>
            </c:spPr>
          </c:marker>
          <c:yVal>
            <c:numRef>
              <c:f>'LCB Rotation'!$AF$3:$AF$14</c:f>
              <c:numCache>
                <c:formatCode>0.00</c:formatCode>
                <c:ptCount val="12"/>
                <c:pt idx="0">
                  <c:v>7.833333333333333</c:v>
                </c:pt>
                <c:pt idx="1">
                  <c:v>8.5333333333333332</c:v>
                </c:pt>
                <c:pt idx="2">
                  <c:v>7.7</c:v>
                </c:pt>
                <c:pt idx="3">
                  <c:v>7.4000000000000012</c:v>
                </c:pt>
                <c:pt idx="4">
                  <c:v>7.5666666666666664</c:v>
                </c:pt>
                <c:pt idx="5">
                  <c:v>7.8999999999999995</c:v>
                </c:pt>
                <c:pt idx="6">
                  <c:v>7.7666666666666666</c:v>
                </c:pt>
                <c:pt idx="7">
                  <c:v>9</c:v>
                </c:pt>
                <c:pt idx="8">
                  <c:v>8.8333333333333339</c:v>
                </c:pt>
                <c:pt idx="9">
                  <c:v>9.1</c:v>
                </c:pt>
                <c:pt idx="10">
                  <c:v>10.333333333333334</c:v>
                </c:pt>
                <c:pt idx="11">
                  <c:v>10.833333333333334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3302712"/>
        <c:axId val="163302320"/>
      </c:scatterChart>
      <c:catAx>
        <c:axId val="1243041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2400000"/>
          <a:lstStyle/>
          <a:p>
            <a:pPr>
              <a:defRPr/>
            </a:pPr>
            <a:endParaRPr lang="en-US"/>
          </a:p>
        </c:txPr>
        <c:crossAx val="163301928"/>
        <c:crosses val="autoZero"/>
        <c:auto val="1"/>
        <c:lblAlgn val="ctr"/>
        <c:lblOffset val="100"/>
        <c:noMultiLvlLbl val="0"/>
      </c:catAx>
      <c:valAx>
        <c:axId val="163301928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Yield Busheld per acre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24304152"/>
        <c:crosses val="autoZero"/>
        <c:crossBetween val="between"/>
      </c:valAx>
      <c:valAx>
        <c:axId val="163302320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Protein</a:t>
                </a:r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crossAx val="163302712"/>
        <c:crosses val="max"/>
        <c:crossBetween val="midCat"/>
        <c:majorUnit val="4"/>
      </c:valAx>
      <c:valAx>
        <c:axId val="163302712"/>
        <c:scaling>
          <c:orientation val="minMax"/>
        </c:scaling>
        <c:delete val="1"/>
        <c:axPos val="b"/>
        <c:majorTickMark val="out"/>
        <c:minorTickMark val="none"/>
        <c:tickLblPos val="nextTo"/>
        <c:crossAx val="163302320"/>
        <c:crosses val="autoZero"/>
        <c:crossBetween val="midCat"/>
      </c:valAx>
    </c:plotArea>
    <c:plotVisOnly val="1"/>
    <c:dispBlanksAs val="gap"/>
    <c:showDLblsOverMax val="0"/>
  </c:chart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Perkins!$U$3:$U$14</c:f>
              <c:strCache>
                <c:ptCount val="12"/>
                <c:pt idx="0">
                  <c:v>Pre plant </c:v>
                </c:pt>
                <c:pt idx="1">
                  <c:v>Check </c:v>
                </c:pt>
                <c:pt idx="2">
                  <c:v>0 DAVD</c:v>
                </c:pt>
                <c:pt idx="3">
                  <c:v>7 DAVD</c:v>
                </c:pt>
                <c:pt idx="4">
                  <c:v>14 DAVD</c:v>
                </c:pt>
                <c:pt idx="5">
                  <c:v>21 DAVD</c:v>
                </c:pt>
                <c:pt idx="6">
                  <c:v>28 DAVD</c:v>
                </c:pt>
                <c:pt idx="7">
                  <c:v>35 DAVD</c:v>
                </c:pt>
                <c:pt idx="8">
                  <c:v>42 DAVD</c:v>
                </c:pt>
                <c:pt idx="9">
                  <c:v>49 DAVD</c:v>
                </c:pt>
                <c:pt idx="10">
                  <c:v>56 DAVD</c:v>
                </c:pt>
                <c:pt idx="11">
                  <c:v>63 DAVD</c:v>
                </c:pt>
              </c:strCache>
            </c:strRef>
          </c:cat>
          <c:val>
            <c:numRef>
              <c:f>'LCB wheat'!$U$3:$U$14</c:f>
              <c:numCache>
                <c:formatCode>General</c:formatCode>
                <c:ptCount val="12"/>
                <c:pt idx="0">
                  <c:v>59.595089400000006</c:v>
                </c:pt>
                <c:pt idx="1">
                  <c:v>31.345609020000001</c:v>
                </c:pt>
                <c:pt idx="2">
                  <c:v>64.799396200000004</c:v>
                </c:pt>
                <c:pt idx="3">
                  <c:v>66.173977980000004</c:v>
                </c:pt>
                <c:pt idx="4">
                  <c:v>72.43687263999999</c:v>
                </c:pt>
                <c:pt idx="5">
                  <c:v>81.408911320000001</c:v>
                </c:pt>
                <c:pt idx="6">
                  <c:v>80.698856699999993</c:v>
                </c:pt>
                <c:pt idx="7">
                  <c:v>80.615006120000004</c:v>
                </c:pt>
                <c:pt idx="8">
                  <c:v>79.272612760000001</c:v>
                </c:pt>
                <c:pt idx="9">
                  <c:v>68.69567364000001</c:v>
                </c:pt>
                <c:pt idx="10">
                  <c:v>58.460029539999994</c:v>
                </c:pt>
                <c:pt idx="11">
                  <c:v>46.704291479999995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3303496"/>
        <c:axId val="163303888"/>
      </c:barChart>
      <c:scatterChart>
        <c:scatterStyle val="lineMarker"/>
        <c:varyColors val="0"/>
        <c:ser>
          <c:idx val="1"/>
          <c:order val="1"/>
          <c:tx>
            <c:v>pro</c:v>
          </c:tx>
          <c:spPr>
            <a:ln w="28575">
              <a:noFill/>
            </a:ln>
          </c:spPr>
          <c:marker>
            <c:symbol val="diamond"/>
            <c:size val="7"/>
            <c:spPr>
              <a:solidFill>
                <a:schemeClr val="accent6">
                  <a:lumMod val="75000"/>
                </a:schemeClr>
              </a:solidFill>
            </c:spPr>
          </c:marker>
          <c:yVal>
            <c:numRef>
              <c:f>'LCB wheat'!$Z$3:$Z$14</c:f>
              <c:numCache>
                <c:formatCode>0</c:formatCode>
                <c:ptCount val="12"/>
                <c:pt idx="0">
                  <c:v>7.7</c:v>
                </c:pt>
                <c:pt idx="1">
                  <c:v>7.2666666666666666</c:v>
                </c:pt>
                <c:pt idx="2">
                  <c:v>8.7999999999999989</c:v>
                </c:pt>
                <c:pt idx="3">
                  <c:v>8.3333333333333339</c:v>
                </c:pt>
                <c:pt idx="4">
                  <c:v>9.3000000000000007</c:v>
                </c:pt>
                <c:pt idx="5">
                  <c:v>9.7666666666666675</c:v>
                </c:pt>
                <c:pt idx="6">
                  <c:v>8.6999999999999993</c:v>
                </c:pt>
                <c:pt idx="7">
                  <c:v>9.4666666666666668</c:v>
                </c:pt>
                <c:pt idx="8">
                  <c:v>10.733333333333334</c:v>
                </c:pt>
                <c:pt idx="9">
                  <c:v>10.966666666666667</c:v>
                </c:pt>
                <c:pt idx="10">
                  <c:v>12.933333333333332</c:v>
                </c:pt>
                <c:pt idx="11">
                  <c:v>13.866666666666667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5884736"/>
        <c:axId val="163304280"/>
      </c:scatterChart>
      <c:catAx>
        <c:axId val="1633034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2400000"/>
          <a:lstStyle/>
          <a:p>
            <a:pPr>
              <a:defRPr/>
            </a:pPr>
            <a:endParaRPr lang="en-US"/>
          </a:p>
        </c:txPr>
        <c:crossAx val="163303888"/>
        <c:crosses val="autoZero"/>
        <c:auto val="1"/>
        <c:lblAlgn val="ctr"/>
        <c:lblOffset val="100"/>
        <c:noMultiLvlLbl val="0"/>
      </c:catAx>
      <c:valAx>
        <c:axId val="163303888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Yield Busheld per acre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63303496"/>
        <c:crosses val="autoZero"/>
        <c:crossBetween val="between"/>
      </c:valAx>
      <c:valAx>
        <c:axId val="163304280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Protein</a:t>
                </a:r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crossAx val="165884736"/>
        <c:crosses val="max"/>
        <c:crossBetween val="midCat"/>
        <c:majorUnit val="4"/>
      </c:valAx>
      <c:valAx>
        <c:axId val="165884736"/>
        <c:scaling>
          <c:orientation val="minMax"/>
        </c:scaling>
        <c:delete val="1"/>
        <c:axPos val="b"/>
        <c:majorTickMark val="out"/>
        <c:minorTickMark val="none"/>
        <c:tickLblPos val="nextTo"/>
        <c:crossAx val="163304280"/>
        <c:crosses val="autoZero"/>
        <c:crossBetween val="midCat"/>
      </c:valAx>
    </c:plotArea>
    <c:plotVisOnly val="1"/>
    <c:dispBlanksAs val="gap"/>
    <c:showDLblsOverMax val="0"/>
  </c:chart>
  <c:spPr>
    <a:solidFill>
      <a:sysClr val="window" lastClr="FFFFFF"/>
    </a:solidFill>
  </c:sp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8A48A4D8-221B-49F9-82A5-3A70345B25B8}" type="datetimeFigureOut">
              <a:rPr lang="en-US" smtClean="0"/>
              <a:t>8/8/2017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D3453C69-FC17-45A5-BEED-8AFE37D0D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844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EB86C-5AED-401A-A107-AB523A6E164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0105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2A96362-4629-4CC7-B665-D33C665F3028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400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ECECD-CC1C-41FD-B146-BFEA5E8E8722}" type="datetimeFigureOut">
              <a:rPr lang="en-US" smtClean="0"/>
              <a:t>8/8/2017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B92B8-07B2-4450-87D6-759E42154C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ECECD-CC1C-41FD-B146-BFEA5E8E8722}" type="datetimeFigureOut">
              <a:rPr lang="en-US" smtClean="0"/>
              <a:t>8/8/2017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B92B8-07B2-4450-87D6-759E42154C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ECECD-CC1C-41FD-B146-BFEA5E8E8722}" type="datetimeFigureOut">
              <a:rPr lang="en-US" smtClean="0"/>
              <a:t>8/8/2017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B92B8-07B2-4450-87D6-759E42154C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ECECD-CC1C-41FD-B146-BFEA5E8E8722}" type="datetimeFigureOut">
              <a:rPr lang="en-US" smtClean="0"/>
              <a:t>8/8/2017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B92B8-07B2-4450-87D6-759E42154C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ECECD-CC1C-41FD-B146-BFEA5E8E8722}" type="datetimeFigureOut">
              <a:rPr lang="en-US" smtClean="0"/>
              <a:t>8/8/2017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B92B8-07B2-4450-87D6-759E42154C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ECECD-CC1C-41FD-B146-BFEA5E8E8722}" type="datetimeFigureOut">
              <a:rPr lang="en-US" smtClean="0"/>
              <a:t>8/8/2017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B92B8-07B2-4450-87D6-759E42154C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ECECD-CC1C-41FD-B146-BFEA5E8E8722}" type="datetimeFigureOut">
              <a:rPr lang="en-US" smtClean="0"/>
              <a:t>8/8/2017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B92B8-07B2-4450-87D6-759E42154C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ECECD-CC1C-41FD-B146-BFEA5E8E8722}" type="datetimeFigureOut">
              <a:rPr lang="en-US" smtClean="0"/>
              <a:t>8/8/2017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B92B8-07B2-4450-87D6-759E42154C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ECECD-CC1C-41FD-B146-BFEA5E8E8722}" type="datetimeFigureOut">
              <a:rPr lang="en-US" smtClean="0"/>
              <a:t>8/8/2017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B92B8-07B2-4450-87D6-759E42154C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ECECD-CC1C-41FD-B146-BFEA5E8E8722}" type="datetimeFigureOut">
              <a:rPr lang="en-US" smtClean="0"/>
              <a:t>8/8/2017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B92B8-07B2-4450-87D6-759E42154C4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ECECD-CC1C-41FD-B146-BFEA5E8E8722}" type="datetimeFigureOut">
              <a:rPr lang="en-US" smtClean="0"/>
              <a:t>8/8/2017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5FB92B8-07B2-4450-87D6-759E42154C4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95FB92B8-07B2-4450-87D6-759E42154C41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83DECECD-CC1C-41FD-B146-BFEA5E8E8722}" type="datetimeFigureOut">
              <a:rPr lang="en-US" smtClean="0"/>
              <a:t>8/8/2017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b.arnall@okstate.edu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hyperlink" Target="http://www.npk.okstate.edu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GreenSeeker%20log.xlsx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How the adoption of the N-Rich Strip has changed N Management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Brian Arnall</a:t>
            </a:r>
            <a:br>
              <a:rPr lang="en-US" dirty="0" smtClean="0"/>
            </a:br>
            <a:r>
              <a:rPr lang="en-US" dirty="0" smtClean="0"/>
              <a:t>Precision Nutrient Management</a:t>
            </a:r>
          </a:p>
          <a:p>
            <a:r>
              <a:rPr lang="en-US" dirty="0" smtClean="0"/>
              <a:t>Oklahoma State University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677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Response at 58 GDDs &gt; 0 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050723"/>
              </p:ext>
            </p:extLst>
          </p:nvPr>
        </p:nvGraphicFramePr>
        <p:xfrm>
          <a:off x="6096000" y="2095500"/>
          <a:ext cx="1828800" cy="9620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/>
                <a:gridCol w="609600"/>
                <a:gridCol w="6096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effectLst/>
                        </a:rPr>
                        <a:t>Yield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RI </a:t>
                      </a:r>
                      <a:r>
                        <a:rPr lang="en-US" sz="1200" u="none" strike="noStrike" dirty="0" err="1" smtClean="0">
                          <a:effectLst/>
                        </a:rPr>
                        <a:t>Harv</a:t>
                      </a:r>
                      <a:r>
                        <a:rPr lang="en-US" sz="1200" u="none" strike="noStrike" dirty="0" smtClean="0">
                          <a:effectLst/>
                        </a:rPr>
                        <a:t>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 err="1" smtClean="0">
                          <a:effectLst/>
                        </a:rPr>
                        <a:t>PrePlant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57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1.56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Check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0 DAVD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71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1.92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42 DAVD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83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2.26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797897"/>
              </p:ext>
            </p:extLst>
          </p:nvPr>
        </p:nvGraphicFramePr>
        <p:xfrm>
          <a:off x="152400" y="12954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867400" y="4343400"/>
            <a:ext cx="159934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Best Prediction</a:t>
            </a:r>
          </a:p>
          <a:p>
            <a:r>
              <a:rPr lang="en-US" dirty="0" smtClean="0"/>
              <a:t>YP0  = 80    </a:t>
            </a:r>
            <a:br>
              <a:rPr lang="en-US" dirty="0" smtClean="0"/>
            </a:br>
            <a:r>
              <a:rPr lang="en-US" dirty="0" smtClean="0"/>
              <a:t>YPN = 66</a:t>
            </a:r>
          </a:p>
          <a:p>
            <a:r>
              <a:rPr lang="en-US" dirty="0" err="1" smtClean="0"/>
              <a:t>YPNx</a:t>
            </a:r>
            <a:r>
              <a:rPr lang="en-US" dirty="0" smtClean="0"/>
              <a:t> = 58</a:t>
            </a:r>
          </a:p>
          <a:p>
            <a:r>
              <a:rPr lang="en-US" dirty="0" smtClean="0"/>
              <a:t>RI     = 96</a:t>
            </a:r>
            <a:endParaRPr lang="en-US" dirty="0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4912768"/>
              </p:ext>
            </p:extLst>
          </p:nvPr>
        </p:nvGraphicFramePr>
        <p:xfrm>
          <a:off x="186350" y="4112537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536819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SBNRC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76200" y="2057400"/>
            <a:ext cx="85344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606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An Agronomic Adjust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2095500"/>
            <a:ext cx="8466666" cy="4762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1689200"/>
            <a:ext cx="6979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Telling producers, plan on a March sensing/application if weather holds.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0950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62400" y="381000"/>
            <a:ext cx="5029200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dirty="0"/>
              <a:t>Brian Arnall</a:t>
            </a:r>
          </a:p>
          <a:p>
            <a:pPr>
              <a:defRPr/>
            </a:pPr>
            <a:r>
              <a:rPr lang="en-US" sz="3200" dirty="0"/>
              <a:t>373 Ag Hall</a:t>
            </a:r>
          </a:p>
          <a:p>
            <a:pPr>
              <a:defRPr/>
            </a:pPr>
            <a:r>
              <a:rPr lang="en-US" sz="2800" dirty="0"/>
              <a:t>405-744-1722</a:t>
            </a:r>
          </a:p>
          <a:p>
            <a:pPr>
              <a:defRPr/>
            </a:pPr>
            <a:r>
              <a:rPr lang="en-US" sz="3200" dirty="0">
                <a:hlinkClick r:id="rId3"/>
              </a:rPr>
              <a:t>b.arnall@okstate.edu</a:t>
            </a:r>
            <a:endParaRPr lang="en-US" sz="3200" dirty="0"/>
          </a:p>
          <a:p>
            <a:pPr>
              <a:defRPr/>
            </a:pPr>
            <a:r>
              <a:rPr lang="en-US" sz="2400" dirty="0"/>
              <a:t>Presentation available @ </a:t>
            </a:r>
          </a:p>
          <a:p>
            <a:pPr>
              <a:defRPr/>
            </a:pPr>
            <a:r>
              <a:rPr lang="en-US" sz="3200" dirty="0">
                <a:hlinkClick r:id="rId4"/>
              </a:rPr>
              <a:t>www.npk.okstate.edu</a:t>
            </a:r>
            <a:endParaRPr lang="en-US" sz="3200" dirty="0"/>
          </a:p>
          <a:p>
            <a:pPr>
              <a:defRPr/>
            </a:pPr>
            <a:r>
              <a:rPr lang="en-US" sz="2800" dirty="0">
                <a:solidFill>
                  <a:srgbClr val="FA71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Twitter: </a:t>
            </a:r>
            <a:r>
              <a:rPr lang="en-US" sz="3200" b="1" dirty="0">
                <a:solidFill>
                  <a:srgbClr val="FA71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@</a:t>
            </a:r>
            <a:r>
              <a:rPr lang="en-US" sz="3200" b="1" dirty="0" smtClean="0">
                <a:solidFill>
                  <a:srgbClr val="FA71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OSU_NPK</a:t>
            </a:r>
            <a:br>
              <a:rPr lang="en-US" sz="3200" b="1" dirty="0" smtClean="0">
                <a:solidFill>
                  <a:srgbClr val="FA71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dirty="0" smtClean="0">
                <a:solidFill>
                  <a:srgbClr val="FA71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www.Facebook/</a:t>
            </a:r>
            <a:r>
              <a:rPr lang="en-US" sz="3200" b="1" dirty="0" smtClean="0">
                <a:solidFill>
                  <a:srgbClr val="FA71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OSUNPK</a:t>
            </a:r>
            <a:endParaRPr lang="en-US" sz="3600" b="1" dirty="0" smtClean="0">
              <a:solidFill>
                <a:srgbClr val="FA71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en-US" sz="2800" dirty="0" smtClean="0">
                <a:solidFill>
                  <a:srgbClr val="FA71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YouTube Channel</a:t>
            </a:r>
            <a:r>
              <a:rPr lang="en-US" sz="2800" b="1" dirty="0" smtClean="0">
                <a:solidFill>
                  <a:srgbClr val="FA71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3200" b="1" dirty="0" smtClean="0">
                <a:solidFill>
                  <a:srgbClr val="FA71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OSUNPK</a:t>
            </a:r>
          </a:p>
          <a:p>
            <a:pPr>
              <a:defRPr/>
            </a:pPr>
            <a:r>
              <a:rPr lang="en-US" sz="2800" dirty="0" smtClean="0">
                <a:solidFill>
                  <a:srgbClr val="FA71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Blog</a:t>
            </a:r>
            <a:r>
              <a:rPr lang="en-US" sz="2800" b="1" dirty="0" smtClean="0">
                <a:solidFill>
                  <a:srgbClr val="FA71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3200" b="1" dirty="0" smtClean="0">
                <a:solidFill>
                  <a:srgbClr val="FA71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OSUNPK.com</a:t>
            </a:r>
          </a:p>
          <a:p>
            <a:pPr>
              <a:defRPr/>
            </a:pPr>
            <a:r>
              <a:rPr lang="en-US" sz="3200" b="1" dirty="0" smtClean="0">
                <a:solidFill>
                  <a:srgbClr val="FA71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www.Aglandlease.info</a:t>
            </a:r>
            <a:endParaRPr lang="en-US" sz="2800" b="1" dirty="0">
              <a:solidFill>
                <a:srgbClr val="FA71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8" descr="IMG_153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600" y="814137"/>
            <a:ext cx="3561588" cy="47487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0"/>
            <a:ext cx="2923309" cy="1701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2342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0"/>
            <a:ext cx="7886700" cy="1325563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Yield and Protein 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1937276"/>
              </p:ext>
            </p:extLst>
          </p:nvPr>
        </p:nvGraphicFramePr>
        <p:xfrm>
          <a:off x="22654" y="11430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508394"/>
              </p:ext>
            </p:extLst>
          </p:nvPr>
        </p:nvGraphicFramePr>
        <p:xfrm>
          <a:off x="4572000" y="1214905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8274464"/>
              </p:ext>
            </p:extLst>
          </p:nvPr>
        </p:nvGraphicFramePr>
        <p:xfrm>
          <a:off x="-26773" y="39624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5316262"/>
              </p:ext>
            </p:extLst>
          </p:nvPr>
        </p:nvGraphicFramePr>
        <p:xfrm>
          <a:off x="4572000" y="41148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789094" y="4081790"/>
            <a:ext cx="5261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Mar 9</a:t>
            </a:r>
            <a:endParaRPr lang="en-US" sz="1050" dirty="0"/>
          </a:p>
        </p:txBody>
      </p:sp>
      <p:sp>
        <p:nvSpPr>
          <p:cNvPr id="11" name="TextBox 10"/>
          <p:cNvSpPr txBox="1"/>
          <p:nvPr/>
        </p:nvSpPr>
        <p:spPr>
          <a:xfrm>
            <a:off x="3429000" y="3980759"/>
            <a:ext cx="57900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Mar 27</a:t>
            </a:r>
            <a:endParaRPr lang="en-US" sz="1050" dirty="0"/>
          </a:p>
        </p:txBody>
      </p:sp>
      <p:sp>
        <p:nvSpPr>
          <p:cNvPr id="12" name="TextBox 11"/>
          <p:cNvSpPr txBox="1"/>
          <p:nvPr/>
        </p:nvSpPr>
        <p:spPr>
          <a:xfrm>
            <a:off x="3428999" y="1524000"/>
            <a:ext cx="55335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Feb 20</a:t>
            </a:r>
            <a:endParaRPr lang="en-US" sz="1050" dirty="0"/>
          </a:p>
        </p:txBody>
      </p:sp>
      <p:sp>
        <p:nvSpPr>
          <p:cNvPr id="13" name="TextBox 12"/>
          <p:cNvSpPr txBox="1"/>
          <p:nvPr/>
        </p:nvSpPr>
        <p:spPr>
          <a:xfrm>
            <a:off x="8077200" y="1425146"/>
            <a:ext cx="55335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Feb 12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3741817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857375"/>
            <a:ext cx="762000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2857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 timing Studies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Looking at delaying of N app after N-Rich strip visual Diff</a:t>
            </a:r>
          </a:p>
          <a:p>
            <a:r>
              <a:rPr lang="en-US" dirty="0" smtClean="0"/>
              <a:t>One aspect, All 90 </a:t>
            </a:r>
            <a:r>
              <a:rPr lang="en-US" dirty="0" err="1" smtClean="0"/>
              <a:t>lbs</a:t>
            </a:r>
            <a:r>
              <a:rPr lang="en-US" dirty="0" smtClean="0"/>
              <a:t> N as NH4NO3, N-Rich ran out. </a:t>
            </a:r>
          </a:p>
          <a:p>
            <a:r>
              <a:rPr lang="en-US" dirty="0" smtClean="0"/>
              <a:t>Did this so we could evaluate timing of app in the study.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8930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Uptake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Image result for nutrient uptake in whe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819399"/>
            <a:ext cx="5181600" cy="3607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1" y="2133600"/>
            <a:ext cx="7018074" cy="4500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5981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10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2003:  OSU  applied 62 NRS</a:t>
            </a:r>
          </a:p>
          <a:p>
            <a:r>
              <a:rPr lang="en-US" dirty="0" smtClean="0"/>
              <a:t>2004:  300 NRS in Farmers Fields</a:t>
            </a:r>
          </a:p>
          <a:p>
            <a:r>
              <a:rPr lang="en-US" dirty="0" smtClean="0"/>
              <a:t>2005:  SBNRC released, 1000 NRS</a:t>
            </a:r>
          </a:p>
          <a:p>
            <a:r>
              <a:rPr lang="en-US" dirty="0" smtClean="0"/>
              <a:t>2006:  OSU applied 568 NRS</a:t>
            </a:r>
            <a:br>
              <a:rPr lang="en-US" dirty="0" smtClean="0"/>
            </a:br>
            <a:r>
              <a:rPr lang="en-US" dirty="0" smtClean="0"/>
              <a:t>1,500 ac  NRS by 1 cooperator alone</a:t>
            </a:r>
            <a:br>
              <a:rPr lang="en-US" dirty="0" smtClean="0"/>
            </a:br>
            <a:r>
              <a:rPr lang="en-US" dirty="0" smtClean="0"/>
              <a:t>estimated 230,000 acres under NRS</a:t>
            </a:r>
          </a:p>
          <a:p>
            <a:r>
              <a:rPr lang="en-US" dirty="0" smtClean="0"/>
              <a:t>2007:  25 county educators reported having NRS</a:t>
            </a:r>
          </a:p>
          <a:p>
            <a:r>
              <a:rPr lang="en-US" dirty="0" smtClean="0"/>
              <a:t>2011: Estimated 500,000 acres utilizing NRS</a:t>
            </a:r>
          </a:p>
          <a:p>
            <a:r>
              <a:rPr lang="en-US" dirty="0" smtClean="0"/>
              <a:t>2016: Best guess estimate 1.0+ million acres in OK &amp; KS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 Rich Strip Adoption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908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Nitrogen Rich Strip </a:t>
            </a:r>
            <a:r>
              <a:rPr lang="en-US" dirty="0" err="1" smtClean="0"/>
              <a:t>Pamplet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 commonly recommend that farmers </a:t>
            </a:r>
            <a:r>
              <a:rPr lang="en-US" b="1" dirty="0"/>
              <a:t>apply ½ of the </a:t>
            </a:r>
            <a:r>
              <a:rPr lang="en-US" b="1" dirty="0" smtClean="0"/>
              <a:t>anticipated total </a:t>
            </a:r>
            <a:r>
              <a:rPr lang="en-US" b="1" dirty="0"/>
              <a:t>N needed at planting </a:t>
            </a:r>
            <a:r>
              <a:rPr lang="en-US" dirty="0"/>
              <a:t>and wait to make the decision on </a:t>
            </a:r>
            <a:r>
              <a:rPr lang="en-US" dirty="0" smtClean="0"/>
              <a:t>added N </a:t>
            </a:r>
            <a:r>
              <a:rPr lang="en-US" dirty="0"/>
              <a:t>until the middle of the season. In general for winter wheat, </a:t>
            </a:r>
            <a:r>
              <a:rPr lang="en-US" dirty="0" smtClean="0"/>
              <a:t>if no </a:t>
            </a:r>
            <a:r>
              <a:rPr lang="en-US" dirty="0"/>
              <a:t>differences can be visually detected prior to jointing (</a:t>
            </a:r>
            <a:r>
              <a:rPr lang="en-US" dirty="0" err="1"/>
              <a:t>Feekes</a:t>
            </a:r>
            <a:r>
              <a:rPr lang="en-US" dirty="0"/>
              <a:t> 6</a:t>
            </a:r>
            <a:r>
              <a:rPr lang="en-US" dirty="0" smtClean="0"/>
              <a:t>, Figure </a:t>
            </a:r>
            <a:r>
              <a:rPr lang="en-US" dirty="0"/>
              <a:t>4), it is unlikely that added N will result in increased yields</a:t>
            </a:r>
            <a:r>
              <a:rPr lang="en-US" dirty="0" smtClean="0"/>
              <a:t>. Alternatively </a:t>
            </a:r>
            <a:r>
              <a:rPr lang="en-US" dirty="0"/>
              <a:t>if differences are large, there is a high demand </a:t>
            </a:r>
            <a:r>
              <a:rPr lang="en-US" dirty="0" smtClean="0"/>
              <a:t>for added </a:t>
            </a:r>
            <a:r>
              <a:rPr lang="en-US" dirty="0"/>
              <a:t>N. When no differences exist between the N Rich Strip </a:t>
            </a:r>
            <a:r>
              <a:rPr lang="en-US" dirty="0" smtClean="0"/>
              <a:t>and the </a:t>
            </a:r>
            <a:r>
              <a:rPr lang="en-US" dirty="0"/>
              <a:t>farmer practice it means one of two things</a:t>
            </a:r>
            <a:r>
              <a:rPr lang="en-US" dirty="0" smtClean="0"/>
              <a:t>.</a:t>
            </a:r>
          </a:p>
          <a:p>
            <a:r>
              <a:rPr lang="en-US" dirty="0"/>
              <a:t> </a:t>
            </a:r>
            <a:r>
              <a:rPr lang="en-US" b="1" dirty="0"/>
              <a:t>Wait until early February or March to sense yield </a:t>
            </a:r>
            <a:r>
              <a:rPr lang="en-US" b="1" dirty="0" smtClean="0"/>
              <a:t>potential and </a:t>
            </a:r>
            <a:r>
              <a:rPr lang="en-US" b="1" dirty="0"/>
              <a:t>apply top-dress N for winter wheat</a:t>
            </a:r>
            <a:r>
              <a:rPr lang="en-US" dirty="0"/>
              <a:t>. Wait until the </a:t>
            </a:r>
            <a:r>
              <a:rPr lang="en-US" dirty="0" smtClean="0"/>
              <a:t>8 or </a:t>
            </a:r>
            <a:r>
              <a:rPr lang="en-US" dirty="0"/>
              <a:t>10 leaf stage in corn to sense and apply fertilizer.</a:t>
            </a:r>
          </a:p>
        </p:txBody>
      </p:sp>
    </p:spTree>
    <p:extLst>
      <p:ext uri="{BB962C8B-B14F-4D97-AF65-F5344CB8AC3E}">
        <p14:creationId xmlns:p14="http://schemas.microsoft.com/office/powerpoint/2010/main" val="28348348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GDDs &gt;0 the 80 Rule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876800"/>
          </a:xfrm>
        </p:spPr>
        <p:txBody>
          <a:bodyPr>
            <a:normAutofit lnSpcReduction="10000"/>
          </a:bodyPr>
          <a:lstStyle/>
          <a:p>
            <a:r>
              <a:rPr lang="en-US" sz="2400" dirty="0" err="1" smtClean="0"/>
              <a:t>Brents</a:t>
            </a:r>
            <a:r>
              <a:rPr lang="en-US" sz="2400" dirty="0" smtClean="0"/>
              <a:t> Rules</a:t>
            </a:r>
          </a:p>
          <a:p>
            <a:r>
              <a:rPr lang="en-US" sz="2400" dirty="0" smtClean="0"/>
              <a:t>Apply 25 lbs N/ac at planting</a:t>
            </a:r>
          </a:p>
          <a:p>
            <a:r>
              <a:rPr lang="en-US" sz="2400" dirty="0" smtClean="0"/>
              <a:t>Place High N strips (~150lbs N/ac) in </a:t>
            </a:r>
            <a:r>
              <a:rPr lang="en-US" sz="2400" b="1" i="1" u="sng" dirty="0" smtClean="0"/>
              <a:t>each field </a:t>
            </a:r>
            <a:r>
              <a:rPr lang="en-US" sz="2400" b="1" dirty="0" smtClean="0"/>
              <a:t>prior to emergence</a:t>
            </a:r>
            <a:r>
              <a:rPr lang="en-US" sz="2400" dirty="0" smtClean="0"/>
              <a:t>.  Mark with a flag on one end and write down location info.</a:t>
            </a:r>
          </a:p>
          <a:p>
            <a:r>
              <a:rPr lang="en-US" sz="2400" dirty="0" smtClean="0"/>
              <a:t>Use handheld </a:t>
            </a:r>
            <a:r>
              <a:rPr lang="en-US" sz="2400" dirty="0" err="1" smtClean="0"/>
              <a:t>GreenSeeker</a:t>
            </a:r>
            <a:r>
              <a:rPr lang="en-US" sz="2400" dirty="0" smtClean="0"/>
              <a:t> unit to monitor </a:t>
            </a:r>
            <a:br>
              <a:rPr lang="en-US" sz="2400" dirty="0" smtClean="0"/>
            </a:br>
            <a:r>
              <a:rPr lang="en-US" sz="2400" dirty="0" smtClean="0"/>
              <a:t>NDVI as GDD’s approach 80.</a:t>
            </a:r>
          </a:p>
          <a:p>
            <a:r>
              <a:rPr lang="en-US" sz="2400" dirty="0" err="1" smtClean="0"/>
              <a:t>Topdress</a:t>
            </a:r>
            <a:r>
              <a:rPr lang="en-US" sz="2400" dirty="0" smtClean="0"/>
              <a:t> as soon as GDD &gt; 80.</a:t>
            </a:r>
          </a:p>
          <a:p>
            <a:r>
              <a:rPr lang="en-US" sz="2400" dirty="0" err="1" smtClean="0"/>
              <a:t>Hagie</a:t>
            </a:r>
            <a:r>
              <a:rPr lang="en-US" sz="2400" dirty="0" smtClean="0"/>
              <a:t> STS12 w/ 100’ boom, UAN,</a:t>
            </a:r>
            <a:br>
              <a:rPr lang="en-US" sz="2400" dirty="0" smtClean="0"/>
            </a:br>
            <a:r>
              <a:rPr lang="en-US" sz="2400" dirty="0" smtClean="0"/>
              <a:t> streamer tips, </a:t>
            </a:r>
            <a:r>
              <a:rPr lang="en-US" sz="2400" dirty="0" err="1" smtClean="0"/>
              <a:t>FmX</a:t>
            </a:r>
            <a:r>
              <a:rPr lang="en-US" sz="2400" dirty="0" smtClean="0"/>
              <a:t>, RT-200</a:t>
            </a:r>
          </a:p>
          <a:p>
            <a:r>
              <a:rPr lang="en-US" sz="2400" dirty="0" smtClean="0"/>
              <a:t>Record everything in a spreadsheet</a:t>
            </a:r>
            <a:br>
              <a:rPr lang="en-US" sz="2400" dirty="0" smtClean="0"/>
            </a:br>
            <a:r>
              <a:rPr lang="en-US" sz="2400" dirty="0" smtClean="0"/>
              <a:t> </a:t>
            </a:r>
            <a:r>
              <a:rPr lang="en-US" sz="1800" i="1" dirty="0" err="1" smtClean="0">
                <a:hlinkClick r:id="rId2" action="ppaction://hlinkfile"/>
              </a:rPr>
              <a:t>GreenSeeker</a:t>
            </a:r>
            <a:r>
              <a:rPr lang="en-US" sz="1800" i="1" dirty="0" smtClean="0">
                <a:hlinkClick r:id="rId2" action="ppaction://hlinkfile"/>
              </a:rPr>
              <a:t> log.xlsx</a:t>
            </a:r>
            <a:endParaRPr lang="en-US" sz="1800" b="1" i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sz="2400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2618" y="4397288"/>
            <a:ext cx="3301382" cy="2460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633531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NRS and SBNRC Confidence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After a decade + a confidence in the YP model and SBNRC reached. </a:t>
            </a:r>
          </a:p>
          <a:p>
            <a:r>
              <a:rPr lang="en-US" sz="2400" dirty="0" smtClean="0"/>
              <a:t>Annual reports of YP being within 5 bushel of combine records. </a:t>
            </a:r>
          </a:p>
          <a:p>
            <a:r>
              <a:rPr lang="en-US" sz="2400" dirty="0" smtClean="0"/>
              <a:t>Research plots documenting SBNRC resulting increased NUEs and Yields over time. </a:t>
            </a:r>
          </a:p>
          <a:p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999" t="34408" r="3600" b="16417"/>
          <a:stretch/>
        </p:blipFill>
        <p:spPr>
          <a:xfrm>
            <a:off x="800100" y="4079397"/>
            <a:ext cx="7658100" cy="2778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5487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Market, </a:t>
            </a:r>
            <a:r>
              <a:rPr lang="en-US" dirty="0" err="1" smtClean="0"/>
              <a:t>Fert</a:t>
            </a:r>
            <a:r>
              <a:rPr lang="en-US" dirty="0" smtClean="0"/>
              <a:t> $, N-Rich Strips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Grain only producers during drought 2012 + looked to reduce input risk. </a:t>
            </a:r>
          </a:p>
          <a:p>
            <a:r>
              <a:rPr lang="en-US" sz="2400" dirty="0" smtClean="0"/>
              <a:t>Grain prices of 2016 + is intensifying this.</a:t>
            </a:r>
          </a:p>
          <a:p>
            <a:r>
              <a:rPr lang="en-US" sz="2400" dirty="0" smtClean="0"/>
              <a:t>The current move is to a three pass system.</a:t>
            </a:r>
          </a:p>
          <a:p>
            <a:pPr lvl="1"/>
            <a:r>
              <a:rPr lang="en-US" dirty="0" smtClean="0"/>
              <a:t>Starter – 45-70 </a:t>
            </a:r>
            <a:r>
              <a:rPr lang="en-US" dirty="0" err="1" smtClean="0"/>
              <a:t>lbs</a:t>
            </a:r>
            <a:r>
              <a:rPr lang="en-US" dirty="0" smtClean="0"/>
              <a:t> DAP</a:t>
            </a:r>
          </a:p>
          <a:p>
            <a:pPr lvl="1"/>
            <a:r>
              <a:rPr lang="en-US" dirty="0" smtClean="0"/>
              <a:t>Late fall early Spring Top-dress</a:t>
            </a:r>
          </a:p>
          <a:p>
            <a:pPr lvl="1"/>
            <a:r>
              <a:rPr lang="en-US" dirty="0" smtClean="0"/>
              <a:t>Jointing Top-dress</a:t>
            </a:r>
          </a:p>
          <a:p>
            <a:r>
              <a:rPr lang="en-US" dirty="0" smtClean="0"/>
              <a:t>They are only confident in  this with use of N-Rich Strip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76800"/>
            <a:ext cx="84582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9238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Four Producers and one Consultant</a:t>
            </a:r>
          </a:p>
          <a:p>
            <a:r>
              <a:rPr lang="en-US" dirty="0" smtClean="0"/>
              <a:t>Been working closely with for past six plus years. </a:t>
            </a:r>
          </a:p>
          <a:p>
            <a:r>
              <a:rPr lang="en-US" dirty="0" smtClean="0"/>
              <a:t>After the 2017 harvest we have looked at inputs and yields. </a:t>
            </a:r>
          </a:p>
          <a:p>
            <a:r>
              <a:rPr lang="en-US" dirty="0" smtClean="0"/>
              <a:t>Grain yields running 50 to 90 </a:t>
            </a:r>
            <a:r>
              <a:rPr lang="en-US" dirty="0" err="1" smtClean="0"/>
              <a:t>bpa</a:t>
            </a:r>
            <a:r>
              <a:rPr lang="en-US" dirty="0" smtClean="0"/>
              <a:t>. </a:t>
            </a:r>
          </a:p>
          <a:p>
            <a:r>
              <a:rPr lang="en-US" dirty="0" smtClean="0"/>
              <a:t>Some farms averaging 65+</a:t>
            </a:r>
          </a:p>
          <a:p>
            <a:r>
              <a:rPr lang="en-US" dirty="0" smtClean="0"/>
              <a:t>Since Adoption of SBNRC and 3 pass system</a:t>
            </a:r>
          </a:p>
          <a:p>
            <a:r>
              <a:rPr lang="en-US" dirty="0" smtClean="0"/>
              <a:t>Averaging 1.3-1.5 </a:t>
            </a:r>
            <a:r>
              <a:rPr lang="en-US" dirty="0" err="1" smtClean="0"/>
              <a:t>lbs</a:t>
            </a:r>
            <a:r>
              <a:rPr lang="en-US" dirty="0" smtClean="0"/>
              <a:t> N per bushel.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600" y="3792547"/>
            <a:ext cx="2047723" cy="3065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5832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Challenge.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YP model and SBNRC built on a 50/50 N management system</a:t>
            </a:r>
          </a:p>
          <a:p>
            <a:r>
              <a:rPr lang="en-US" dirty="0" smtClean="0"/>
              <a:t>N recommendations being made near stem elongation 80+ GDDs&gt;0</a:t>
            </a:r>
          </a:p>
          <a:p>
            <a:r>
              <a:rPr lang="en-US" dirty="0" smtClean="0"/>
              <a:t>Because of the shift in management over the past three seasons more and more N-Rich Strips are showing up earlier. </a:t>
            </a:r>
          </a:p>
          <a:p>
            <a:r>
              <a:rPr lang="en-US" dirty="0" smtClean="0"/>
              <a:t>35+ days, November- December.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3999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Response at 39 GDDs &gt; 0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3649484"/>
              </p:ext>
            </p:extLst>
          </p:nvPr>
        </p:nvGraphicFramePr>
        <p:xfrm>
          <a:off x="5562600" y="1954531"/>
          <a:ext cx="2590800" cy="11449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63600"/>
                <a:gridCol w="863600"/>
                <a:gridCol w="863600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smtClean="0">
                          <a:effectLst/>
                        </a:rPr>
                        <a:t>Yield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RI </a:t>
                      </a:r>
                      <a:r>
                        <a:rPr lang="en-US" sz="1400" b="1" u="none" strike="noStrike" dirty="0" err="1" smtClean="0">
                          <a:effectLst/>
                        </a:rPr>
                        <a:t>Harv</a:t>
                      </a:r>
                      <a:r>
                        <a:rPr lang="en-US" sz="1400" b="1" u="none" strike="noStrike" dirty="0" smtClean="0">
                          <a:effectLst/>
                        </a:rPr>
                        <a:t>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Pre plant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 smtClean="0">
                          <a:effectLst/>
                        </a:rPr>
                        <a:t>45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2.06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Check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 smtClean="0">
                          <a:effectLst/>
                        </a:rPr>
                        <a:t>22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0 DAVD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 smtClean="0">
                          <a:effectLst/>
                        </a:rPr>
                        <a:t>45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2.04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504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49 DAVD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 smtClean="0">
                          <a:effectLst/>
                        </a:rPr>
                        <a:t>59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2.66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5049499"/>
              </p:ext>
            </p:extLst>
          </p:nvPr>
        </p:nvGraphicFramePr>
        <p:xfrm>
          <a:off x="228600" y="16002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6709896"/>
              </p:ext>
            </p:extLst>
          </p:nvPr>
        </p:nvGraphicFramePr>
        <p:xfrm>
          <a:off x="228600" y="42672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867400" y="4343400"/>
            <a:ext cx="159934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Best Prediction</a:t>
            </a:r>
          </a:p>
          <a:p>
            <a:r>
              <a:rPr lang="en-US" dirty="0" smtClean="0"/>
              <a:t>YP0  = 89    </a:t>
            </a:r>
            <a:br>
              <a:rPr lang="en-US" dirty="0" smtClean="0"/>
            </a:br>
            <a:r>
              <a:rPr lang="en-US" dirty="0" smtClean="0"/>
              <a:t>YPN = 81</a:t>
            </a:r>
          </a:p>
          <a:p>
            <a:r>
              <a:rPr lang="en-US" dirty="0" err="1" smtClean="0"/>
              <a:t>YPNx</a:t>
            </a:r>
            <a:r>
              <a:rPr lang="en-US" dirty="0" smtClean="0"/>
              <a:t> = 67</a:t>
            </a:r>
          </a:p>
          <a:p>
            <a:r>
              <a:rPr lang="en-US" dirty="0" smtClean="0"/>
              <a:t>RI     = 96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568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Custom 1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F07F09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1064</TotalTime>
  <Words>652</Words>
  <Application>Microsoft Office PowerPoint</Application>
  <PresentationFormat>On-screen Show (4:3)</PresentationFormat>
  <Paragraphs>126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Cambria</vt:lpstr>
      <vt:lpstr>Adjacency</vt:lpstr>
      <vt:lpstr>How the adoption of the N-Rich Strip has changed N Management</vt:lpstr>
      <vt:lpstr>N Rich Strip Adoption</vt:lpstr>
      <vt:lpstr>Nitrogen Rich Strip Pamplet</vt:lpstr>
      <vt:lpstr>GDDs &gt;0 the 80 Rule</vt:lpstr>
      <vt:lpstr>NRS and SBNRC Confidence </vt:lpstr>
      <vt:lpstr>Market, Fert $, N-Rich Strips</vt:lpstr>
      <vt:lpstr>Case Studies</vt:lpstr>
      <vt:lpstr>Our Challenge.</vt:lpstr>
      <vt:lpstr>Response at 39 GDDs &gt; 0</vt:lpstr>
      <vt:lpstr>Response at 58 GDDs &gt; 0 </vt:lpstr>
      <vt:lpstr>SBNRC</vt:lpstr>
      <vt:lpstr>Using An Agronomic Adjust</vt:lpstr>
      <vt:lpstr>PowerPoint Presentation</vt:lpstr>
      <vt:lpstr>Yield and Protein </vt:lpstr>
      <vt:lpstr>PowerPoint Presentation</vt:lpstr>
      <vt:lpstr>N timing Studies</vt:lpstr>
      <vt:lpstr>Uptake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Fertility Matters</dc:title>
  <dc:creator>Brian Arnall</dc:creator>
  <cp:lastModifiedBy>Brian Arnall</cp:lastModifiedBy>
  <cp:revision>59</cp:revision>
  <cp:lastPrinted>2017-08-04T18:48:34Z</cp:lastPrinted>
  <dcterms:created xsi:type="dcterms:W3CDTF">2016-01-07T22:07:23Z</dcterms:created>
  <dcterms:modified xsi:type="dcterms:W3CDTF">2017-08-08T12:30:57Z</dcterms:modified>
</cp:coreProperties>
</file>