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29" r:id="rId1"/>
  </p:sldMasterIdLst>
  <p:notesMasterIdLst>
    <p:notesMasterId r:id="rId39"/>
  </p:notesMasterIdLst>
  <p:sldIdLst>
    <p:sldId id="256" r:id="rId2"/>
    <p:sldId id="372" r:id="rId3"/>
    <p:sldId id="374" r:id="rId4"/>
    <p:sldId id="373" r:id="rId5"/>
    <p:sldId id="386" r:id="rId6"/>
    <p:sldId id="384" r:id="rId7"/>
    <p:sldId id="356" r:id="rId8"/>
    <p:sldId id="365" r:id="rId9"/>
    <p:sldId id="387" r:id="rId10"/>
    <p:sldId id="366" r:id="rId11"/>
    <p:sldId id="369" r:id="rId12"/>
    <p:sldId id="363" r:id="rId13"/>
    <p:sldId id="367" r:id="rId14"/>
    <p:sldId id="368" r:id="rId15"/>
    <p:sldId id="357" r:id="rId16"/>
    <p:sldId id="375" r:id="rId17"/>
    <p:sldId id="376" r:id="rId18"/>
    <p:sldId id="388" r:id="rId19"/>
    <p:sldId id="389" r:id="rId20"/>
    <p:sldId id="360" r:id="rId21"/>
    <p:sldId id="359" r:id="rId22"/>
    <p:sldId id="378" r:id="rId23"/>
    <p:sldId id="390" r:id="rId24"/>
    <p:sldId id="391" r:id="rId25"/>
    <p:sldId id="362" r:id="rId26"/>
    <p:sldId id="354" r:id="rId27"/>
    <p:sldId id="392" r:id="rId28"/>
    <p:sldId id="361" r:id="rId29"/>
    <p:sldId id="371" r:id="rId30"/>
    <p:sldId id="395" r:id="rId31"/>
    <p:sldId id="396" r:id="rId32"/>
    <p:sldId id="383" r:id="rId33"/>
    <p:sldId id="257" r:id="rId34"/>
    <p:sldId id="394" r:id="rId35"/>
    <p:sldId id="393" r:id="rId36"/>
    <p:sldId id="327" r:id="rId37"/>
    <p:sldId id="28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3300"/>
    <a:srgbClr val="CCECFF"/>
    <a:srgbClr val="FF6600"/>
    <a:srgbClr val="DDDDDD"/>
    <a:srgbClr val="00CCFF"/>
    <a:srgbClr val="000066"/>
    <a:srgbClr val="0F6FC6"/>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896" autoAdjust="0"/>
    <p:restoredTop sz="82226" autoAdjust="0"/>
  </p:normalViewPr>
  <p:slideViewPr>
    <p:cSldViewPr snapToGrid="0">
      <p:cViewPr varScale="1">
        <p:scale>
          <a:sx n="74" d="100"/>
          <a:sy n="74" d="100"/>
        </p:scale>
        <p:origin x="1008" y="72"/>
      </p:cViewPr>
      <p:guideLst/>
    </p:cSldViewPr>
  </p:slideViewPr>
  <p:notesTextViewPr>
    <p:cViewPr>
      <p:scale>
        <a:sx n="3" d="2"/>
        <a:sy n="3" d="2"/>
      </p:scale>
      <p:origin x="0" y="0"/>
    </p:cViewPr>
  </p:notesTextViewPr>
  <p:sorterViewPr>
    <p:cViewPr>
      <p:scale>
        <a:sx n="150" d="100"/>
        <a:sy n="150" d="100"/>
      </p:scale>
      <p:origin x="0" y="-174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Manuscripts\Bruno_PHD\GDD_LinearPlateau.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Manuscripts\Bruno_PHD\GDD_LinearPlateau.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OSU\LT\502\E502_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a:effectLst/>
              </a:rPr>
              <a:t>Coefficient of Determination for NDVI vs Yield, GDD&gt;0, 64 to 149, Experiment 222, Stillwater, OK, 2016 and 2017</a:t>
            </a:r>
            <a:endParaRPr lang="en-US" sz="1100">
              <a:effectLst/>
            </a:endParaRPr>
          </a:p>
        </c:rich>
      </c:tx>
      <c:layout>
        <c:manualLayout>
          <c:xMode val="edge"/>
          <c:yMode val="edge"/>
          <c:x val="0.1253333333333333"/>
          <c:y val="2.7777777777777776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s-AR"/>
        </a:p>
      </c:txPr>
    </c:title>
    <c:autoTitleDeleted val="0"/>
    <c:plotArea>
      <c:layout>
        <c:manualLayout>
          <c:layoutTarget val="inner"/>
          <c:xMode val="edge"/>
          <c:yMode val="edge"/>
          <c:x val="0.13178937007874017"/>
          <c:y val="0.17064814814814816"/>
          <c:w val="0.81865507436570428"/>
          <c:h val="0.67470691163604546"/>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'222_COMBINED'!$A$2:$A$18</c:f>
              <c:numCache>
                <c:formatCode>General</c:formatCode>
                <c:ptCount val="17"/>
                <c:pt idx="0">
                  <c:v>64</c:v>
                </c:pt>
                <c:pt idx="1">
                  <c:v>73</c:v>
                </c:pt>
                <c:pt idx="2">
                  <c:v>78</c:v>
                </c:pt>
                <c:pt idx="3">
                  <c:v>84</c:v>
                </c:pt>
                <c:pt idx="4">
                  <c:v>90</c:v>
                </c:pt>
                <c:pt idx="5">
                  <c:v>90</c:v>
                </c:pt>
                <c:pt idx="6">
                  <c:v>95</c:v>
                </c:pt>
                <c:pt idx="7">
                  <c:v>96</c:v>
                </c:pt>
                <c:pt idx="8">
                  <c:v>102</c:v>
                </c:pt>
                <c:pt idx="9">
                  <c:v>103</c:v>
                </c:pt>
                <c:pt idx="10">
                  <c:v>106</c:v>
                </c:pt>
                <c:pt idx="11">
                  <c:v>113</c:v>
                </c:pt>
                <c:pt idx="12">
                  <c:v>123</c:v>
                </c:pt>
                <c:pt idx="13">
                  <c:v>130</c:v>
                </c:pt>
                <c:pt idx="14">
                  <c:v>137</c:v>
                </c:pt>
                <c:pt idx="15">
                  <c:v>146</c:v>
                </c:pt>
                <c:pt idx="16">
                  <c:v>149</c:v>
                </c:pt>
              </c:numCache>
            </c:numRef>
          </c:xVal>
          <c:yVal>
            <c:numRef>
              <c:f>'222_COMBINED'!$B$2:$B$18</c:f>
              <c:numCache>
                <c:formatCode>General</c:formatCode>
                <c:ptCount val="17"/>
                <c:pt idx="0">
                  <c:v>9.4899999999999998E-2</c:v>
                </c:pt>
                <c:pt idx="1">
                  <c:v>4.3900000000000002E-2</c:v>
                </c:pt>
                <c:pt idx="2">
                  <c:v>0.13439999999999999</c:v>
                </c:pt>
                <c:pt idx="3">
                  <c:v>0.28079999999999999</c:v>
                </c:pt>
                <c:pt idx="4">
                  <c:v>0.38779999999999998</c:v>
                </c:pt>
                <c:pt idx="5">
                  <c:v>0.4027</c:v>
                </c:pt>
                <c:pt idx="6">
                  <c:v>0.63180000000000003</c:v>
                </c:pt>
                <c:pt idx="7">
                  <c:v>0.54179999999999995</c:v>
                </c:pt>
                <c:pt idx="8">
                  <c:v>0.75309999999999999</c:v>
                </c:pt>
                <c:pt idx="9">
                  <c:v>0.56389999999999996</c:v>
                </c:pt>
                <c:pt idx="10">
                  <c:v>0.77159999999999995</c:v>
                </c:pt>
                <c:pt idx="11">
                  <c:v>0.82450000000000001</c:v>
                </c:pt>
                <c:pt idx="12">
                  <c:v>0.90910000000000002</c:v>
                </c:pt>
                <c:pt idx="13">
                  <c:v>0.81910000000000005</c:v>
                </c:pt>
                <c:pt idx="14" formatCode="0.0000">
                  <c:v>0.82899999999999996</c:v>
                </c:pt>
                <c:pt idx="15">
                  <c:v>0.74329999999999996</c:v>
                </c:pt>
                <c:pt idx="16">
                  <c:v>0.80689999999999995</c:v>
                </c:pt>
              </c:numCache>
            </c:numRef>
          </c:yVal>
          <c:smooth val="0"/>
          <c:extLst xmlns:c16r2="http://schemas.microsoft.com/office/drawing/2015/06/chart">
            <c:ext xmlns:c16="http://schemas.microsoft.com/office/drawing/2014/chart" uri="{C3380CC4-5D6E-409C-BE32-E72D297353CC}">
              <c16:uniqueId val="{00000000-7A1A-41A3-88C2-EF3F2AA2BB26}"/>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xVal>
            <c:numRef>
              <c:f>'222_COMBINED'!$F$23:$F$24</c:f>
              <c:numCache>
                <c:formatCode>0.00</c:formatCode>
                <c:ptCount val="2"/>
                <c:pt idx="0">
                  <c:v>66.320210000000003</c:v>
                </c:pt>
                <c:pt idx="1">
                  <c:v>111.191</c:v>
                </c:pt>
              </c:numCache>
            </c:numRef>
          </c:xVal>
          <c:yVal>
            <c:numRef>
              <c:f>'222_COMBINED'!$G$23:$G$24</c:f>
              <c:numCache>
                <c:formatCode>0.00</c:formatCode>
                <c:ptCount val="2"/>
                <c:pt idx="0">
                  <c:v>0</c:v>
                </c:pt>
                <c:pt idx="1">
                  <c:v>0.82198000000000004</c:v>
                </c:pt>
              </c:numCache>
            </c:numRef>
          </c:yVal>
          <c:smooth val="0"/>
          <c:extLst xmlns:c16r2="http://schemas.microsoft.com/office/drawing/2015/06/chart">
            <c:ext xmlns:c16="http://schemas.microsoft.com/office/drawing/2014/chart" uri="{C3380CC4-5D6E-409C-BE32-E72D297353CC}">
              <c16:uniqueId val="{00000001-7A1A-41A3-88C2-EF3F2AA2BB26}"/>
            </c:ext>
          </c:extLst>
        </c:ser>
        <c:dLbls>
          <c:showLegendKey val="0"/>
          <c:showVal val="0"/>
          <c:showCatName val="0"/>
          <c:showSerName val="0"/>
          <c:showPercent val="0"/>
          <c:showBubbleSize val="0"/>
        </c:dLbls>
        <c:axId val="-240545904"/>
        <c:axId val="-240531216"/>
      </c:scatterChart>
      <c:valAx>
        <c:axId val="-240545904"/>
        <c:scaling>
          <c:orientation val="minMax"/>
          <c:min val="4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GDD&gt;0</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A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40531216"/>
        <c:crosses val="autoZero"/>
        <c:crossBetween val="midCat"/>
      </c:valAx>
      <c:valAx>
        <c:axId val="-240531216"/>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Coefficient of Determinatio (r</a:t>
                </a:r>
                <a:r>
                  <a:rPr lang="en-US" sz="1000" b="0" i="0" baseline="30000">
                    <a:effectLst/>
                  </a:rPr>
                  <a:t>2</a:t>
                </a:r>
                <a:r>
                  <a:rPr lang="en-US" sz="1000" b="0" i="0" baseline="0">
                    <a:effectLst/>
                  </a:rPr>
                  <a:t>)</a:t>
                </a:r>
                <a:endParaRPr lang="en-US" sz="4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A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405459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A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a:effectLst/>
              </a:rPr>
              <a:t>Coefficient of Determination for NDVI vs Yield, GDD&gt;0, 48 to 143, Experiment 502, Lahoma, OK, 2016 and 2017</a:t>
            </a:r>
            <a:endParaRPr lang="en-US" sz="1100">
              <a:effectLst/>
            </a:endParaRPr>
          </a:p>
        </c:rich>
      </c:tx>
      <c:layout>
        <c:manualLayout>
          <c:xMode val="edge"/>
          <c:yMode val="edge"/>
          <c:x val="0.11721522309711287"/>
          <c:y val="2.7777777777777776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s-AR"/>
        </a:p>
      </c:txPr>
    </c:title>
    <c:autoTitleDeleted val="0"/>
    <c:plotArea>
      <c:layout>
        <c:manualLayout>
          <c:layoutTarget val="inner"/>
          <c:xMode val="edge"/>
          <c:yMode val="edge"/>
          <c:x val="0.13178937007874017"/>
          <c:y val="0.18916666666666668"/>
          <c:w val="0.81865507436570428"/>
          <c:h val="0.63766987459900859"/>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'502_COMBINED'!$A$2:$A$17</c:f>
              <c:numCache>
                <c:formatCode>General</c:formatCode>
                <c:ptCount val="16"/>
                <c:pt idx="0">
                  <c:v>48</c:v>
                </c:pt>
                <c:pt idx="1">
                  <c:v>69</c:v>
                </c:pt>
                <c:pt idx="2">
                  <c:v>76</c:v>
                </c:pt>
                <c:pt idx="3">
                  <c:v>78</c:v>
                </c:pt>
                <c:pt idx="4">
                  <c:v>81</c:v>
                </c:pt>
                <c:pt idx="5">
                  <c:v>90</c:v>
                </c:pt>
                <c:pt idx="6">
                  <c:v>97</c:v>
                </c:pt>
                <c:pt idx="7">
                  <c:v>100</c:v>
                </c:pt>
                <c:pt idx="8">
                  <c:v>101</c:v>
                </c:pt>
                <c:pt idx="9">
                  <c:v>106</c:v>
                </c:pt>
                <c:pt idx="10">
                  <c:v>107</c:v>
                </c:pt>
                <c:pt idx="11">
                  <c:v>113</c:v>
                </c:pt>
                <c:pt idx="12">
                  <c:v>120</c:v>
                </c:pt>
                <c:pt idx="13">
                  <c:v>127</c:v>
                </c:pt>
                <c:pt idx="14">
                  <c:v>140</c:v>
                </c:pt>
                <c:pt idx="15">
                  <c:v>143</c:v>
                </c:pt>
              </c:numCache>
            </c:numRef>
          </c:xVal>
          <c:yVal>
            <c:numRef>
              <c:f>'502_COMBINED'!$B$2:$B$17</c:f>
              <c:numCache>
                <c:formatCode>General</c:formatCode>
                <c:ptCount val="16"/>
                <c:pt idx="0" formatCode="0.00000">
                  <c:v>4.0000000000000003E-5</c:v>
                </c:pt>
                <c:pt idx="1">
                  <c:v>0.35580000000000001</c:v>
                </c:pt>
                <c:pt idx="2">
                  <c:v>0.54830000000000001</c:v>
                </c:pt>
                <c:pt idx="3">
                  <c:v>0.39529999999999998</c:v>
                </c:pt>
                <c:pt idx="4">
                  <c:v>0.69059999999999999</c:v>
                </c:pt>
                <c:pt idx="5">
                  <c:v>0.83169999999999999</c:v>
                </c:pt>
                <c:pt idx="6">
                  <c:v>0.90449999999999997</c:v>
                </c:pt>
                <c:pt idx="7">
                  <c:v>0.94130000000000003</c:v>
                </c:pt>
                <c:pt idx="8">
                  <c:v>0.88070000000000004</c:v>
                </c:pt>
                <c:pt idx="9">
                  <c:v>0.90529999999999999</c:v>
                </c:pt>
                <c:pt idx="10">
                  <c:v>0.94720000000000004</c:v>
                </c:pt>
                <c:pt idx="11">
                  <c:v>0.90859999999999996</c:v>
                </c:pt>
                <c:pt idx="12">
                  <c:v>0.8982</c:v>
                </c:pt>
                <c:pt idx="13">
                  <c:v>0.90069999999999995</c:v>
                </c:pt>
                <c:pt idx="14">
                  <c:v>0.9355</c:v>
                </c:pt>
                <c:pt idx="15">
                  <c:v>0.96120000000000005</c:v>
                </c:pt>
              </c:numCache>
            </c:numRef>
          </c:yVal>
          <c:smooth val="0"/>
          <c:extLst xmlns:c16r2="http://schemas.microsoft.com/office/drawing/2015/06/chart">
            <c:ext xmlns:c16="http://schemas.microsoft.com/office/drawing/2014/chart" uri="{C3380CC4-5D6E-409C-BE32-E72D297353CC}">
              <c16:uniqueId val="{00000000-C654-47C0-A4E8-1605E6C470EA}"/>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xVal>
            <c:numRef>
              <c:f>'502_COMBINED'!$F$23:$F$24</c:f>
              <c:numCache>
                <c:formatCode>0.00</c:formatCode>
                <c:ptCount val="2"/>
                <c:pt idx="0">
                  <c:v>49.291588590464293</c:v>
                </c:pt>
                <c:pt idx="1">
                  <c:v>97.171800000000005</c:v>
                </c:pt>
              </c:numCache>
            </c:numRef>
          </c:xVal>
          <c:yVal>
            <c:numRef>
              <c:f>'502_COMBINED'!$G$23:$G$24</c:f>
              <c:numCache>
                <c:formatCode>0.00</c:formatCode>
                <c:ptCount val="2"/>
                <c:pt idx="0">
                  <c:v>0</c:v>
                </c:pt>
                <c:pt idx="1">
                  <c:v>0.91986000000000001</c:v>
                </c:pt>
              </c:numCache>
            </c:numRef>
          </c:yVal>
          <c:smooth val="0"/>
          <c:extLst xmlns:c16r2="http://schemas.microsoft.com/office/drawing/2015/06/chart">
            <c:ext xmlns:c16="http://schemas.microsoft.com/office/drawing/2014/chart" uri="{C3380CC4-5D6E-409C-BE32-E72D297353CC}">
              <c16:uniqueId val="{00000001-C654-47C0-A4E8-1605E6C470EA}"/>
            </c:ext>
          </c:extLst>
        </c:ser>
        <c:dLbls>
          <c:showLegendKey val="0"/>
          <c:showVal val="0"/>
          <c:showCatName val="0"/>
          <c:showSerName val="0"/>
          <c:showPercent val="0"/>
          <c:showBubbleSize val="0"/>
        </c:dLbls>
        <c:axId val="-240532304"/>
        <c:axId val="-240546448"/>
      </c:scatterChart>
      <c:valAx>
        <c:axId val="-240532304"/>
        <c:scaling>
          <c:orientation val="minMax"/>
          <c:min val="4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GDD&gt;0</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A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40546448"/>
        <c:crosses val="autoZero"/>
        <c:crossBetween val="midCat"/>
      </c:valAx>
      <c:valAx>
        <c:axId val="-240546448"/>
        <c:scaling>
          <c:orientation val="minMax"/>
          <c:max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Coefficient of Determinatio (r</a:t>
                </a:r>
                <a:r>
                  <a:rPr lang="en-US" sz="1000" b="0" i="0" baseline="30000">
                    <a:effectLst/>
                  </a:rPr>
                  <a:t>2</a:t>
                </a:r>
                <a:r>
                  <a:rPr lang="en-US" sz="1000" b="0" i="0" baseline="0">
                    <a:effectLst/>
                  </a:rPr>
                  <a:t>)</a:t>
                </a:r>
                <a:endParaRPr lang="en-US" sz="4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AR"/>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405323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A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Experiment 502, 1971-2016</a:t>
            </a:r>
            <a:br>
              <a:rPr lang="en-US"/>
            </a:br>
            <a:r>
              <a:rPr lang="en-US"/>
              <a:t>Avg, last 5 years + 20%</a:t>
            </a:r>
          </a:p>
        </c:rich>
      </c:tx>
      <c:layout>
        <c:manualLayout>
          <c:xMode val="edge"/>
          <c:yMode val="edge"/>
          <c:x val="0.34771601757681103"/>
          <c:y val="2.672530951566132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s-AR"/>
        </a:p>
      </c:txPr>
    </c:title>
    <c:autoTitleDeleted val="0"/>
    <c:plotArea>
      <c:layout>
        <c:manualLayout>
          <c:layoutTarget val="inner"/>
          <c:xMode val="edge"/>
          <c:yMode val="edge"/>
          <c:x val="0.12280660506426094"/>
          <c:y val="2.5428429163396375E-2"/>
          <c:w val="0.82021529088185763"/>
          <c:h val="0.77797972454461006"/>
        </c:manualLayout>
      </c:layout>
      <c:scatterChart>
        <c:scatterStyle val="lineMarker"/>
        <c:varyColors val="0"/>
        <c:ser>
          <c:idx val="0"/>
          <c:order val="0"/>
          <c:spPr>
            <a:ln w="25400" cap="rnd">
              <a:noFill/>
              <a:round/>
            </a:ln>
            <a:effectLst/>
          </c:spPr>
          <c:marker>
            <c:symbol val="x"/>
            <c:size val="7"/>
            <c:spPr>
              <a:solidFill>
                <a:srgbClr val="00B050"/>
              </a:solidFill>
              <a:ln w="9525">
                <a:noFill/>
              </a:ln>
              <a:effectLst/>
            </c:spPr>
          </c:marker>
          <c:trendline>
            <c:spPr>
              <a:ln w="19050" cap="rnd">
                <a:solidFill>
                  <a:schemeClr val="accent1"/>
                </a:solidFill>
                <a:prstDash val="sysDot"/>
              </a:ln>
              <a:effectLst/>
            </c:spPr>
            <c:trendlineType val="linear"/>
            <c:dispRSqr val="1"/>
            <c:dispEq val="1"/>
            <c:trendlineLbl>
              <c:layout>
                <c:manualLayout>
                  <c:x val="-0.40043066491688539"/>
                  <c:y val="-0.184860746573345"/>
                </c:manualLayout>
              </c:layout>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y = 0.42x + 1.73</a:t>
                    </a:r>
                    <a:br>
                      <a:rPr lang="en-US"/>
                    </a:br>
                    <a:r>
                      <a:rPr lang="en-US"/>
                      <a:t>R² = 0.04</a:t>
                    </a:r>
                  </a:p>
                </c:rich>
              </c:tx>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AR"/>
                </a:p>
              </c:txPr>
            </c:trendlineLbl>
          </c:trendline>
          <c:xVal>
            <c:numRef>
              <c:f>'502_Yld_Goal'!$Q$13:$Q$52</c:f>
              <c:numCache>
                <c:formatCode>0.00</c:formatCode>
                <c:ptCount val="40"/>
                <c:pt idx="0">
                  <c:v>2.9731790592000005</c:v>
                </c:pt>
                <c:pt idx="1">
                  <c:v>2.8345314816</c:v>
                </c:pt>
                <c:pt idx="2">
                  <c:v>3.1043335679999999</c:v>
                </c:pt>
                <c:pt idx="3">
                  <c:v>3.2943649535999997</c:v>
                </c:pt>
                <c:pt idx="4">
                  <c:v>3.3709681152000002</c:v>
                </c:pt>
                <c:pt idx="5">
                  <c:v>3.2426892288000002</c:v>
                </c:pt>
                <c:pt idx="6">
                  <c:v>3.2261048064000004</c:v>
                </c:pt>
                <c:pt idx="7">
                  <c:v>3.2075366400000003</c:v>
                </c:pt>
                <c:pt idx="8">
                  <c:v>3.2199148800000001</c:v>
                </c:pt>
                <c:pt idx="9">
                  <c:v>2.8154649600000003</c:v>
                </c:pt>
                <c:pt idx="10">
                  <c:v>2.9320300800000001</c:v>
                </c:pt>
                <c:pt idx="11">
                  <c:v>3.1530240000000007</c:v>
                </c:pt>
                <c:pt idx="12">
                  <c:v>3.5681990400000001</c:v>
                </c:pt>
                <c:pt idx="13">
                  <c:v>3.5677555199999995</c:v>
                </c:pt>
                <c:pt idx="14">
                  <c:v>3.7877817599999997</c:v>
                </c:pt>
                <c:pt idx="15">
                  <c:v>3.5213471999999997</c:v>
                </c:pt>
                <c:pt idx="16">
                  <c:v>3.4769097215999998</c:v>
                </c:pt>
                <c:pt idx="17">
                  <c:v>3.0440051712000002</c:v>
                </c:pt>
                <c:pt idx="18">
                  <c:v>3.1245161472</c:v>
                </c:pt>
                <c:pt idx="19">
                  <c:v>3.1582849535999999</c:v>
                </c:pt>
                <c:pt idx="20">
                  <c:v>3.3078382847999999</c:v>
                </c:pt>
                <c:pt idx="21">
                  <c:v>3.5404104959999998</c:v>
                </c:pt>
                <c:pt idx="22">
                  <c:v>3.8618995968000003</c:v>
                </c:pt>
                <c:pt idx="23">
                  <c:v>4.0024147968000001</c:v>
                </c:pt>
                <c:pt idx="24">
                  <c:v>3.8966247936</c:v>
                </c:pt>
                <c:pt idx="25">
                  <c:v>3.6127961856000006</c:v>
                </c:pt>
                <c:pt idx="26">
                  <c:v>3.4635799295999998</c:v>
                </c:pt>
                <c:pt idx="27">
                  <c:v>3.9809226240000011</c:v>
                </c:pt>
                <c:pt idx="28">
                  <c:v>4.0900785408000004</c:v>
                </c:pt>
                <c:pt idx="29">
                  <c:v>4.1446331135999994</c:v>
                </c:pt>
                <c:pt idx="30">
                  <c:v>4.4599419647999996</c:v>
                </c:pt>
                <c:pt idx="31">
                  <c:v>4.5630708480000006</c:v>
                </c:pt>
                <c:pt idx="32">
                  <c:v>4.5629998848</c:v>
                </c:pt>
                <c:pt idx="33">
                  <c:v>4.7604049920000007</c:v>
                </c:pt>
                <c:pt idx="34">
                  <c:v>4.5756990719999999</c:v>
                </c:pt>
                <c:pt idx="35">
                  <c:v>4.6398514176000001</c:v>
                </c:pt>
                <c:pt idx="36">
                  <c:v>4.8158885375999994</c:v>
                </c:pt>
                <c:pt idx="37">
                  <c:v>4.0346595071999998</c:v>
                </c:pt>
                <c:pt idx="38">
                  <c:v>3.3121557504000001</c:v>
                </c:pt>
                <c:pt idx="39">
                  <c:v>3.4535660544</c:v>
                </c:pt>
              </c:numCache>
            </c:numRef>
          </c:xVal>
          <c:yVal>
            <c:numRef>
              <c:f>'502_Yld_Goal'!$I$13:$I$52</c:f>
              <c:numCache>
                <c:formatCode>General</c:formatCode>
                <c:ptCount val="40"/>
                <c:pt idx="0">
                  <c:v>1.9372617600000002</c:v>
                </c:pt>
                <c:pt idx="1">
                  <c:v>2.5918233600000002</c:v>
                </c:pt>
                <c:pt idx="2">
                  <c:v>2.6599440000000003</c:v>
                </c:pt>
                <c:pt idx="3">
                  <c:v>3.7159920000000004</c:v>
                </c:pt>
                <c:pt idx="4">
                  <c:v>2.6061840000000003</c:v>
                </c:pt>
                <c:pt idx="5">
                  <c:v>1.86816</c:v>
                </c:pt>
                <c:pt idx="6">
                  <c:v>2.514456</c:v>
                </c:pt>
                <c:pt idx="7">
                  <c:v>2.7115200000000006</c:v>
                </c:pt>
                <c:pt idx="8">
                  <c:v>2.0307839999999997</c:v>
                </c:pt>
                <c:pt idx="9">
                  <c:v>3.0918720000000004</c:v>
                </c:pt>
                <c:pt idx="10">
                  <c:v>2.7889679999999997</c:v>
                </c:pt>
                <c:pt idx="11">
                  <c:v>4.2443520000000001</c:v>
                </c:pt>
                <c:pt idx="12">
                  <c:v>2.7096719999999999</c:v>
                </c:pt>
                <c:pt idx="13">
                  <c:v>2.9475600000000002</c:v>
                </c:pt>
                <c:pt idx="14">
                  <c:v>1.9817280000000002</c:v>
                </c:pt>
                <c:pt idx="15">
                  <c:v>2.6038118400000001</c:v>
                </c:pt>
                <c:pt idx="16">
                  <c:v>2.4405830399999999</c:v>
                </c:pt>
                <c:pt idx="17">
                  <c:v>3.0451344000000007</c:v>
                </c:pt>
                <c:pt idx="18">
                  <c:v>3.08826336</c:v>
                </c:pt>
                <c:pt idx="19">
                  <c:v>2.6048668800000003</c:v>
                </c:pt>
                <c:pt idx="20">
                  <c:v>3.5728627200000007</c:v>
                </c:pt>
                <c:pt idx="21">
                  <c:v>3.7801209600000005</c:v>
                </c:pt>
                <c:pt idx="22">
                  <c:v>3.6306144000000002</c:v>
                </c:pt>
                <c:pt idx="23">
                  <c:v>2.6474716800000007</c:v>
                </c:pt>
                <c:pt idx="24">
                  <c:v>1.4222476800000001</c:v>
                </c:pt>
                <c:pt idx="25">
                  <c:v>2.9511283199999996</c:v>
                </c:pt>
                <c:pt idx="26">
                  <c:v>5.9357155200000005</c:v>
                </c:pt>
                <c:pt idx="27">
                  <c:v>4.0854307199999997</c:v>
                </c:pt>
                <c:pt idx="28">
                  <c:v>2.8747824</c:v>
                </c:pt>
                <c:pt idx="29">
                  <c:v>2.7360345600000002</c:v>
                </c:pt>
                <c:pt idx="30">
                  <c:v>3.3808320000000007</c:v>
                </c:pt>
                <c:pt idx="31">
                  <c:v>5.9354198400000007</c:v>
                </c:pt>
                <c:pt idx="32">
                  <c:v>4.9079519999999999</c:v>
                </c:pt>
                <c:pt idx="33">
                  <c:v>2.1051744000000001</c:v>
                </c:pt>
                <c:pt idx="34">
                  <c:v>3.0033360000000009</c:v>
                </c:pt>
                <c:pt idx="35">
                  <c:v>4.1143200000000002</c:v>
                </c:pt>
                <c:pt idx="36">
                  <c:v>2.6802988799999996</c:v>
                </c:pt>
                <c:pt idx="37">
                  <c:v>1.89751968</c:v>
                </c:pt>
                <c:pt idx="38">
                  <c:v>2.6943839999999999</c:v>
                </c:pt>
                <c:pt idx="39">
                  <c:v>5.296704000000001</c:v>
                </c:pt>
              </c:numCache>
            </c:numRef>
          </c:yVal>
          <c:smooth val="0"/>
          <c:extLst xmlns:c16r2="http://schemas.microsoft.com/office/drawing/2015/06/chart">
            <c:ext xmlns:c16="http://schemas.microsoft.com/office/drawing/2014/chart" uri="{C3380CC4-5D6E-409C-BE32-E72D297353CC}">
              <c16:uniqueId val="{00000000-7959-480E-AE42-6AB3F88101CB}"/>
            </c:ext>
          </c:extLst>
        </c:ser>
        <c:dLbls>
          <c:showLegendKey val="0"/>
          <c:showVal val="0"/>
          <c:showCatName val="0"/>
          <c:showSerName val="0"/>
          <c:showPercent val="0"/>
          <c:showBubbleSize val="0"/>
        </c:dLbls>
        <c:axId val="-240539920"/>
        <c:axId val="-240533392"/>
      </c:scatterChart>
      <c:valAx>
        <c:axId val="-240539920"/>
        <c:scaling>
          <c:orientation val="minMax"/>
          <c:min val="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"Yield Goal", Average yield, previous </a:t>
                </a:r>
                <a:r>
                  <a:rPr lang="en-US" dirty="0">
                    <a:solidFill>
                      <a:srgbClr val="FF3300"/>
                    </a:solidFill>
                  </a:rPr>
                  <a:t>5 years +20%</a:t>
                </a:r>
                <a:r>
                  <a:rPr lang="en-US" dirty="0"/>
                  <a:t>, Mg/ha</a:t>
                </a:r>
              </a:p>
            </c:rich>
          </c:tx>
          <c:layout>
            <c:manualLayout>
              <c:xMode val="edge"/>
              <c:yMode val="edge"/>
              <c:x val="0.24966652116188434"/>
              <c:y val="0.9034857568575094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AR"/>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AR"/>
          </a:p>
        </c:txPr>
        <c:crossAx val="-240533392"/>
        <c:crosses val="autoZero"/>
        <c:crossBetween val="midCat"/>
      </c:valAx>
      <c:valAx>
        <c:axId val="-240533392"/>
        <c:scaling>
          <c:orientation val="minMax"/>
          <c:max val="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Observed yield, Mg/ha</a:t>
                </a:r>
              </a:p>
            </c:rich>
          </c:tx>
          <c:layout>
            <c:manualLayout>
              <c:xMode val="edge"/>
              <c:yMode val="edge"/>
              <c:x val="2.0045288754084317E-2"/>
              <c:y val="0.200955410873150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A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AR"/>
          </a:p>
        </c:txPr>
        <c:crossAx val="-240539920"/>
        <c:crosses val="autoZero"/>
        <c:crossBetween val="midCat"/>
      </c:valAx>
      <c:spPr>
        <a:noFill/>
        <a:ln>
          <a:noFill/>
        </a:ln>
        <a:effectLst/>
      </c:spPr>
    </c:plotArea>
    <c:plotVisOnly val="1"/>
    <c:dispBlanksAs val="gap"/>
    <c:showDLblsOverMax val="0"/>
  </c:chart>
  <c:spPr>
    <a:solidFill>
      <a:schemeClr val="bg1"/>
    </a:solidFill>
    <a:ln w="28575" cap="flat" cmpd="sng" algn="ctr">
      <a:solidFill>
        <a:srgbClr val="0F6FC6"/>
      </a:solidFill>
      <a:round/>
    </a:ln>
    <a:effectLst/>
  </c:spPr>
  <c:txPr>
    <a:bodyPr/>
    <a:lstStyle/>
    <a:p>
      <a:pPr>
        <a:defRPr sz="1600">
          <a:solidFill>
            <a:schemeClr val="tx1"/>
          </a:solidFill>
        </a:defRPr>
      </a:pPr>
      <a:endParaRPr lang="es-A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F5709-2908-405F-9071-036024A1FF40}" type="datetimeFigureOut">
              <a:rPr lang="en-US" smtClean="0"/>
              <a:t>8/8/2017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9DD8-6A8F-4A31-A7EA-BFABD7385697}" type="slidenum">
              <a:rPr lang="en-US" smtClean="0"/>
              <a:t>‹#›</a:t>
            </a:fld>
            <a:endParaRPr lang="en-US"/>
          </a:p>
        </p:txBody>
      </p:sp>
    </p:spTree>
    <p:extLst>
      <p:ext uri="{BB962C8B-B14F-4D97-AF65-F5344CB8AC3E}">
        <p14:creationId xmlns:p14="http://schemas.microsoft.com/office/powerpoint/2010/main" val="414948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DA29385E-26D2-4996-977E-ABB9D74E0EC8}" type="slidenum">
              <a:rPr lang="en-US" altLang="en-US" sz="1200" smtClean="0">
                <a:latin typeface="Times New Roman" panose="02020603050405020304" pitchFamily="18" charset="0"/>
              </a:rPr>
              <a:pPr/>
              <a:t>20</a:t>
            </a:fld>
            <a:endParaRPr lang="en-US" altLang="en-US" sz="1200" smtClean="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0220335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17130" cy="3035808"/>
          </a:xfrm>
        </p:spPr>
        <p:txBody>
          <a:bodyPr anchor="ctr">
            <a:noAutofit/>
          </a:bodyPr>
          <a:lstStyle>
            <a:lvl1pPr algn="l">
              <a:lnSpc>
                <a:spcPct val="85000"/>
              </a:lnSpc>
              <a:defRPr sz="60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26039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91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8928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362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96DFF08F-DC6B-4601-B491-B0F83F6DD2DA}" type="datetimeFigureOut">
              <a:rPr lang="en-US" smtClean="0"/>
              <a:pPr/>
              <a:t>8/8/2017</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7570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0281915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033776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96DFF08F-DC6B-4601-B491-B0F83F6DD2DA}" type="datetimeFigureOut">
              <a:rPr lang="en-US" smtClean="0"/>
              <a:t>8/8/2017</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471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85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06182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96DFF08F-DC6B-4601-B491-B0F83F6DD2DA}" type="datetimeFigureOut">
              <a:rPr lang="en-US" smtClean="0"/>
              <a:t>8/8/2017</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02900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96DFF08F-DC6B-4601-B491-B0F83F6DD2DA}" type="datetimeFigureOut">
              <a:rPr lang="en-US" smtClean="0"/>
              <a:pPr/>
              <a:t>8/8/2017</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8805369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okstate.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epa.gov/mosquitocontro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orcid.org/organizations/integrators/integration-chart" TargetMode="External"/><Relationship Id="rId7" Type="http://schemas.openxmlformats.org/officeDocument/2006/relationships/hyperlink" Target="https://royalsociety.org/" TargetMode="External"/><Relationship Id="rId2" Type="http://schemas.openxmlformats.org/officeDocument/2006/relationships/hyperlink" Target="https://orcid.org/statistics" TargetMode="External"/><Relationship Id="rId1" Type="http://schemas.openxmlformats.org/officeDocument/2006/relationships/slideLayout" Target="../slideLayouts/slideLayout2.xml"/><Relationship Id="rId6" Type="http://schemas.openxmlformats.org/officeDocument/2006/relationships/hyperlink" Target="https://www.plos.org/" TargetMode="External"/><Relationship Id="rId5" Type="http://schemas.openxmlformats.org/officeDocument/2006/relationships/hyperlink" Target="https://elifesciences.org/" TargetMode="External"/><Relationship Id="rId4" Type="http://schemas.openxmlformats.org/officeDocument/2006/relationships/hyperlink" Target="http://orcid.org/blog/2015/12/04/research-funders-and-orcid-new-members-mandates-and-platform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sz="3600" cap="none" dirty="0" smtClean="0">
                <a:latin typeface="Verdana" panose="020B0604030504040204" pitchFamily="34" charset="0"/>
                <a:ea typeface="Verdana" panose="020B0604030504040204" pitchFamily="34" charset="0"/>
                <a:cs typeface="Verdana" panose="020B0604030504040204" pitchFamily="34" charset="0"/>
              </a:rPr>
              <a:t>Opportunities for Sensor Based </a:t>
            </a:r>
            <a:r>
              <a:rPr lang="en-US" sz="3600" cap="none" dirty="0">
                <a:latin typeface="Verdana" panose="020B0604030504040204" pitchFamily="34" charset="0"/>
                <a:ea typeface="Verdana" panose="020B0604030504040204" pitchFamily="34" charset="0"/>
                <a:cs typeface="Verdana" panose="020B0604030504040204" pitchFamily="34" charset="0"/>
              </a:rPr>
              <a:t>Nitrogen </a:t>
            </a:r>
            <a:r>
              <a:rPr lang="en-US" sz="3600" cap="none" dirty="0" smtClean="0">
                <a:latin typeface="Verdana" panose="020B0604030504040204" pitchFamily="34" charset="0"/>
                <a:ea typeface="Verdana" panose="020B0604030504040204" pitchFamily="34" charset="0"/>
                <a:cs typeface="Verdana" panose="020B0604030504040204" pitchFamily="34" charset="0"/>
              </a:rPr>
              <a:t>Management in Cereals</a:t>
            </a:r>
            <a:endParaRPr lang="en-US" dirty="0"/>
          </a:p>
        </p:txBody>
      </p:sp>
      <p:sp>
        <p:nvSpPr>
          <p:cNvPr id="3" name="Subtitle 2"/>
          <p:cNvSpPr>
            <a:spLocks noGrp="1"/>
          </p:cNvSpPr>
          <p:nvPr>
            <p:ph type="subTitle" idx="1"/>
          </p:nvPr>
        </p:nvSpPr>
        <p:spPr>
          <a:xfrm>
            <a:off x="4610698" y="5157216"/>
            <a:ext cx="3308006" cy="562097"/>
          </a:xfrm>
          <a:solidFill>
            <a:srgbClr val="000066"/>
          </a:solidFill>
        </p:spPr>
        <p:txBody>
          <a:bodyPr>
            <a:noAutofit/>
          </a:bodyPr>
          <a:lstStyle/>
          <a:p>
            <a:pPr algn="ctr"/>
            <a:r>
              <a:rPr lang="en-US" dirty="0" smtClean="0">
                <a:solidFill>
                  <a:schemeClr val="bg1"/>
                </a:solidFill>
              </a:rPr>
              <a:t>August 7, 2017</a:t>
            </a:r>
            <a:br>
              <a:rPr lang="en-US" dirty="0" smtClean="0">
                <a:solidFill>
                  <a:schemeClr val="bg1"/>
                </a:solidFill>
              </a:rPr>
            </a:br>
            <a:r>
              <a:rPr lang="en-US" dirty="0" smtClean="0">
                <a:solidFill>
                  <a:schemeClr val="bg1"/>
                </a:solidFill>
              </a:rPr>
              <a:t>Baton Rouge, LA</a:t>
            </a:r>
            <a:endParaRPr lang="en-US" dirty="0">
              <a:solidFill>
                <a:schemeClr val="bg1"/>
              </a:solidFill>
            </a:endParaRPr>
          </a:p>
        </p:txBody>
      </p:sp>
      <p:sp>
        <p:nvSpPr>
          <p:cNvPr id="2" name="TextBox 1"/>
          <p:cNvSpPr txBox="1"/>
          <p:nvPr/>
        </p:nvSpPr>
        <p:spPr>
          <a:xfrm>
            <a:off x="296214" y="4792920"/>
            <a:ext cx="4251021" cy="1477328"/>
          </a:xfrm>
          <a:prstGeom prst="rect">
            <a:avLst/>
          </a:prstGeom>
          <a:noFill/>
        </p:spPr>
        <p:txBody>
          <a:bodyPr wrap="square" rtlCol="0">
            <a:spAutoFit/>
          </a:bodyPr>
          <a:lstStyle/>
          <a:p>
            <a:r>
              <a:rPr lang="en-US" dirty="0" smtClean="0"/>
              <a:t>Tyler Lynch, Bruno </a:t>
            </a:r>
            <a:r>
              <a:rPr lang="en-US" dirty="0" err="1" smtClean="0"/>
              <a:t>Figueiredo</a:t>
            </a:r>
            <a:r>
              <a:rPr lang="en-US" dirty="0" smtClean="0"/>
              <a:t>, </a:t>
            </a:r>
            <a:r>
              <a:rPr lang="en-US" dirty="0" err="1" smtClean="0"/>
              <a:t>Jagmandeep</a:t>
            </a:r>
            <a:r>
              <a:rPr lang="en-US" dirty="0" smtClean="0"/>
              <a:t> Dhillon, Gwen </a:t>
            </a:r>
            <a:r>
              <a:rPr lang="en-US" dirty="0" err="1" smtClean="0"/>
              <a:t>Wehmeyer</a:t>
            </a:r>
            <a:r>
              <a:rPr lang="en-US" dirty="0" smtClean="0"/>
              <a:t>, Eva </a:t>
            </a:r>
            <a:r>
              <a:rPr lang="en-US" dirty="0" err="1" smtClean="0"/>
              <a:t>Nambi</a:t>
            </a:r>
            <a:r>
              <a:rPr lang="en-US" dirty="0" smtClean="0"/>
              <a:t>, </a:t>
            </a:r>
            <a:r>
              <a:rPr lang="en-US" dirty="0" err="1" smtClean="0"/>
              <a:t>Alimamy</a:t>
            </a:r>
            <a:r>
              <a:rPr lang="en-US" dirty="0" smtClean="0"/>
              <a:t> </a:t>
            </a:r>
            <a:r>
              <a:rPr lang="en-US" dirty="0" err="1" smtClean="0"/>
              <a:t>Fornah</a:t>
            </a:r>
            <a:r>
              <a:rPr lang="en-US" dirty="0" smtClean="0"/>
              <a:t>, </a:t>
            </a:r>
            <a:r>
              <a:rPr lang="en-US" dirty="0" err="1" smtClean="0"/>
              <a:t>Fikayo</a:t>
            </a:r>
            <a:r>
              <a:rPr lang="en-US" dirty="0" smtClean="0"/>
              <a:t> </a:t>
            </a:r>
            <a:r>
              <a:rPr lang="en-US" dirty="0" err="1" smtClean="0"/>
              <a:t>Oyebiyi</a:t>
            </a:r>
            <a:r>
              <a:rPr lang="en-US" dirty="0" smtClean="0"/>
              <a:t>, Robert </a:t>
            </a:r>
            <a:r>
              <a:rPr lang="en-US" dirty="0" err="1" smtClean="0"/>
              <a:t>Lemings</a:t>
            </a:r>
            <a:r>
              <a:rPr lang="en-US" dirty="0" smtClean="0"/>
              <a:t>, Everett </a:t>
            </a:r>
            <a:r>
              <a:rPr lang="en-US" dirty="0" err="1" smtClean="0"/>
              <a:t>Hrbacek</a:t>
            </a:r>
            <a:r>
              <a:rPr lang="en-US" dirty="0" smtClean="0"/>
              <a:t>, Elizabeth </a:t>
            </a:r>
            <a:r>
              <a:rPr lang="en-US" dirty="0" err="1" smtClean="0"/>
              <a:t>Eickhoff</a:t>
            </a:r>
            <a:endParaRPr lang="es-AR" dirty="0"/>
          </a:p>
        </p:txBody>
      </p:sp>
    </p:spTree>
    <p:extLst>
      <p:ext uri="{BB962C8B-B14F-4D97-AF65-F5344CB8AC3E}">
        <p14:creationId xmlns:p14="http://schemas.microsoft.com/office/powerpoint/2010/main" val="639803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http://nue.okstate.edu/Irrigation_FieldTrials/LCB/DSCN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26211" y="374770"/>
            <a:ext cx="8150861"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Indicator Crops, </a:t>
            </a:r>
            <a:r>
              <a:rPr lang="en-US" sz="2400" dirty="0" smtClean="0">
                <a:solidFill>
                  <a:schemeClr val="tx1"/>
                </a:solidFill>
              </a:rPr>
              <a:t>Jacob Bushong, Tyler Lynch</a:t>
            </a:r>
            <a:endParaRPr lang="en-US" sz="2400" dirty="0">
              <a:solidFill>
                <a:schemeClr val="tx1"/>
              </a:solidFill>
            </a:endParaRPr>
          </a:p>
        </p:txBody>
      </p:sp>
    </p:spTree>
    <p:extLst>
      <p:ext uri="{BB962C8B-B14F-4D97-AF65-F5344CB8AC3E}">
        <p14:creationId xmlns:p14="http://schemas.microsoft.com/office/powerpoint/2010/main" val="1075422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594"/>
            <a:ext cx="9138696" cy="6858594"/>
          </a:xfrm>
          <a:prstGeom prst="rect">
            <a:avLst/>
          </a:prstGeom>
        </p:spPr>
      </p:pic>
      <p:sp>
        <p:nvSpPr>
          <p:cNvPr id="8" name="TextBox 7"/>
          <p:cNvSpPr txBox="1"/>
          <p:nvPr/>
        </p:nvSpPr>
        <p:spPr>
          <a:xfrm>
            <a:off x="382681" y="173997"/>
            <a:ext cx="8547309" cy="1200329"/>
          </a:xfrm>
          <a:prstGeom prst="rect">
            <a:avLst/>
          </a:prstGeom>
          <a:noFill/>
        </p:spPr>
        <p:txBody>
          <a:bodyPr wrap="square" rtlCol="0">
            <a:spAutoFit/>
          </a:bodyPr>
          <a:lstStyle/>
          <a:p>
            <a:r>
              <a:rPr lang="en-US" dirty="0"/>
              <a:t>The use of indicator crops to predict the response of maize to N fertilizer is unprecedented and modifications to current maize N fertilizer recommendations could modernize N management strategies for all producers.  </a:t>
            </a:r>
          </a:p>
          <a:p>
            <a:endParaRPr lang="en-US" dirty="0"/>
          </a:p>
        </p:txBody>
      </p:sp>
      <p:sp>
        <p:nvSpPr>
          <p:cNvPr id="4" name="TextBox 3"/>
          <p:cNvSpPr txBox="1"/>
          <p:nvPr/>
        </p:nvSpPr>
        <p:spPr>
          <a:xfrm>
            <a:off x="5808372" y="4958366"/>
            <a:ext cx="2202287" cy="707886"/>
          </a:xfrm>
          <a:prstGeom prst="rect">
            <a:avLst/>
          </a:prstGeom>
          <a:solidFill>
            <a:schemeClr val="accent1">
              <a:lumMod val="60000"/>
              <a:lumOff val="40000"/>
            </a:schemeClr>
          </a:solidFill>
        </p:spPr>
        <p:txBody>
          <a:bodyPr wrap="square" rtlCol="0">
            <a:spAutoFit/>
          </a:bodyPr>
          <a:lstStyle/>
          <a:p>
            <a:r>
              <a:rPr lang="en-US" sz="2000" dirty="0"/>
              <a:t>I</a:t>
            </a:r>
            <a:r>
              <a:rPr lang="en-US" sz="2000" dirty="0" smtClean="0"/>
              <a:t>nfluence of the environment</a:t>
            </a:r>
            <a:endParaRPr lang="es-AR" sz="2000" dirty="0"/>
          </a:p>
        </p:txBody>
      </p:sp>
    </p:spTree>
    <p:extLst>
      <p:ext uri="{BB962C8B-B14F-4D97-AF65-F5344CB8AC3E}">
        <p14:creationId xmlns:p14="http://schemas.microsoft.com/office/powerpoint/2010/main" val="849007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499" y="171594"/>
            <a:ext cx="7772400" cy="1296598"/>
          </a:xfrm>
        </p:spPr>
        <p:txBody>
          <a:bodyPr>
            <a:normAutofit/>
          </a:bodyPr>
          <a:lstStyle/>
          <a:p>
            <a:pPr marL="0" indent="0">
              <a:buNone/>
            </a:pPr>
            <a:endParaRPr lang="en-US" sz="2400" dirty="0" smtClean="0"/>
          </a:p>
          <a:p>
            <a:r>
              <a:rPr lang="en-US" sz="2400" dirty="0" smtClean="0"/>
              <a:t>Legume </a:t>
            </a:r>
            <a:r>
              <a:rPr lang="en-US" sz="2400" dirty="0" err="1" smtClean="0"/>
              <a:t>interseeding</a:t>
            </a:r>
            <a:r>
              <a:rPr lang="en-US" sz="2400" dirty="0" smtClean="0"/>
              <a:t>, Central America</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023" y="1183523"/>
            <a:ext cx="3390338" cy="50227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99" y="2897747"/>
            <a:ext cx="4894275" cy="3303636"/>
          </a:xfrm>
          <a:prstGeom prst="rect">
            <a:avLst/>
          </a:prstGeom>
        </p:spPr>
      </p:pic>
    </p:spTree>
    <p:extLst>
      <p:ext uri="{BB962C8B-B14F-4D97-AF65-F5344CB8AC3E}">
        <p14:creationId xmlns:p14="http://schemas.microsoft.com/office/powerpoint/2010/main" val="109731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oil Fertility\Desktop\left_right.jpg"/>
          <p:cNvPicPr>
            <a:picLocks noChangeAspect="1" noChangeArrowheads="1"/>
          </p:cNvPicPr>
          <p:nvPr/>
        </p:nvPicPr>
        <p:blipFill>
          <a:blip r:embed="rId2" cstate="print"/>
          <a:srcRect/>
          <a:stretch>
            <a:fillRect/>
          </a:stretch>
        </p:blipFill>
        <p:spPr bwMode="auto">
          <a:xfrm>
            <a:off x="378076" y="382728"/>
            <a:ext cx="4572000" cy="6017990"/>
          </a:xfrm>
          <a:prstGeom prst="rect">
            <a:avLst/>
          </a:prstGeom>
          <a:ln w="12700">
            <a:solidFill>
              <a:schemeClr val="accent5">
                <a:alpha val="27000"/>
              </a:schemeClr>
            </a:solidFill>
          </a:ln>
          <a:effectLst>
            <a:outerShdw blurRad="190500" algn="tl" rotWithShape="0">
              <a:srgbClr val="000000">
                <a:alpha val="70000"/>
              </a:srgbClr>
            </a:outerShdw>
          </a:effectLst>
        </p:spPr>
      </p:pic>
      <p:pic>
        <p:nvPicPr>
          <p:cNvPr id="5" name="Picture 4"/>
          <p:cNvPicPr/>
          <p:nvPr/>
        </p:nvPicPr>
        <p:blipFill>
          <a:blip r:embed="rId3" cstate="print"/>
          <a:srcRect/>
          <a:stretch>
            <a:fillRect/>
          </a:stretch>
        </p:blipFill>
        <p:spPr bwMode="auto">
          <a:xfrm>
            <a:off x="5911118" y="2420774"/>
            <a:ext cx="2438400" cy="3429000"/>
          </a:xfrm>
          <a:prstGeom prst="rect">
            <a:avLst/>
          </a:prstGeom>
          <a:ln>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656681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4"/>
          <p:cNvSpPr>
            <a:spLocks noGrp="1"/>
          </p:cNvSpPr>
          <p:nvPr>
            <p:ph type="ctrTitle"/>
          </p:nvPr>
        </p:nvSpPr>
        <p:spPr bwMode="auto">
          <a:xfrm>
            <a:off x="801558" y="3567878"/>
            <a:ext cx="5278230" cy="1737361"/>
          </a:xfrm>
        </p:spPr>
        <p:txBody>
          <a:bodyPr vert="horz" wrap="square" lIns="91440" tIns="45720" rIns="91440" bIns="45720" numCol="1" anchorCtr="0" compatLnSpc="1">
            <a:prstTxWarp prst="textNoShape">
              <a:avLst/>
            </a:prstTxWarp>
            <a:normAutofit/>
          </a:bodyPr>
          <a:lstStyle/>
          <a:p>
            <a:pPr defTabSz="4702175"/>
            <a:r>
              <a:rPr lang="en-US" sz="2400" b="1" dirty="0" smtClean="0">
                <a:solidFill>
                  <a:schemeClr val="tx1"/>
                </a:solidFill>
                <a:effectLst/>
              </a:rPr>
              <a:t>Precision Planting of Corn (</a:t>
            </a:r>
            <a:r>
              <a:rPr lang="en-US" sz="2400" b="1" dirty="0" err="1" smtClean="0">
                <a:solidFill>
                  <a:schemeClr val="tx1"/>
                </a:solidFill>
                <a:effectLst/>
              </a:rPr>
              <a:t>Zea</a:t>
            </a:r>
            <a:r>
              <a:rPr lang="en-US" sz="2400" b="1" dirty="0" smtClean="0">
                <a:solidFill>
                  <a:schemeClr val="tx1"/>
                </a:solidFill>
                <a:effectLst/>
              </a:rPr>
              <a:t> </a:t>
            </a:r>
            <a:r>
              <a:rPr lang="en-US" sz="2400" b="1" dirty="0" err="1" smtClean="0">
                <a:solidFill>
                  <a:schemeClr val="tx1"/>
                </a:solidFill>
                <a:effectLst/>
              </a:rPr>
              <a:t>mays</a:t>
            </a:r>
            <a:r>
              <a:rPr lang="en-US" sz="2400" b="1" dirty="0" smtClean="0">
                <a:solidFill>
                  <a:schemeClr val="tx1"/>
                </a:solidFill>
                <a:effectLst/>
              </a:rPr>
              <a:t> L.) to Manipulate Leaf Geometry</a:t>
            </a:r>
            <a:endParaRPr lang="en-US" sz="1050" b="1" dirty="0">
              <a:solidFill>
                <a:schemeClr val="tx1"/>
              </a:solidFill>
              <a:effectLst/>
            </a:endParaRPr>
          </a:p>
        </p:txBody>
      </p:sp>
      <p:pic>
        <p:nvPicPr>
          <p:cNvPr id="5" name="Picture 4"/>
          <p:cNvPicPr>
            <a:picLocks noChangeAspect="1"/>
          </p:cNvPicPr>
          <p:nvPr/>
        </p:nvPicPr>
        <p:blipFill>
          <a:blip r:embed="rId2" cstate="print"/>
          <a:srcRect/>
          <a:stretch>
            <a:fillRect/>
          </a:stretch>
        </p:blipFill>
        <p:spPr bwMode="auto">
          <a:xfrm>
            <a:off x="325893" y="261938"/>
            <a:ext cx="5977615" cy="3281362"/>
          </a:xfrm>
          <a:prstGeom prst="rect">
            <a:avLst/>
          </a:prstGeom>
          <a:ln>
            <a:solidFill>
              <a:schemeClr val="tx1"/>
            </a:solidFill>
          </a:ln>
          <a:effectLst>
            <a:outerShdw blurRad="190500" algn="tl" rotWithShape="0">
              <a:srgbClr val="000000">
                <a:alpha val="70000"/>
              </a:srgbClr>
            </a:outerShdw>
          </a:effectLst>
        </p:spPr>
      </p:pic>
      <p:sp>
        <p:nvSpPr>
          <p:cNvPr id="3" name="TextBox 2"/>
          <p:cNvSpPr txBox="1"/>
          <p:nvPr/>
        </p:nvSpPr>
        <p:spPr>
          <a:xfrm>
            <a:off x="325892" y="5976851"/>
            <a:ext cx="8402471" cy="923330"/>
          </a:xfrm>
          <a:prstGeom prst="rect">
            <a:avLst/>
          </a:prstGeom>
          <a:noFill/>
        </p:spPr>
        <p:txBody>
          <a:bodyPr wrap="square" rtlCol="0">
            <a:spAutoFit/>
          </a:bodyPr>
          <a:lstStyle/>
          <a:p>
            <a:pPr lvl="0"/>
            <a:r>
              <a:rPr lang="en-US" dirty="0" smtClean="0"/>
              <a:t>2011</a:t>
            </a:r>
            <a:r>
              <a:rPr lang="en-US" dirty="0"/>
              <a:t>. Maize (</a:t>
            </a:r>
            <a:r>
              <a:rPr lang="en-US" dirty="0" err="1"/>
              <a:t>Zea</a:t>
            </a:r>
            <a:r>
              <a:rPr lang="en-US" dirty="0"/>
              <a:t> mays L.) Leaf Angle and Emergence as Affected by Seed Orientation at Planting. J. Exp. Agric. doi:10.1017/S001447971100038X.</a:t>
            </a:r>
          </a:p>
          <a:p>
            <a:endParaRPr lang="en-US" dirty="0"/>
          </a:p>
        </p:txBody>
      </p:sp>
    </p:spTree>
    <p:extLst>
      <p:ext uri="{BB962C8B-B14F-4D97-AF65-F5344CB8AC3E}">
        <p14:creationId xmlns:p14="http://schemas.microsoft.com/office/powerpoint/2010/main" val="4058506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131" y="88762"/>
            <a:ext cx="5060689" cy="713831"/>
          </a:xfrm>
        </p:spPr>
        <p:txBody>
          <a:bodyPr>
            <a:normAutofit/>
          </a:bodyPr>
          <a:lstStyle/>
          <a:p>
            <a:r>
              <a:rPr lang="en-US" sz="2800" dirty="0" smtClean="0"/>
              <a:t>Predicting Grain Protein</a:t>
            </a:r>
            <a:endParaRPr lang="en-US" sz="2800" dirty="0"/>
          </a:p>
        </p:txBody>
      </p:sp>
      <p:sp>
        <p:nvSpPr>
          <p:cNvPr id="3" name="Content Placeholder 2"/>
          <p:cNvSpPr>
            <a:spLocks noGrp="1"/>
          </p:cNvSpPr>
          <p:nvPr>
            <p:ph idx="1"/>
          </p:nvPr>
        </p:nvSpPr>
        <p:spPr>
          <a:xfrm>
            <a:off x="243322" y="646245"/>
            <a:ext cx="8702557" cy="2005515"/>
          </a:xfrm>
        </p:spPr>
        <p:txBody>
          <a:bodyPr>
            <a:noAutofit/>
          </a:bodyPr>
          <a:lstStyle/>
          <a:p>
            <a:pPr marL="342900" lvl="0" indent="-342900">
              <a:buNone/>
            </a:pPr>
            <a:r>
              <a:rPr lang="en-US" sz="1000" cap="none" dirty="0">
                <a:latin typeface="Arial" panose="020B0604020202020204" pitchFamily="34" charset="0"/>
                <a:cs typeface="Arial" panose="020B0604020202020204" pitchFamily="34" charset="0"/>
              </a:rPr>
              <a:t>Woolfolk, C.W., W.R. Raun, G.V. Johnson, W.E. Thomason, R.W. Mullen, K.J. Wynn, and K.W. Freeman. </a:t>
            </a:r>
            <a:r>
              <a:rPr lang="en-US" sz="1000" b="1" cap="none" dirty="0">
                <a:latin typeface="Arial" panose="020B0604020202020204" pitchFamily="34" charset="0"/>
                <a:cs typeface="Arial" panose="020B0604020202020204" pitchFamily="34" charset="0"/>
              </a:rPr>
              <a:t>2002</a:t>
            </a:r>
            <a:r>
              <a:rPr lang="en-US" sz="1000" cap="none" dirty="0">
                <a:latin typeface="Arial" panose="020B0604020202020204" pitchFamily="34" charset="0"/>
                <a:cs typeface="Arial" panose="020B0604020202020204" pitchFamily="34" charset="0"/>
              </a:rPr>
              <a:t>. Influence of late-season foliar nitrogen applications on yield and grain nitrogen in winter wheat. </a:t>
            </a:r>
            <a:r>
              <a:rPr lang="en-US" sz="1000" cap="none" dirty="0" err="1">
                <a:latin typeface="Arial" panose="020B0604020202020204" pitchFamily="34" charset="0"/>
                <a:cs typeface="Arial" panose="020B0604020202020204" pitchFamily="34" charset="0"/>
              </a:rPr>
              <a:t>Agron</a:t>
            </a:r>
            <a:r>
              <a:rPr lang="en-US" sz="1000" cap="none" dirty="0">
                <a:latin typeface="Arial" panose="020B0604020202020204" pitchFamily="34" charset="0"/>
                <a:cs typeface="Arial" panose="020B0604020202020204" pitchFamily="34" charset="0"/>
              </a:rPr>
              <a:t>. J. </a:t>
            </a:r>
            <a:r>
              <a:rPr lang="en-US" sz="1000" cap="none" dirty="0" smtClean="0">
                <a:latin typeface="Arial" panose="020B0604020202020204" pitchFamily="34" charset="0"/>
                <a:cs typeface="Arial" panose="020B0604020202020204" pitchFamily="34" charset="0"/>
              </a:rPr>
              <a:t>94:429-434.</a:t>
            </a:r>
          </a:p>
          <a:p>
            <a:pPr marL="342900" lvl="0" indent="-342900">
              <a:buNone/>
            </a:pPr>
            <a:r>
              <a:rPr lang="en-US" sz="1000" cap="none" dirty="0" smtClean="0">
                <a:latin typeface="Arial" panose="020B0604020202020204" pitchFamily="34" charset="0"/>
                <a:cs typeface="Arial" panose="020B0604020202020204" pitchFamily="34" charset="0"/>
              </a:rPr>
              <a:t>Freeman</a:t>
            </a:r>
            <a:r>
              <a:rPr lang="en-US" sz="1000" cap="none" dirty="0">
                <a:latin typeface="Arial" panose="020B0604020202020204" pitchFamily="34" charset="0"/>
                <a:cs typeface="Arial" panose="020B0604020202020204" pitchFamily="34" charset="0"/>
              </a:rPr>
              <a:t>, K.W., W. R. Raun, G.V. Johnson, R.W. Mullen, M.L. Stone, and J.B. Solie. </a:t>
            </a:r>
            <a:r>
              <a:rPr lang="en-US" sz="1000" b="1" cap="none" dirty="0">
                <a:latin typeface="Arial" panose="020B0604020202020204" pitchFamily="34" charset="0"/>
                <a:cs typeface="Arial" panose="020B0604020202020204" pitchFamily="34" charset="0"/>
              </a:rPr>
              <a:t>2003</a:t>
            </a:r>
            <a:r>
              <a:rPr lang="en-US" sz="1000" cap="none" dirty="0">
                <a:latin typeface="Arial" panose="020B0604020202020204" pitchFamily="34" charset="0"/>
                <a:cs typeface="Arial" panose="020B0604020202020204" pitchFamily="34" charset="0"/>
              </a:rPr>
              <a:t>.  Late-season prediction of wheat grain yield and grain protein.  </a:t>
            </a:r>
            <a:r>
              <a:rPr lang="en-US" sz="1000" cap="none" dirty="0" err="1">
                <a:latin typeface="Arial" panose="020B0604020202020204" pitchFamily="34" charset="0"/>
                <a:cs typeface="Arial" panose="020B0604020202020204" pitchFamily="34" charset="0"/>
              </a:rPr>
              <a:t>Commun</a:t>
            </a:r>
            <a:r>
              <a:rPr lang="en-US" sz="1000" cap="none" dirty="0">
                <a:latin typeface="Arial" panose="020B0604020202020204" pitchFamily="34" charset="0"/>
                <a:cs typeface="Arial" panose="020B0604020202020204" pitchFamily="34" charset="0"/>
              </a:rPr>
              <a:t>. Soil Sci. Plant Anal. </a:t>
            </a:r>
            <a:r>
              <a:rPr lang="en-US" sz="1000" cap="none" dirty="0" smtClean="0">
                <a:latin typeface="Arial" panose="020B0604020202020204" pitchFamily="34" charset="0"/>
                <a:cs typeface="Arial" panose="020B0604020202020204" pitchFamily="34" charset="0"/>
              </a:rPr>
              <a:t>34:1837-1852.</a:t>
            </a:r>
          </a:p>
          <a:p>
            <a:pPr marL="342900" lvl="0" indent="-342900">
              <a:buNone/>
            </a:pPr>
            <a:r>
              <a:rPr lang="en-US" sz="1000" cap="none" dirty="0" smtClean="0">
                <a:latin typeface="Arial" panose="020B0604020202020204" pitchFamily="34" charset="0"/>
                <a:cs typeface="Arial" panose="020B0604020202020204" pitchFamily="34" charset="0"/>
              </a:rPr>
              <a:t>Macnack</a:t>
            </a:r>
            <a:r>
              <a:rPr lang="en-US" sz="1000" cap="none" dirty="0">
                <a:latin typeface="Arial" panose="020B0604020202020204" pitchFamily="34" charset="0"/>
                <a:cs typeface="Arial" panose="020B0604020202020204" pitchFamily="34" charset="0"/>
              </a:rPr>
              <a:t>, Natasha, Bee </a:t>
            </a:r>
            <a:r>
              <a:rPr lang="en-US" sz="1000" cap="none" dirty="0" err="1">
                <a:latin typeface="Arial" panose="020B0604020202020204" pitchFamily="34" charset="0"/>
                <a:cs typeface="Arial" panose="020B0604020202020204" pitchFamily="34" charset="0"/>
              </a:rPr>
              <a:t>Chim</a:t>
            </a:r>
            <a:r>
              <a:rPr lang="en-US" sz="1000" cap="none" dirty="0">
                <a:latin typeface="Arial" panose="020B0604020202020204" pitchFamily="34" charset="0"/>
                <a:cs typeface="Arial" panose="020B0604020202020204" pitchFamily="34" charset="0"/>
              </a:rPr>
              <a:t> </a:t>
            </a:r>
            <a:r>
              <a:rPr lang="en-US" sz="1000" cap="none" dirty="0" err="1">
                <a:latin typeface="Arial" panose="020B0604020202020204" pitchFamily="34" charset="0"/>
                <a:cs typeface="Arial" panose="020B0604020202020204" pitchFamily="34" charset="0"/>
              </a:rPr>
              <a:t>Khim</a:t>
            </a:r>
            <a:r>
              <a:rPr lang="en-US" sz="1000" cap="none" dirty="0">
                <a:latin typeface="Arial" panose="020B0604020202020204" pitchFamily="34" charset="0"/>
                <a:cs typeface="Arial" panose="020B0604020202020204" pitchFamily="34" charset="0"/>
              </a:rPr>
              <a:t>, Jeremiah Mullock, and William Raun. </a:t>
            </a:r>
            <a:r>
              <a:rPr lang="en-US" sz="1000" b="1" cap="none" dirty="0">
                <a:latin typeface="Arial" panose="020B0604020202020204" pitchFamily="34" charset="0"/>
                <a:cs typeface="Arial" panose="020B0604020202020204" pitchFamily="34" charset="0"/>
              </a:rPr>
              <a:t>2014</a:t>
            </a:r>
            <a:r>
              <a:rPr lang="en-US" sz="1000" cap="none" dirty="0">
                <a:latin typeface="Arial" panose="020B0604020202020204" pitchFamily="34" charset="0"/>
                <a:cs typeface="Arial" panose="020B0604020202020204" pitchFamily="34" charset="0"/>
              </a:rPr>
              <a:t>. In season prediction of nitrogen use efficiency and grain protein in winter wheat, </a:t>
            </a:r>
            <a:r>
              <a:rPr lang="en-US" sz="1000" cap="none" dirty="0" err="1">
                <a:latin typeface="Arial" panose="020B0604020202020204" pitchFamily="34" charset="0"/>
                <a:cs typeface="Arial" panose="020B0604020202020204" pitchFamily="34" charset="0"/>
              </a:rPr>
              <a:t>Triticum</a:t>
            </a:r>
            <a:r>
              <a:rPr lang="en-US" sz="1000" cap="none" dirty="0">
                <a:latin typeface="Arial" panose="020B0604020202020204" pitchFamily="34" charset="0"/>
                <a:cs typeface="Arial" panose="020B0604020202020204" pitchFamily="34" charset="0"/>
              </a:rPr>
              <a:t> </a:t>
            </a:r>
            <a:r>
              <a:rPr lang="en-US" sz="1000" cap="none" dirty="0" err="1">
                <a:latin typeface="Arial" panose="020B0604020202020204" pitchFamily="34" charset="0"/>
                <a:cs typeface="Arial" panose="020B0604020202020204" pitchFamily="34" charset="0"/>
              </a:rPr>
              <a:t>aestivum</a:t>
            </a:r>
            <a:r>
              <a:rPr lang="en-US" sz="1000" cap="none" dirty="0">
                <a:latin typeface="Arial" panose="020B0604020202020204" pitchFamily="34" charset="0"/>
                <a:cs typeface="Arial" panose="020B0604020202020204" pitchFamily="34" charset="0"/>
              </a:rPr>
              <a:t> L..  </a:t>
            </a:r>
            <a:r>
              <a:rPr lang="en-US" sz="1000" cap="none" dirty="0" err="1">
                <a:latin typeface="Arial" panose="020B0604020202020204" pitchFamily="34" charset="0"/>
                <a:cs typeface="Arial" panose="020B0604020202020204" pitchFamily="34" charset="0"/>
              </a:rPr>
              <a:t>Commun</a:t>
            </a:r>
            <a:r>
              <a:rPr lang="en-US" sz="1000" cap="none" dirty="0">
                <a:latin typeface="Arial" panose="020B0604020202020204" pitchFamily="34" charset="0"/>
                <a:cs typeface="Arial" panose="020B0604020202020204" pitchFamily="34" charset="0"/>
              </a:rPr>
              <a:t>. Soil Sci. Plant Anal. 00:1-15. </a:t>
            </a:r>
            <a:r>
              <a:rPr lang="en-US" sz="1000" cap="none" dirty="0" smtClean="0">
                <a:latin typeface="Arial" panose="020B0604020202020204" pitchFamily="34" charset="0"/>
                <a:cs typeface="Arial" panose="020B0604020202020204" pitchFamily="34" charset="0"/>
              </a:rPr>
              <a:t>DOI:10.1080/00103624.2014.904337.</a:t>
            </a:r>
          </a:p>
          <a:p>
            <a:pPr marL="342900" lvl="0" indent="-342900">
              <a:buNone/>
            </a:pPr>
            <a:r>
              <a:rPr lang="en-US" sz="1000" cap="none" dirty="0" smtClean="0">
                <a:latin typeface="Arial" panose="020B0604020202020204" pitchFamily="34" charset="0"/>
                <a:cs typeface="Arial" panose="020B0604020202020204" pitchFamily="34" charset="0"/>
              </a:rPr>
              <a:t>Wyatt</a:t>
            </a:r>
            <a:r>
              <a:rPr lang="en-US" sz="1000" cap="none" dirty="0">
                <a:latin typeface="Arial" panose="020B0604020202020204" pitchFamily="34" charset="0"/>
                <a:cs typeface="Arial" panose="020B0604020202020204" pitchFamily="34" charset="0"/>
              </a:rPr>
              <a:t>, Ethan, Jacob Bushong, Jeremiah Mullock, Natasha Macnack, Randy Taylor, and William Raun. </a:t>
            </a:r>
            <a:r>
              <a:rPr lang="en-US" sz="1000" b="1" cap="none" dirty="0">
                <a:latin typeface="Arial" panose="020B0604020202020204" pitchFamily="34" charset="0"/>
                <a:cs typeface="Arial" panose="020B0604020202020204" pitchFamily="34" charset="0"/>
              </a:rPr>
              <a:t>2014.</a:t>
            </a:r>
            <a:r>
              <a:rPr lang="en-US" sz="1000" cap="none" dirty="0">
                <a:latin typeface="Arial" panose="020B0604020202020204" pitchFamily="34" charset="0"/>
                <a:cs typeface="Arial" panose="020B0604020202020204" pitchFamily="34" charset="0"/>
              </a:rPr>
              <a:t> Effect of adjuvant, nitrogen rate, and spray droplet size on protein content of hard red winter wheat (in </a:t>
            </a:r>
            <a:r>
              <a:rPr lang="en-US" sz="1000" cap="none" dirty="0" smtClean="0">
                <a:latin typeface="Arial" panose="020B0604020202020204" pitchFamily="34" charset="0"/>
                <a:cs typeface="Arial" panose="020B0604020202020204" pitchFamily="34" charset="0"/>
              </a:rPr>
              <a:t>press)</a:t>
            </a:r>
          </a:p>
          <a:p>
            <a:pPr marL="342900" lvl="0" indent="-342900">
              <a:buNone/>
            </a:pPr>
            <a:r>
              <a:rPr lang="en-US" sz="1000" cap="none" dirty="0" smtClean="0">
                <a:latin typeface="Arial" panose="020B0604020202020204" pitchFamily="34" charset="0"/>
                <a:cs typeface="Arial" panose="020B0604020202020204" pitchFamily="34" charset="0"/>
              </a:rPr>
              <a:t>SBNRC</a:t>
            </a:r>
            <a:r>
              <a:rPr lang="en-US" sz="1000" cap="none" dirty="0">
                <a:latin typeface="Arial" panose="020B0604020202020204" pitchFamily="34" charset="0"/>
                <a:cs typeface="Arial" panose="020B0604020202020204" pitchFamily="34" charset="0"/>
              </a:rPr>
              <a:t>, Option 4, Winter Wheat Protein Optimizer (2011)</a:t>
            </a:r>
          </a:p>
        </p:txBody>
      </p:sp>
      <p:pic>
        <p:nvPicPr>
          <p:cNvPr id="5" name="Picture 4"/>
          <p:cNvPicPr>
            <a:picLocks noChangeAspect="1"/>
          </p:cNvPicPr>
          <p:nvPr/>
        </p:nvPicPr>
        <p:blipFill>
          <a:blip r:embed="rId2"/>
          <a:stretch>
            <a:fillRect/>
          </a:stretch>
        </p:blipFill>
        <p:spPr>
          <a:xfrm>
            <a:off x="523141" y="4219570"/>
            <a:ext cx="3735161" cy="203815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151" y="3980904"/>
            <a:ext cx="4546989" cy="2755184"/>
          </a:xfrm>
          <a:prstGeom prst="rect">
            <a:avLst/>
          </a:prstGeom>
        </p:spPr>
      </p:pic>
      <p:sp>
        <p:nvSpPr>
          <p:cNvPr id="7" name="Right Arrow 6"/>
          <p:cNvSpPr/>
          <p:nvPr/>
        </p:nvSpPr>
        <p:spPr>
          <a:xfrm>
            <a:off x="3341705" y="6345778"/>
            <a:ext cx="926328" cy="320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3"/>
          </a:p>
        </p:txBody>
      </p:sp>
      <p:sp>
        <p:nvSpPr>
          <p:cNvPr id="4" name="TextBox 3"/>
          <p:cNvSpPr txBox="1"/>
          <p:nvPr/>
        </p:nvSpPr>
        <p:spPr>
          <a:xfrm>
            <a:off x="228600" y="2583180"/>
            <a:ext cx="8001000" cy="1384995"/>
          </a:xfrm>
          <a:prstGeom prst="rect">
            <a:avLst/>
          </a:prstGeom>
          <a:solidFill>
            <a:schemeClr val="accent1">
              <a:lumMod val="60000"/>
              <a:lumOff val="40000"/>
            </a:schemeClr>
          </a:solidFill>
        </p:spPr>
        <p:txBody>
          <a:bodyPr wrap="square" rtlCol="0">
            <a:spAutoFit/>
          </a:bodyPr>
          <a:lstStyle/>
          <a:p>
            <a:r>
              <a:rPr lang="en-US" sz="1200" dirty="0" smtClean="0"/>
              <a:t>Premiums (10 to 50 cents/</a:t>
            </a:r>
            <a:r>
              <a:rPr lang="en-US" sz="1200" dirty="0" err="1" smtClean="0"/>
              <a:t>bu</a:t>
            </a:r>
            <a:r>
              <a:rPr lang="en-US" sz="1200" dirty="0" smtClean="0"/>
              <a:t>) offered</a:t>
            </a:r>
            <a:r>
              <a:rPr lang="en-US" sz="1200" dirty="0"/>
              <a:t> </a:t>
            </a:r>
            <a:r>
              <a:rPr lang="en-US" sz="1200" dirty="0" smtClean="0"/>
              <a:t>at terminal elevators/flour mill (transport distance) </a:t>
            </a:r>
            <a:endParaRPr lang="en-US" sz="1200" dirty="0"/>
          </a:p>
          <a:p>
            <a:r>
              <a:rPr lang="en-US" sz="1200" dirty="0"/>
              <a:t> </a:t>
            </a:r>
          </a:p>
          <a:p>
            <a:r>
              <a:rPr lang="en-US" sz="1200" dirty="0" smtClean="0"/>
              <a:t>Farmer's Grain Medford:  premiums </a:t>
            </a:r>
            <a:r>
              <a:rPr lang="en-US" sz="1200" dirty="0"/>
              <a:t>for wheat above 11.5 </a:t>
            </a:r>
            <a:r>
              <a:rPr lang="en-US" sz="1200" dirty="0" smtClean="0"/>
              <a:t>percent (Terminal only). </a:t>
            </a:r>
            <a:r>
              <a:rPr lang="en-US" sz="1200" dirty="0"/>
              <a:t>Between 11.5 to 12.0 percent the premium was 15 cents and above 12.0 percent was 30 cents </a:t>
            </a:r>
            <a:endParaRPr lang="en-US" sz="1200" dirty="0" smtClean="0"/>
          </a:p>
          <a:p>
            <a:r>
              <a:rPr lang="en-US" sz="1200" dirty="0" smtClean="0"/>
              <a:t>ALSO </a:t>
            </a:r>
            <a:r>
              <a:rPr lang="en-US" sz="1200" dirty="0"/>
              <a:t>discounting/docking 15 cents per bushel for wheat below 10.0 percent.</a:t>
            </a:r>
          </a:p>
          <a:p>
            <a:r>
              <a:rPr lang="en-US" sz="1200" dirty="0"/>
              <a:t> </a:t>
            </a:r>
          </a:p>
          <a:p>
            <a:r>
              <a:rPr lang="en-US" sz="1200" dirty="0" smtClean="0"/>
              <a:t>2017:</a:t>
            </a:r>
            <a:r>
              <a:rPr lang="en-US" sz="1200" dirty="0"/>
              <a:t> Shawnee Milling </a:t>
            </a:r>
            <a:r>
              <a:rPr lang="en-US" sz="1200" dirty="0" smtClean="0"/>
              <a:t>offered 50 cents/</a:t>
            </a:r>
            <a:r>
              <a:rPr lang="en-US" sz="1200" dirty="0" err="1" smtClean="0"/>
              <a:t>bu</a:t>
            </a:r>
            <a:r>
              <a:rPr lang="en-US" sz="1200" dirty="0" smtClean="0"/>
              <a:t> </a:t>
            </a:r>
            <a:r>
              <a:rPr lang="en-US" sz="1200" dirty="0"/>
              <a:t>above 11.0 </a:t>
            </a:r>
            <a:r>
              <a:rPr lang="en-US" sz="1200" dirty="0" smtClean="0"/>
              <a:t>% protein</a:t>
            </a:r>
            <a:endParaRPr lang="en-US" sz="1200" dirty="0"/>
          </a:p>
        </p:txBody>
      </p:sp>
    </p:spTree>
    <p:extLst>
      <p:ext uri="{BB962C8B-B14F-4D97-AF65-F5344CB8AC3E}">
        <p14:creationId xmlns:p14="http://schemas.microsoft.com/office/powerpoint/2010/main" val="214402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7680" y="436517"/>
                <a:ext cx="7772400" cy="5910943"/>
              </a:xfrm>
            </p:spPr>
            <p:txBody>
              <a:bodyPr>
                <a:normAutofit fontScale="77500" lnSpcReduction="20000"/>
              </a:bodyPr>
              <a:lstStyle/>
              <a:p>
                <a:pPr lvl="0"/>
                <a:r>
                  <a:rPr lang="en-US" dirty="0"/>
                  <a:t>Compute the yield potential without added N as:</a:t>
                </a:r>
              </a:p>
              <a:p>
                <a14:m>
                  <m:oMath xmlns:m="http://schemas.openxmlformats.org/officeDocument/2006/math">
                    <m:r>
                      <a:rPr lang="en-US" i="1">
                        <a:latin typeface="Cambria Math" panose="02040503050406030204" pitchFamily="18" charset="0"/>
                      </a:rPr>
                      <m:t>𝑌𝑃</m:t>
                    </m:r>
                    <m:r>
                      <a:rPr lang="en-US" i="1" baseline="-25000">
                        <a:latin typeface="Cambria Math" panose="02040503050406030204" pitchFamily="18" charset="0"/>
                      </a:rPr>
                      <m:t>0</m:t>
                    </m:r>
                    <m:r>
                      <a:rPr lang="en-US" i="1">
                        <a:latin typeface="Cambria Math" panose="02040503050406030204" pitchFamily="18" charset="0"/>
                      </a:rPr>
                      <m:t>= </m:t>
                    </m:r>
                    <m:sSup>
                      <m:sSupPr>
                        <m:ctrlPr>
                          <a:rPr lang="en-US" i="1" baseline="30000">
                            <a:latin typeface="Cambria Math" panose="02040503050406030204" pitchFamily="18" charset="0"/>
                          </a:rPr>
                        </m:ctrlPr>
                      </m:sSupPr>
                      <m:e>
                        <m:r>
                          <a:rPr lang="en-US" i="1">
                            <a:latin typeface="Cambria Math" panose="02040503050406030204" pitchFamily="18" charset="0"/>
                          </a:rPr>
                          <m:t>590</m:t>
                        </m:r>
                        <m:r>
                          <a:rPr lang="en-US" i="1">
                            <a:latin typeface="Cambria Math" panose="02040503050406030204" pitchFamily="18" charset="0"/>
                          </a:rPr>
                          <m:t>𝑒</m:t>
                        </m:r>
                      </m:e>
                      <m:sup>
                        <m:r>
                          <a:rPr lang="en-US" i="1" baseline="30000">
                            <a:latin typeface="Cambria Math" panose="02040503050406030204" pitchFamily="18" charset="0"/>
                          </a:rPr>
                          <m:t>258.2∗</m:t>
                        </m:r>
                        <m:r>
                          <a:rPr lang="en-US" i="1" baseline="30000">
                            <a:latin typeface="Cambria Math" panose="02040503050406030204" pitchFamily="18" charset="0"/>
                          </a:rPr>
                          <m:t>𝐼𝑁𝑆𝐸𝑌</m:t>
                        </m:r>
                      </m:sup>
                    </m:sSup>
                  </m:oMath>
                </a14:m>
                <a:endParaRPr lang="en-US" dirty="0"/>
              </a:p>
              <a:p>
                <a:pPr lvl="0"/>
                <a:r>
                  <a:rPr lang="en-US" dirty="0"/>
                  <a:t>Calculate </a:t>
                </a:r>
                <a:r>
                  <a:rPr lang="en-US" dirty="0" smtClean="0"/>
                  <a:t>response </a:t>
                </a:r>
                <a:r>
                  <a:rPr lang="en-US" dirty="0"/>
                  <a:t>index (RI</a:t>
                </a:r>
                <a:r>
                  <a:rPr lang="en-US" dirty="0" smtClean="0"/>
                  <a:t>)</a:t>
                </a:r>
                <a:endParaRPr lang="en-US" dirty="0"/>
              </a:p>
              <a:p>
                <a14:m>
                  <m:oMath xmlns:m="http://schemas.openxmlformats.org/officeDocument/2006/math">
                    <m:r>
                      <m:rPr>
                        <m:sty m:val="p"/>
                      </m:rPr>
                      <a:rPr lang="en-US">
                        <a:latin typeface="Cambria Math" panose="02040503050406030204" pitchFamily="18" charset="0"/>
                      </a:rPr>
                      <m:t>RI</m:t>
                    </m:r>
                    <m:r>
                      <a:rPr lang="en-US">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NDVI</m:t>
                        </m:r>
                        <m:r>
                          <a:rPr lang="en-US">
                            <a:latin typeface="Cambria Math" panose="02040503050406030204" pitchFamily="18" charset="0"/>
                          </a:rPr>
                          <m:t> (</m:t>
                        </m:r>
                        <m:r>
                          <m:rPr>
                            <m:sty m:val="p"/>
                          </m:rPr>
                          <a:rPr lang="en-US">
                            <a:latin typeface="Cambria Math" panose="02040503050406030204" pitchFamily="18" charset="0"/>
                          </a:rPr>
                          <m:t>Nrich</m:t>
                        </m:r>
                        <m:r>
                          <a:rPr lang="en-US">
                            <a:latin typeface="Cambria Math" panose="02040503050406030204" pitchFamily="18" charset="0"/>
                          </a:rPr>
                          <m:t>)</m:t>
                        </m:r>
                      </m:num>
                      <m:den>
                        <m:r>
                          <m:rPr>
                            <m:sty m:val="p"/>
                          </m:rPr>
                          <a:rPr lang="en-US">
                            <a:latin typeface="Cambria Math" panose="02040503050406030204" pitchFamily="18" charset="0"/>
                          </a:rPr>
                          <m:t>NDVI</m:t>
                        </m:r>
                        <m:r>
                          <a:rPr lang="en-US">
                            <a:latin typeface="Cambria Math" panose="02040503050406030204" pitchFamily="18" charset="0"/>
                          </a:rPr>
                          <m:t> (</m:t>
                        </m:r>
                        <m:r>
                          <m:rPr>
                            <m:sty m:val="p"/>
                          </m:rPr>
                          <a:rPr lang="en-US">
                            <a:latin typeface="Cambria Math" panose="02040503050406030204" pitchFamily="18" charset="0"/>
                          </a:rPr>
                          <m:t>FP</m:t>
                        </m:r>
                        <m:r>
                          <a:rPr lang="en-US">
                            <a:latin typeface="Cambria Math" panose="02040503050406030204" pitchFamily="18" charset="0"/>
                          </a:rPr>
                          <m:t>)</m:t>
                        </m:r>
                      </m:den>
                    </m:f>
                  </m:oMath>
                </a14:m>
                <a:endParaRPr lang="en-US" dirty="0"/>
              </a:p>
              <a:p>
                <a:pPr lvl="0"/>
                <a:r>
                  <a:rPr lang="en-US" dirty="0" smtClean="0"/>
                  <a:t>Determine yield </a:t>
                </a:r>
                <a:r>
                  <a:rPr lang="en-US" dirty="0"/>
                  <a:t>potential with added N (YP</a:t>
                </a:r>
                <a:r>
                  <a:rPr lang="en-US" baseline="-25000" dirty="0"/>
                  <a:t>N</a:t>
                </a:r>
                <a:r>
                  <a:rPr lang="en-US" dirty="0"/>
                  <a:t>) </a:t>
                </a:r>
              </a:p>
              <a:p>
                <a14:m>
                  <m:oMath xmlns:m="http://schemas.openxmlformats.org/officeDocument/2006/math">
                    <m:r>
                      <a:rPr lang="en-US" i="1">
                        <a:latin typeface="Cambria Math" panose="02040503050406030204" pitchFamily="18" charset="0"/>
                      </a:rPr>
                      <m:t>𝑌𝑃</m:t>
                    </m:r>
                    <m:r>
                      <a:rPr lang="en-US" i="1" baseline="-25000">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𝑌𝑃</m:t>
                    </m:r>
                    <m:r>
                      <a:rPr lang="en-US" i="1" baseline="-25000">
                        <a:latin typeface="Cambria Math" panose="02040503050406030204" pitchFamily="18" charset="0"/>
                      </a:rPr>
                      <m:t>0</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𝑅𝐼</m:t>
                    </m:r>
                  </m:oMath>
                </a14:m>
                <a:endParaRPr lang="en-US" dirty="0"/>
              </a:p>
              <a:p>
                <a:pPr lvl="0"/>
                <a:r>
                  <a:rPr lang="en-US" dirty="0"/>
                  <a:t>Calculate protein content with no N based on the linear equation:</a:t>
                </a:r>
              </a:p>
              <a:p>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 −0.156</m:t>
                    </m:r>
                    <m:r>
                      <a:rPr lang="en-US" i="1">
                        <a:latin typeface="Cambria Math" panose="02040503050406030204" pitchFamily="18" charset="0"/>
                      </a:rPr>
                      <m:t>𝑋</m:t>
                    </m:r>
                    <m:r>
                      <a:rPr lang="en-US" i="1">
                        <a:latin typeface="Cambria Math" panose="02040503050406030204" pitchFamily="18" charset="0"/>
                      </a:rPr>
                      <m:t> + 18.64</m:t>
                    </m:r>
                  </m:oMath>
                </a14:m>
                <a:endParaRPr lang="en-US" dirty="0"/>
              </a:p>
              <a:p>
                <a:r>
                  <a:rPr lang="en-US" dirty="0"/>
                  <a:t>Where, Y is grain protein and X is YP</a:t>
                </a:r>
                <a:r>
                  <a:rPr lang="en-US" baseline="-25000" dirty="0"/>
                  <a:t>0</a:t>
                </a:r>
                <a:endParaRPr lang="en-US" dirty="0"/>
              </a:p>
              <a:p>
                <a:pPr lvl="0"/>
                <a:r>
                  <a:rPr lang="en-US" dirty="0"/>
                  <a:t>Calculate protein content with added N based on the linear equation:</a:t>
                </a:r>
              </a:p>
              <a:p>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 −0.207</m:t>
                    </m:r>
                    <m:r>
                      <a:rPr lang="en-US" i="1">
                        <a:latin typeface="Cambria Math" panose="02040503050406030204" pitchFamily="18" charset="0"/>
                      </a:rPr>
                      <m:t>𝑋</m:t>
                    </m:r>
                    <m:r>
                      <a:rPr lang="en-US" i="1">
                        <a:latin typeface="Cambria Math" panose="02040503050406030204" pitchFamily="18" charset="0"/>
                      </a:rPr>
                      <m:t> + 24.78 </m:t>
                    </m:r>
                  </m:oMath>
                </a14:m>
                <a:endParaRPr lang="en-US" dirty="0"/>
              </a:p>
              <a:p>
                <a:r>
                  <a:rPr lang="en-US" dirty="0"/>
                  <a:t>where, Y is grain protein and X is YP</a:t>
                </a:r>
                <a:r>
                  <a:rPr lang="en-US" baseline="-25000" dirty="0"/>
                  <a:t>N</a:t>
                </a:r>
                <a:endParaRPr lang="en-US" dirty="0"/>
              </a:p>
              <a:p>
                <a:pPr lvl="0"/>
                <a:r>
                  <a:rPr lang="en-US" dirty="0"/>
                  <a:t>Calculate </a:t>
                </a:r>
                <a:r>
                  <a:rPr lang="en-US" dirty="0" smtClean="0"/>
                  <a:t>N </a:t>
                </a:r>
                <a:r>
                  <a:rPr lang="en-US" dirty="0"/>
                  <a:t>uptake YP</a:t>
                </a:r>
                <a:r>
                  <a:rPr lang="en-US" baseline="-25000" dirty="0"/>
                  <a:t>0 </a:t>
                </a:r>
                <a:r>
                  <a:rPr lang="en-US" dirty="0"/>
                  <a:t>and N uptake YP</a:t>
                </a:r>
                <a:r>
                  <a:rPr lang="en-US" baseline="-25000" dirty="0"/>
                  <a:t>N</a:t>
                </a:r>
                <a:r>
                  <a:rPr lang="en-US" dirty="0"/>
                  <a:t>, </a:t>
                </a:r>
                <a:r>
                  <a:rPr lang="en-US" dirty="0" smtClean="0"/>
                  <a:t>multiplying </a:t>
                </a:r>
                <a:r>
                  <a:rPr lang="en-US" dirty="0"/>
                  <a:t>YP</a:t>
                </a:r>
                <a:r>
                  <a:rPr lang="en-US" baseline="-25000" dirty="0"/>
                  <a:t>0</a:t>
                </a:r>
                <a:r>
                  <a:rPr lang="en-US" dirty="0"/>
                  <a:t> </a:t>
                </a:r>
                <a:r>
                  <a:rPr lang="en-US" dirty="0" smtClean="0"/>
                  <a:t>and </a:t>
                </a:r>
                <a:r>
                  <a:rPr lang="en-US" dirty="0"/>
                  <a:t>YP</a:t>
                </a:r>
                <a:r>
                  <a:rPr lang="en-US" baseline="-25000" dirty="0"/>
                  <a:t>N</a:t>
                </a:r>
                <a:r>
                  <a:rPr lang="en-US" dirty="0"/>
                  <a:t> by </a:t>
                </a:r>
                <a:r>
                  <a:rPr lang="en-US" dirty="0" smtClean="0">
                    <a:solidFill>
                      <a:srgbClr val="FF3300"/>
                    </a:solidFill>
                  </a:rPr>
                  <a:t>0.0239</a:t>
                </a:r>
                <a:endParaRPr lang="en-US" dirty="0">
                  <a:solidFill>
                    <a:srgbClr val="FF3300"/>
                  </a:solidFill>
                </a:endParaRPr>
              </a:p>
              <a:p>
                <a:pPr lvl="0"/>
                <a:r>
                  <a:rPr lang="en-US" dirty="0"/>
                  <a:t>Determine </a:t>
                </a:r>
                <a:r>
                  <a:rPr lang="en-US" dirty="0" smtClean="0"/>
                  <a:t>fertilizer </a:t>
                </a:r>
                <a:r>
                  <a:rPr lang="en-US" dirty="0"/>
                  <a:t>N rate if YP</a:t>
                </a:r>
                <a:r>
                  <a:rPr lang="en-US" baseline="-25000" dirty="0"/>
                  <a:t>0</a:t>
                </a:r>
                <a:r>
                  <a:rPr lang="en-US" dirty="0"/>
                  <a:t> &gt;= 1480 kg per ha</a:t>
                </a:r>
                <a:r>
                  <a:rPr lang="en-US" baseline="30000" dirty="0"/>
                  <a:t>-1</a:t>
                </a:r>
                <a:r>
                  <a:rPr lang="en-US" dirty="0"/>
                  <a:t> that will ensure protein </a:t>
                </a:r>
                <a:r>
                  <a:rPr lang="en-US" dirty="0" smtClean="0"/>
                  <a:t>levels</a:t>
                </a:r>
              </a:p>
              <a:p>
                <a:pPr lvl="0"/>
                <a:r>
                  <a:rPr lang="en-US" dirty="0" smtClean="0"/>
                  <a:t> </a:t>
                </a:r>
                <a:r>
                  <a:rPr lang="en-US" dirty="0"/>
                  <a:t>&gt; 11% using the equation: N rate</a:t>
                </a:r>
                <a14:m>
                  <m:oMath xmlns:m="http://schemas.openxmlformats.org/officeDocument/2006/math">
                    <m:r>
                      <a:rPr lang="en-US">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N</m:t>
                        </m:r>
                        <m:r>
                          <a:rPr lang="en-US">
                            <a:latin typeface="Cambria Math" panose="02040503050406030204" pitchFamily="18" charset="0"/>
                          </a:rPr>
                          <m:t> </m:t>
                        </m:r>
                        <m:r>
                          <m:rPr>
                            <m:sty m:val="p"/>
                          </m:rPr>
                          <a:rPr lang="en-US">
                            <a:latin typeface="Cambria Math" panose="02040503050406030204" pitchFamily="18" charset="0"/>
                          </a:rPr>
                          <m:t>uptake</m:t>
                        </m:r>
                        <m:r>
                          <a:rPr lang="en-US">
                            <a:latin typeface="Cambria Math" panose="02040503050406030204" pitchFamily="18" charset="0"/>
                          </a:rPr>
                          <m:t> </m:t>
                        </m:r>
                        <m:r>
                          <m:rPr>
                            <m:sty m:val="p"/>
                          </m:rPr>
                          <a:rPr lang="en-US">
                            <a:latin typeface="Cambria Math" panose="02040503050406030204" pitchFamily="18" charset="0"/>
                          </a:rPr>
                          <m:t>YPN</m:t>
                        </m:r>
                        <m:r>
                          <a:rPr lang="en-US" i="1">
                            <a:latin typeface="Cambria Math" panose="02040503050406030204" pitchFamily="18" charset="0"/>
                          </a:rPr>
                          <m:t>−</m:t>
                        </m:r>
                        <m:r>
                          <m:rPr>
                            <m:sty m:val="p"/>
                          </m:rPr>
                          <a:rPr lang="en-US">
                            <a:latin typeface="Cambria Math" panose="02040503050406030204" pitchFamily="18" charset="0"/>
                          </a:rPr>
                          <m:t>N</m:t>
                        </m:r>
                        <m:r>
                          <a:rPr lang="en-US">
                            <a:latin typeface="Cambria Math" panose="02040503050406030204" pitchFamily="18" charset="0"/>
                          </a:rPr>
                          <m:t> </m:t>
                        </m:r>
                        <m:r>
                          <m:rPr>
                            <m:sty m:val="p"/>
                          </m:rPr>
                          <a:rPr lang="en-US">
                            <a:latin typeface="Cambria Math" panose="02040503050406030204" pitchFamily="18" charset="0"/>
                          </a:rPr>
                          <m:t>uptake</m:t>
                        </m:r>
                        <m:r>
                          <a:rPr lang="en-US">
                            <a:latin typeface="Cambria Math" panose="02040503050406030204" pitchFamily="18" charset="0"/>
                          </a:rPr>
                          <m:t> </m:t>
                        </m:r>
                        <m:r>
                          <m:rPr>
                            <m:sty m:val="p"/>
                          </m:rPr>
                          <a:rPr lang="en-US">
                            <a:latin typeface="Cambria Math" panose="02040503050406030204" pitchFamily="18" charset="0"/>
                          </a:rPr>
                          <m:t>YP</m:t>
                        </m:r>
                        <m:r>
                          <a:rPr lang="en-US">
                            <a:latin typeface="Cambria Math" panose="02040503050406030204" pitchFamily="18" charset="0"/>
                          </a:rPr>
                          <m:t>0</m:t>
                        </m:r>
                      </m:num>
                      <m:den>
                        <m:r>
                          <a:rPr lang="en-US">
                            <a:latin typeface="Cambria Math" panose="02040503050406030204" pitchFamily="18" charset="0"/>
                          </a:rPr>
                          <m:t>0.6</m:t>
                        </m:r>
                      </m:den>
                    </m:f>
                  </m:oMath>
                </a14:m>
                <a:endParaRPr lang="en-US" dirty="0"/>
              </a:p>
              <a:p>
                <a:r>
                  <a:rPr lang="en-US" dirty="0" smtClean="0"/>
                  <a:t>0.6 estimated NUE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7680" y="436517"/>
                <a:ext cx="7772400" cy="5910943"/>
              </a:xfrm>
              <a:blipFill>
                <a:blip r:embed="rId2"/>
                <a:stretch>
                  <a:fillRect l="-78" t="-1445"/>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2180546572"/>
              </p:ext>
            </p:extLst>
          </p:nvPr>
        </p:nvGraphicFramePr>
        <p:xfrm>
          <a:off x="5173982" y="426720"/>
          <a:ext cx="3368038" cy="1215390"/>
        </p:xfrm>
        <a:graphic>
          <a:graphicData uri="http://schemas.openxmlformats.org/drawingml/2006/table">
            <a:tbl>
              <a:tblPr>
                <a:tableStyleId>{5C22544A-7EE6-4342-B048-85BDC9FD1C3A}</a:tableStyleId>
              </a:tblPr>
              <a:tblGrid>
                <a:gridCol w="648964">
                  <a:extLst>
                    <a:ext uri="{9D8B030D-6E8A-4147-A177-3AD203B41FA5}">
                      <a16:colId xmlns:a16="http://schemas.microsoft.com/office/drawing/2014/main" xmlns="" val="3183431319"/>
                    </a:ext>
                  </a:extLst>
                </a:gridCol>
                <a:gridCol w="525742">
                  <a:extLst>
                    <a:ext uri="{9D8B030D-6E8A-4147-A177-3AD203B41FA5}">
                      <a16:colId xmlns:a16="http://schemas.microsoft.com/office/drawing/2014/main" xmlns="" val="2599705443"/>
                    </a:ext>
                  </a:extLst>
                </a:gridCol>
                <a:gridCol w="599675">
                  <a:extLst>
                    <a:ext uri="{9D8B030D-6E8A-4147-A177-3AD203B41FA5}">
                      <a16:colId xmlns:a16="http://schemas.microsoft.com/office/drawing/2014/main" xmlns="" val="3926752606"/>
                    </a:ext>
                  </a:extLst>
                </a:gridCol>
                <a:gridCol w="542173">
                  <a:extLst>
                    <a:ext uri="{9D8B030D-6E8A-4147-A177-3AD203B41FA5}">
                      <a16:colId xmlns:a16="http://schemas.microsoft.com/office/drawing/2014/main" xmlns="" val="744082727"/>
                    </a:ext>
                  </a:extLst>
                </a:gridCol>
                <a:gridCol w="525742">
                  <a:extLst>
                    <a:ext uri="{9D8B030D-6E8A-4147-A177-3AD203B41FA5}">
                      <a16:colId xmlns:a16="http://schemas.microsoft.com/office/drawing/2014/main" xmlns="" val="1468187980"/>
                    </a:ext>
                  </a:extLst>
                </a:gridCol>
                <a:gridCol w="525742">
                  <a:extLst>
                    <a:ext uri="{9D8B030D-6E8A-4147-A177-3AD203B41FA5}">
                      <a16:colId xmlns:a16="http://schemas.microsoft.com/office/drawing/2014/main" xmlns="" val="3749484373"/>
                    </a:ext>
                  </a:extLst>
                </a:gridCol>
              </a:tblGrid>
              <a:tr h="161925">
                <a:tc>
                  <a:txBody>
                    <a:bodyPr/>
                    <a:lstStyle/>
                    <a:p>
                      <a:pPr algn="l" fontAlgn="b"/>
                      <a:r>
                        <a:rPr lang="en-US" sz="900" u="none" strike="noStrike">
                          <a:effectLst/>
                        </a:rPr>
                        <a:t>YPO= </a:t>
                      </a:r>
                      <a:endParaRPr lang="en-US" sz="900" b="0" i="0" u="none" strike="noStrike">
                        <a:effectLst/>
                        <a:latin typeface="Tahoma" panose="020B0604030504040204" pitchFamily="34" charset="0"/>
                      </a:endParaRPr>
                    </a:p>
                  </a:txBody>
                  <a:tcPr marL="9525" marR="9525" marT="9525" marB="0" anchor="b"/>
                </a:tc>
                <a:tc gridSpan="3">
                  <a:txBody>
                    <a:bodyPr/>
                    <a:lstStyle/>
                    <a:p>
                      <a:pPr algn="l" fontAlgn="b"/>
                      <a:r>
                        <a:rPr lang="en-US" sz="900" u="none" strike="noStrike">
                          <a:effectLst/>
                        </a:rPr>
                        <a:t>(590*EXP(258.2*Insey))/1.12/60</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xmlns="" val="2329069179"/>
                  </a:ext>
                </a:extLst>
              </a:tr>
              <a:tr h="161925">
                <a:tc>
                  <a:txBody>
                    <a:bodyPr/>
                    <a:lstStyle/>
                    <a:p>
                      <a:pPr algn="l" fontAlgn="b"/>
                      <a:r>
                        <a:rPr lang="en-US" sz="900" u="none" strike="noStrike">
                          <a:effectLst/>
                        </a:rPr>
                        <a:t>YPN=</a:t>
                      </a:r>
                      <a:endParaRPr lang="en-US" sz="900" b="0" i="0" u="none" strike="noStrike">
                        <a:effectLst/>
                        <a:latin typeface="Tahoma" panose="020B0604030504040204" pitchFamily="34" charset="0"/>
                      </a:endParaRPr>
                    </a:p>
                  </a:txBody>
                  <a:tcPr marL="9525" marR="9525" marT="9525" marB="0" anchor="b"/>
                </a:tc>
                <a:tc>
                  <a:txBody>
                    <a:bodyPr/>
                    <a:lstStyle/>
                    <a:p>
                      <a:pPr algn="l" fontAlgn="b"/>
                      <a:r>
                        <a:rPr lang="en-US" sz="900" u="none" strike="noStrike">
                          <a:effectLst/>
                        </a:rPr>
                        <a:t>YPO* RI</a:t>
                      </a:r>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xmlns="" val="827977368"/>
                  </a:ext>
                </a:extLst>
              </a:tr>
              <a:tr h="161925">
                <a:tc>
                  <a:txBody>
                    <a:bodyPr/>
                    <a:lstStyle/>
                    <a:p>
                      <a:pPr algn="l" fontAlgn="b"/>
                      <a:r>
                        <a:rPr lang="en-US" sz="900" u="none" strike="noStrike">
                          <a:effectLst/>
                        </a:rPr>
                        <a:t>Nrate=</a:t>
                      </a:r>
                      <a:endParaRPr lang="en-US" sz="900" b="0" i="0" u="none" strike="noStrike">
                        <a:effectLst/>
                        <a:latin typeface="Tahoma" panose="020B0604030504040204" pitchFamily="34" charset="0"/>
                      </a:endParaRPr>
                    </a:p>
                  </a:txBody>
                  <a:tcPr marL="9525" marR="9525" marT="9525" marB="0" anchor="b"/>
                </a:tc>
                <a:tc gridSpan="3">
                  <a:txBody>
                    <a:bodyPr/>
                    <a:lstStyle/>
                    <a:p>
                      <a:pPr algn="l" fontAlgn="b"/>
                      <a:r>
                        <a:rPr lang="en-US" sz="900" u="none" strike="noStrike">
                          <a:effectLst/>
                        </a:rPr>
                        <a:t>(((YPN - YPO) * 60) * 0.0239/0.5)</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xmlns="" val="1190254270"/>
                  </a:ext>
                </a:extLst>
              </a:tr>
              <a:tr h="161925">
                <a:tc gridSpan="2">
                  <a:txBody>
                    <a:bodyPr/>
                    <a:lstStyle/>
                    <a:p>
                      <a:pPr algn="l" fontAlgn="b"/>
                      <a:r>
                        <a:rPr lang="en-US" sz="900" u="none" strike="noStrike" dirty="0" err="1">
                          <a:effectLst/>
                        </a:rPr>
                        <a:t>Nrate</a:t>
                      </a:r>
                      <a:r>
                        <a:rPr lang="en-US" sz="900" u="none" strike="noStrike" dirty="0">
                          <a:effectLst/>
                        </a:rPr>
                        <a:t> protein&gt;11</a:t>
                      </a:r>
                      <a:endParaRPr lang="en-US" sz="900" b="0" i="0" u="none" strike="noStrike" dirty="0">
                        <a:effectLst/>
                        <a:latin typeface="Tahoma" panose="020B0604030504040204" pitchFamily="34" charset="0"/>
                      </a:endParaRPr>
                    </a:p>
                  </a:txBody>
                  <a:tcPr marL="9525" marR="9525" marT="9525" marB="0" anchor="b"/>
                </a:tc>
                <a:tc hMerge="1">
                  <a:txBody>
                    <a:bodyPr/>
                    <a:lstStyle/>
                    <a:p>
                      <a:endParaRPr lang="en-US"/>
                    </a:p>
                  </a:txBody>
                  <a:tcPr/>
                </a:tc>
                <a:tc gridSpan="4">
                  <a:txBody>
                    <a:bodyPr/>
                    <a:lstStyle/>
                    <a:p>
                      <a:pPr algn="l" fontAlgn="b"/>
                      <a:r>
                        <a:rPr lang="en-US" sz="900" u="none" strike="noStrike">
                          <a:effectLst/>
                        </a:rPr>
                        <a:t>IF(YPO&gt;=22,(((YPN-YPO)*60)*0.0239/0.6))</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19017645"/>
                  </a:ext>
                </a:extLst>
              </a:tr>
              <a:tr h="161925">
                <a:tc gridSpan="2">
                  <a:txBody>
                    <a:bodyPr/>
                    <a:lstStyle/>
                    <a:p>
                      <a:pPr algn="l" fontAlgn="b"/>
                      <a:r>
                        <a:rPr lang="en-US" sz="900" u="none" strike="noStrike">
                          <a:effectLst/>
                        </a:rPr>
                        <a:t>Protein without N</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gridSpan="3">
                  <a:txBody>
                    <a:bodyPr/>
                    <a:lstStyle/>
                    <a:p>
                      <a:pPr algn="l" fontAlgn="b"/>
                      <a:r>
                        <a:rPr lang="en-US" sz="900" u="none" strike="noStrike">
                          <a:effectLst/>
                        </a:rPr>
                        <a:t>((YPO*-0.156)+18.638)</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xmlns="" val="3914943442"/>
                  </a:ext>
                </a:extLst>
              </a:tr>
              <a:tr h="161925">
                <a:tc gridSpan="2">
                  <a:txBody>
                    <a:bodyPr/>
                    <a:lstStyle/>
                    <a:p>
                      <a:pPr algn="l" fontAlgn="b"/>
                      <a:r>
                        <a:rPr lang="en-US" sz="900" u="none" strike="noStrike">
                          <a:effectLst/>
                        </a:rPr>
                        <a:t>Protein with N</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gridSpan="2">
                  <a:txBody>
                    <a:bodyPr/>
                    <a:lstStyle/>
                    <a:p>
                      <a:pPr algn="l" fontAlgn="b"/>
                      <a:r>
                        <a:rPr lang="en-US" sz="900" u="none" strike="noStrike">
                          <a:effectLst/>
                        </a:rPr>
                        <a:t>((YPN*-0.207)+24.78)</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dirty="0">
                        <a:effectLst/>
                        <a:latin typeface="Tahoma" panose="020B0604030504040204" pitchFamily="34" charset="0"/>
                      </a:endParaRPr>
                    </a:p>
                  </a:txBody>
                  <a:tcPr marL="9525" marR="9525" marT="9525" marB="0" anchor="b"/>
                </a:tc>
                <a:extLst>
                  <a:ext uri="{0D108BD9-81ED-4DB2-BD59-A6C34878D82A}">
                    <a16:rowId xmlns:a16="http://schemas.microsoft.com/office/drawing/2014/main" xmlns="" val="1283138414"/>
                  </a:ext>
                </a:extLst>
              </a:tr>
            </a:tbl>
          </a:graphicData>
        </a:graphic>
      </p:graphicFrame>
    </p:spTree>
    <p:extLst>
      <p:ext uri="{BB962C8B-B14F-4D97-AF65-F5344CB8AC3E}">
        <p14:creationId xmlns:p14="http://schemas.microsoft.com/office/powerpoint/2010/main" val="190059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660" y="484632"/>
            <a:ext cx="3177540" cy="1609344"/>
          </a:xfrm>
        </p:spPr>
        <p:txBody>
          <a:bodyPr>
            <a:noAutofit/>
          </a:bodyPr>
          <a:lstStyle/>
          <a:p>
            <a:r>
              <a:rPr lang="en-US" sz="2400" dirty="0" smtClean="0"/>
              <a:t>Works because we can predict yield potential</a:t>
            </a:r>
            <a:endParaRPr lang="en-US" sz="2400" dirty="0"/>
          </a:p>
        </p:txBody>
      </p:sp>
      <p:pic>
        <p:nvPicPr>
          <p:cNvPr id="7" name="Picture 6"/>
          <p:cNvPicPr>
            <a:picLocks noChangeAspect="1"/>
          </p:cNvPicPr>
          <p:nvPr/>
        </p:nvPicPr>
        <p:blipFill>
          <a:blip r:embed="rId2"/>
          <a:stretch>
            <a:fillRect/>
          </a:stretch>
        </p:blipFill>
        <p:spPr>
          <a:xfrm>
            <a:off x="2302565" y="2333124"/>
            <a:ext cx="4584589" cy="2755631"/>
          </a:xfrm>
          <a:prstGeom prst="rect">
            <a:avLst/>
          </a:prstGeom>
        </p:spPr>
      </p:pic>
    </p:spTree>
    <p:extLst>
      <p:ext uri="{BB962C8B-B14F-4D97-AF65-F5344CB8AC3E}">
        <p14:creationId xmlns:p14="http://schemas.microsoft.com/office/powerpoint/2010/main" val="994357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76" y="1074680"/>
            <a:ext cx="8588011" cy="4351338"/>
          </a:xfrm>
        </p:spPr>
        <p:txBody>
          <a:bodyPr>
            <a:noAutofit/>
          </a:bodyPr>
          <a:lstStyle/>
          <a:p>
            <a:pPr marL="0" indent="0">
              <a:buNone/>
            </a:pPr>
            <a:r>
              <a:rPr lang="en-US" sz="2204" cap="none" dirty="0">
                <a:latin typeface="Arial" panose="020B0604020202020204" pitchFamily="34" charset="0"/>
                <a:cs typeface="Arial" panose="020B0604020202020204" pitchFamily="34" charset="0"/>
              </a:rPr>
              <a:t>Woolfolk, </a:t>
            </a:r>
            <a:r>
              <a:rPr lang="en-US" sz="2204" cap="none" dirty="0" err="1">
                <a:latin typeface="Arial" panose="020B0604020202020204" pitchFamily="34" charset="0"/>
                <a:cs typeface="Arial" panose="020B0604020202020204" pitchFamily="34" charset="0"/>
              </a:rPr>
              <a:t>Agron</a:t>
            </a:r>
            <a:r>
              <a:rPr lang="en-US" sz="2204" cap="none" dirty="0">
                <a:latin typeface="Arial" panose="020B0604020202020204" pitchFamily="34" charset="0"/>
                <a:cs typeface="Arial" panose="020B0604020202020204" pitchFamily="34" charset="0"/>
              </a:rPr>
              <a:t>. J. 94:429-434</a:t>
            </a:r>
          </a:p>
          <a:p>
            <a:r>
              <a:rPr lang="en-US" sz="1837" cap="none" dirty="0"/>
              <a:t>Grain protein averaged over years and locations in control plots was 14.9% with 16.5 and 16.3%, respectively, for pre-flowering, and post-flowering</a:t>
            </a:r>
          </a:p>
          <a:p>
            <a:r>
              <a:rPr lang="en-US" sz="1837" cap="none" dirty="0"/>
              <a:t>Foliar N applications just before and following flowering can significantly enhance grain N content and, thus, percent protein in winter wheat</a:t>
            </a:r>
          </a:p>
          <a:p>
            <a:pPr marL="0" indent="0">
              <a:buNone/>
            </a:pPr>
            <a:r>
              <a:rPr lang="en-US" sz="2204" cap="none" dirty="0">
                <a:latin typeface="Arial" panose="020B0604020202020204" pitchFamily="34" charset="0"/>
                <a:cs typeface="Arial" panose="020B0604020202020204" pitchFamily="34" charset="0"/>
              </a:rPr>
              <a:t>Macnack,. 00:1-15. DOI:10.1080/00103624.2014.904337</a:t>
            </a:r>
          </a:p>
          <a:p>
            <a:r>
              <a:rPr lang="en-US" sz="1837" cap="none" dirty="0"/>
              <a:t>In-Season Prediction of Nitrogen Use Efficiency and Grain Protein in Winter Wheat (</a:t>
            </a:r>
            <a:r>
              <a:rPr lang="en-US" sz="1837" cap="none" dirty="0" err="1"/>
              <a:t>Triticum</a:t>
            </a:r>
            <a:r>
              <a:rPr lang="en-US" sz="1837" cap="none" dirty="0"/>
              <a:t> </a:t>
            </a:r>
            <a:r>
              <a:rPr lang="en-US" sz="1837" cap="none" dirty="0" err="1"/>
              <a:t>aestivum</a:t>
            </a:r>
            <a:r>
              <a:rPr lang="en-US" sz="1837" cap="none" dirty="0"/>
              <a:t> L.)</a:t>
            </a:r>
          </a:p>
          <a:p>
            <a:r>
              <a:rPr lang="en-US" sz="1837" cap="none" dirty="0"/>
              <a:t>NDVI and rainfall explained 45% of the variability in Grain Protein at F7 growth stage. </a:t>
            </a:r>
            <a:r>
              <a:rPr lang="en-US" sz="1837" cap="none" dirty="0" err="1"/>
              <a:t>Preplant</a:t>
            </a:r>
            <a:r>
              <a:rPr lang="en-US" sz="1837" cap="none" dirty="0"/>
              <a:t> N, NDVI, rainfall and growing degree days (GDD) combined explained 76% (r2 = 0.76) of the variability in GP at F3. Mid-season climatic data improved the prediction of GP and should be considered for refining fertilizer recommendations when GP levels are expected to be low.</a:t>
            </a:r>
          </a:p>
          <a:p>
            <a:pPr marL="0" indent="0">
              <a:buNone/>
            </a:pPr>
            <a:r>
              <a:rPr lang="en-US" sz="2204" cap="none" dirty="0">
                <a:latin typeface="Arial" panose="020B0604020202020204" pitchFamily="34" charset="0"/>
                <a:cs typeface="Arial" panose="020B0604020202020204" pitchFamily="34" charset="0"/>
              </a:rPr>
              <a:t>Wyatt. (in press) </a:t>
            </a:r>
          </a:p>
          <a:p>
            <a:r>
              <a:rPr lang="en-US" sz="1837" cap="none" dirty="0"/>
              <a:t>Use of the fine droplet size with a foliar N rate of 11.2 kg N ha</a:t>
            </a:r>
            <a:r>
              <a:rPr lang="en-US" sz="1837" cap="none" baseline="30000" dirty="0"/>
              <a:t>-1 </a:t>
            </a:r>
            <a:r>
              <a:rPr lang="en-US" sz="1837" cap="none" dirty="0"/>
              <a:t>applied </a:t>
            </a:r>
            <a:r>
              <a:rPr lang="en-US" sz="1837" u="sng" cap="none" dirty="0"/>
              <a:t>post </a:t>
            </a:r>
            <a:r>
              <a:rPr lang="en-US" sz="1837" u="sng" cap="none" dirty="0" err="1"/>
              <a:t>anthesis</a:t>
            </a:r>
            <a:r>
              <a:rPr lang="en-US" sz="1837" u="sng" cap="none" dirty="0"/>
              <a:t> </a:t>
            </a:r>
            <a:r>
              <a:rPr lang="en-US" sz="1837" cap="none" dirty="0"/>
              <a:t>and with the addition of an adjuvant resulted in the highest grain protein concentration (13.8 to 14.8 % protein)</a:t>
            </a:r>
          </a:p>
          <a:p>
            <a:endParaRPr lang="en-US" sz="1837" cap="none" dirty="0"/>
          </a:p>
        </p:txBody>
      </p:sp>
      <p:sp>
        <p:nvSpPr>
          <p:cNvPr id="4" name="Title 1"/>
          <p:cNvSpPr>
            <a:spLocks noGrp="1"/>
          </p:cNvSpPr>
          <p:nvPr>
            <p:ph type="title"/>
          </p:nvPr>
        </p:nvSpPr>
        <p:spPr>
          <a:xfrm>
            <a:off x="250276" y="271424"/>
            <a:ext cx="8538082" cy="558557"/>
          </a:xfrm>
        </p:spPr>
        <p:txBody>
          <a:bodyPr>
            <a:noAutofit/>
          </a:bodyPr>
          <a:lstStyle/>
          <a:p>
            <a:r>
              <a:rPr lang="en-US" sz="2400" dirty="0" smtClean="0"/>
              <a:t>Value of Late Season N</a:t>
            </a:r>
            <a:endParaRPr lang="en-US" sz="2400" dirty="0"/>
          </a:p>
        </p:txBody>
      </p:sp>
    </p:spTree>
    <p:extLst>
      <p:ext uri="{BB962C8B-B14F-4D97-AF65-F5344CB8AC3E}">
        <p14:creationId xmlns:p14="http://schemas.microsoft.com/office/powerpoint/2010/main" val="284331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39465" y="1225679"/>
            <a:ext cx="5208270" cy="5017006"/>
          </a:xfrm>
          <a:prstGeom prst="rect">
            <a:avLst/>
          </a:prstGeom>
        </p:spPr>
      </p:pic>
      <p:pic>
        <p:nvPicPr>
          <p:cNvPr id="4" name="Picture 3"/>
          <p:cNvPicPr>
            <a:picLocks noChangeAspect="1"/>
          </p:cNvPicPr>
          <p:nvPr/>
        </p:nvPicPr>
        <p:blipFill>
          <a:blip r:embed="rId3"/>
          <a:stretch>
            <a:fillRect/>
          </a:stretch>
        </p:blipFill>
        <p:spPr>
          <a:xfrm>
            <a:off x="171719" y="224638"/>
            <a:ext cx="6095047" cy="4646796"/>
          </a:xfrm>
          <a:prstGeom prst="rect">
            <a:avLst/>
          </a:prstGeom>
        </p:spPr>
      </p:pic>
      <p:sp>
        <p:nvSpPr>
          <p:cNvPr id="6" name="TextBox 5"/>
          <p:cNvSpPr txBox="1"/>
          <p:nvPr/>
        </p:nvSpPr>
        <p:spPr>
          <a:xfrm>
            <a:off x="5045204" y="1225679"/>
            <a:ext cx="3841218" cy="4801314"/>
          </a:xfrm>
          <a:prstGeom prst="rect">
            <a:avLst/>
          </a:prstGeom>
          <a:solidFill>
            <a:schemeClr val="accent1">
              <a:lumMod val="40000"/>
              <a:lumOff val="60000"/>
            </a:schemeClr>
          </a:solidFill>
        </p:spPr>
        <p:txBody>
          <a:bodyPr wrap="square" rtlCol="0">
            <a:spAutoFit/>
          </a:bodyPr>
          <a:lstStyle/>
          <a:p>
            <a:r>
              <a:rPr lang="en-US" dirty="0"/>
              <a:t>The two identified a critical step in the nitrification process that’s partly responsible for agricultural emissions of harmful nitrous oxide and its chemical cousins into the atmosphere, contributing to global climate change. </a:t>
            </a:r>
            <a:r>
              <a:rPr lang="en-US" dirty="0" smtClean="0"/>
              <a:t>A </a:t>
            </a:r>
            <a:r>
              <a:rPr lang="en-US" dirty="0"/>
              <a:t>specific </a:t>
            </a:r>
            <a:r>
              <a:rPr lang="en-US" dirty="0" smtClean="0"/>
              <a:t>soil </a:t>
            </a:r>
            <a:r>
              <a:rPr lang="en-US" dirty="0" err="1" smtClean="0"/>
              <a:t>baacteria</a:t>
            </a:r>
            <a:r>
              <a:rPr lang="en-US" dirty="0"/>
              <a:t>, </a:t>
            </a:r>
            <a:r>
              <a:rPr lang="en-US" i="1" dirty="0" err="1"/>
              <a:t>Nitrosomonas</a:t>
            </a:r>
            <a:r>
              <a:rPr lang="en-US" i="1" dirty="0"/>
              <a:t> </a:t>
            </a:r>
            <a:r>
              <a:rPr lang="en-US" i="1" dirty="0" err="1"/>
              <a:t>europea</a:t>
            </a:r>
            <a:r>
              <a:rPr lang="en-US" dirty="0"/>
              <a:t>, was found to be a major player in converting ammonia to nitrate, explains </a:t>
            </a:r>
            <a:r>
              <a:rPr lang="en-US" dirty="0" smtClean="0"/>
              <a:t>Bob </a:t>
            </a:r>
            <a:r>
              <a:rPr lang="en-US" dirty="0" err="1" smtClean="0"/>
              <a:t>Kratochvil</a:t>
            </a:r>
            <a:r>
              <a:rPr lang="en-US" dirty="0"/>
              <a:t>, </a:t>
            </a:r>
            <a:r>
              <a:rPr lang="en-US" dirty="0" smtClean="0"/>
              <a:t>Univ. MD</a:t>
            </a:r>
            <a:endParaRPr lang="en-US" dirty="0"/>
          </a:p>
          <a:p>
            <a:r>
              <a:rPr lang="en-US" dirty="0" smtClean="0"/>
              <a:t/>
            </a:r>
            <a:br>
              <a:rPr lang="en-US" dirty="0" smtClean="0"/>
            </a:br>
            <a:r>
              <a:rPr lang="en-US" dirty="0" smtClean="0"/>
              <a:t>Nitrous </a:t>
            </a:r>
            <a:r>
              <a:rPr lang="en-US" dirty="0"/>
              <a:t>oxide is one of the first chemicals formed during that conversion. Released into the atmosphere, it interferes with ozone</a:t>
            </a:r>
            <a:r>
              <a:rPr lang="en-US" dirty="0" smtClean="0"/>
              <a:t>.</a:t>
            </a:r>
            <a:endParaRPr lang="en-US" dirty="0"/>
          </a:p>
        </p:txBody>
      </p:sp>
    </p:spTree>
    <p:extLst>
      <p:ext uri="{BB962C8B-B14F-4D97-AF65-F5344CB8AC3E}">
        <p14:creationId xmlns:p14="http://schemas.microsoft.com/office/powerpoint/2010/main" val="182319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469" y="5915607"/>
            <a:ext cx="3746241" cy="331237"/>
          </a:xfrm>
        </p:spPr>
        <p:txBody>
          <a:bodyPr>
            <a:normAutofit fontScale="92500" lnSpcReduction="10000"/>
          </a:bodyPr>
          <a:lstStyle/>
          <a:p>
            <a:r>
              <a:rPr lang="en-US" dirty="0" smtClean="0"/>
              <a:t>ORCID ID </a:t>
            </a:r>
            <a:r>
              <a:rPr lang="en-US" i="1" dirty="0" smtClean="0">
                <a:solidFill>
                  <a:srgbClr val="92D050"/>
                </a:solidFill>
              </a:rPr>
              <a:t>0000-0001206-1105</a:t>
            </a:r>
          </a:p>
          <a:p>
            <a:endParaRPr lang="en-US" dirty="0"/>
          </a:p>
        </p:txBody>
      </p:sp>
      <p:pic>
        <p:nvPicPr>
          <p:cNvPr id="1026" name="Picture 2" descr="ORCID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64" y="164063"/>
            <a:ext cx="13335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19" y="737118"/>
            <a:ext cx="6517675" cy="4850363"/>
          </a:xfrm>
          <a:prstGeom prst="rect">
            <a:avLst/>
          </a:prstGeom>
        </p:spPr>
      </p:pic>
    </p:spTree>
    <p:extLst>
      <p:ext uri="{BB962C8B-B14F-4D97-AF65-F5344CB8AC3E}">
        <p14:creationId xmlns:p14="http://schemas.microsoft.com/office/powerpoint/2010/main" val="150273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292"/>
          <p:cNvSpPr>
            <a:spLocks/>
          </p:cNvSpPr>
          <p:nvPr/>
        </p:nvSpPr>
        <p:spPr bwMode="auto">
          <a:xfrm>
            <a:off x="1435101" y="2671763"/>
            <a:ext cx="2709863" cy="2436812"/>
          </a:xfrm>
          <a:custGeom>
            <a:avLst/>
            <a:gdLst>
              <a:gd name="T0" fmla="*/ 2147483646 w 1927"/>
              <a:gd name="T1" fmla="*/ 2147483646 h 1664"/>
              <a:gd name="T2" fmla="*/ 2147483646 w 1927"/>
              <a:gd name="T3" fmla="*/ 2147483646 h 1664"/>
              <a:gd name="T4" fmla="*/ 0 w 1927"/>
              <a:gd name="T5" fmla="*/ 0 h 1664"/>
              <a:gd name="T6" fmla="*/ 0 60000 65536"/>
              <a:gd name="T7" fmla="*/ 0 60000 65536"/>
              <a:gd name="T8" fmla="*/ 0 60000 65536"/>
            </a:gdLst>
            <a:ahLst/>
            <a:cxnLst>
              <a:cxn ang="T6">
                <a:pos x="T0" y="T1"/>
              </a:cxn>
              <a:cxn ang="T7">
                <a:pos x="T2" y="T3"/>
              </a:cxn>
              <a:cxn ang="T8">
                <a:pos x="T4" y="T5"/>
              </a:cxn>
            </a:cxnLst>
            <a:rect l="0" t="0" r="r" b="b"/>
            <a:pathLst>
              <a:path w="1927" h="1664">
                <a:moveTo>
                  <a:pt x="1927" y="1664"/>
                </a:moveTo>
                <a:cubicBezTo>
                  <a:pt x="1369" y="1480"/>
                  <a:pt x="812" y="1296"/>
                  <a:pt x="491" y="1019"/>
                </a:cubicBezTo>
                <a:cubicBezTo>
                  <a:pt x="170" y="742"/>
                  <a:pt x="85" y="371"/>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099" name="Freeform 259"/>
          <p:cNvSpPr>
            <a:spLocks/>
          </p:cNvSpPr>
          <p:nvPr/>
        </p:nvSpPr>
        <p:spPr bwMode="auto">
          <a:xfrm rot="11040469">
            <a:off x="4665663" y="3502026"/>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00" name="Oval 256"/>
          <p:cNvSpPr>
            <a:spLocks noChangeArrowheads="1"/>
          </p:cNvSpPr>
          <p:nvPr/>
        </p:nvSpPr>
        <p:spPr bwMode="auto">
          <a:xfrm>
            <a:off x="4127500" y="2730501"/>
            <a:ext cx="809625" cy="771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01" name="Text Box 6"/>
          <p:cNvSpPr txBox="1">
            <a:spLocks noChangeArrowheads="1"/>
          </p:cNvSpPr>
          <p:nvPr/>
        </p:nvSpPr>
        <p:spPr bwMode="auto">
          <a:xfrm>
            <a:off x="4117976" y="2955925"/>
            <a:ext cx="803275"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ORGANIC</a:t>
            </a:r>
          </a:p>
          <a:p>
            <a:pPr algn="ctr">
              <a:spcBef>
                <a:spcPct val="0"/>
              </a:spcBef>
              <a:buFontTx/>
              <a:buNone/>
            </a:pPr>
            <a:r>
              <a:rPr lang="en-US" altLang="en-US" sz="900" b="1">
                <a:latin typeface="Arial" panose="020B0604020202020204" pitchFamily="34" charset="0"/>
              </a:rPr>
              <a:t>MATTER</a:t>
            </a:r>
            <a:endParaRPr lang="en-US" altLang="en-US" sz="2000" b="1">
              <a:latin typeface="Arial" panose="020B0604020202020204" pitchFamily="34" charset="0"/>
            </a:endParaRPr>
          </a:p>
        </p:txBody>
      </p:sp>
      <p:sp>
        <p:nvSpPr>
          <p:cNvPr id="4102" name="Text Box 56"/>
          <p:cNvSpPr txBox="1">
            <a:spLocks noChangeArrowheads="1"/>
          </p:cNvSpPr>
          <p:nvPr/>
        </p:nvSpPr>
        <p:spPr bwMode="auto">
          <a:xfrm>
            <a:off x="1730376" y="1404939"/>
            <a:ext cx="6880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MESQUITE</a:t>
            </a:r>
          </a:p>
          <a:p>
            <a:pPr>
              <a:spcBef>
                <a:spcPct val="0"/>
              </a:spcBef>
              <a:buFontTx/>
              <a:buNone/>
            </a:pPr>
            <a:r>
              <a:rPr lang="en-US" altLang="en-US" sz="700">
                <a:solidFill>
                  <a:schemeClr val="accent2"/>
                </a:solidFill>
                <a:latin typeface="Arial" panose="020B0604020202020204" pitchFamily="34" charset="0"/>
              </a:rPr>
              <a:t>RHIZOBIUM</a:t>
            </a:r>
          </a:p>
          <a:p>
            <a:pPr>
              <a:spcBef>
                <a:spcPct val="0"/>
              </a:spcBef>
              <a:buFontTx/>
              <a:buNone/>
            </a:pPr>
            <a:r>
              <a:rPr lang="en-US" altLang="en-US" sz="700">
                <a:solidFill>
                  <a:schemeClr val="accent2"/>
                </a:solidFill>
                <a:latin typeface="Arial" panose="020B0604020202020204" pitchFamily="34" charset="0"/>
              </a:rPr>
              <a:t>ALFALFA</a:t>
            </a:r>
          </a:p>
          <a:p>
            <a:pPr>
              <a:spcBef>
                <a:spcPct val="0"/>
              </a:spcBef>
              <a:buFontTx/>
              <a:buNone/>
            </a:pPr>
            <a:r>
              <a:rPr lang="en-US" altLang="en-US" sz="700">
                <a:solidFill>
                  <a:schemeClr val="accent2"/>
                </a:solidFill>
                <a:latin typeface="Arial" panose="020B0604020202020204" pitchFamily="34" charset="0"/>
              </a:rPr>
              <a:t>SOYBEAN</a:t>
            </a:r>
            <a:endParaRPr lang="en-US" altLang="en-US" sz="2000">
              <a:latin typeface="Arial" panose="020B0604020202020204" pitchFamily="34" charset="0"/>
            </a:endParaRPr>
          </a:p>
        </p:txBody>
      </p:sp>
      <p:sp>
        <p:nvSpPr>
          <p:cNvPr id="4103" name="Text Box 57"/>
          <p:cNvSpPr txBox="1">
            <a:spLocks noChangeArrowheads="1"/>
          </p:cNvSpPr>
          <p:nvPr/>
        </p:nvSpPr>
        <p:spPr bwMode="auto">
          <a:xfrm>
            <a:off x="2438400" y="1404938"/>
            <a:ext cx="10887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BLUE-GREEN ALGAE</a:t>
            </a:r>
          </a:p>
          <a:p>
            <a:pPr>
              <a:spcBef>
                <a:spcPct val="0"/>
              </a:spcBef>
              <a:buFontTx/>
              <a:buNone/>
            </a:pPr>
            <a:r>
              <a:rPr lang="en-US" altLang="en-US" sz="700">
                <a:solidFill>
                  <a:schemeClr val="accent2"/>
                </a:solidFill>
                <a:latin typeface="Arial" panose="020B0604020202020204" pitchFamily="34" charset="0"/>
              </a:rPr>
              <a:t>AZOTOBACTER</a:t>
            </a:r>
          </a:p>
          <a:p>
            <a:pPr>
              <a:spcBef>
                <a:spcPct val="0"/>
              </a:spcBef>
              <a:buFontTx/>
              <a:buNone/>
            </a:pPr>
            <a:r>
              <a:rPr lang="en-US" altLang="en-US" sz="700">
                <a:solidFill>
                  <a:schemeClr val="accent2"/>
                </a:solidFill>
                <a:latin typeface="Arial" panose="020B0604020202020204" pitchFamily="34" charset="0"/>
              </a:rPr>
              <a:t>CLOSTRIDIUM</a:t>
            </a:r>
            <a:endParaRPr lang="en-US" altLang="en-US" sz="2000">
              <a:latin typeface="Arial" panose="020B0604020202020204" pitchFamily="34" charset="0"/>
            </a:endParaRPr>
          </a:p>
        </p:txBody>
      </p:sp>
      <p:sp>
        <p:nvSpPr>
          <p:cNvPr id="4104" name="Rectangle 58"/>
          <p:cNvSpPr>
            <a:spLocks noChangeArrowheads="1"/>
          </p:cNvSpPr>
          <p:nvPr/>
        </p:nvSpPr>
        <p:spPr bwMode="auto">
          <a:xfrm>
            <a:off x="6353175" y="1041401"/>
            <a:ext cx="946150" cy="28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05" name="Text Box 61"/>
          <p:cNvSpPr txBox="1">
            <a:spLocks noChangeArrowheads="1"/>
          </p:cNvSpPr>
          <p:nvPr/>
        </p:nvSpPr>
        <p:spPr bwMode="auto">
          <a:xfrm>
            <a:off x="6284914" y="1031876"/>
            <a:ext cx="1255712" cy="354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PLANT AND ANIMAL</a:t>
            </a:r>
          </a:p>
          <a:p>
            <a:pPr algn="ctr">
              <a:spcBef>
                <a:spcPct val="0"/>
              </a:spcBef>
              <a:buFontTx/>
              <a:buNone/>
            </a:pPr>
            <a:r>
              <a:rPr lang="en-US" altLang="en-US" sz="900" b="1">
                <a:latin typeface="Arial" panose="020B0604020202020204" pitchFamily="34" charset="0"/>
              </a:rPr>
              <a:t>        RESIDUES</a:t>
            </a:r>
          </a:p>
        </p:txBody>
      </p:sp>
      <p:sp>
        <p:nvSpPr>
          <p:cNvPr id="4106" name="Rectangle 109"/>
          <p:cNvSpPr>
            <a:spLocks noChangeArrowheads="1"/>
          </p:cNvSpPr>
          <p:nvPr/>
        </p:nvSpPr>
        <p:spPr bwMode="auto">
          <a:xfrm>
            <a:off x="6016625" y="3011488"/>
            <a:ext cx="1009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00000"/>
                </a:solidFill>
                <a:latin typeface="Arial" panose="020B0604020202020204" pitchFamily="34" charset="0"/>
              </a:rPr>
              <a:t>R-NH</a:t>
            </a:r>
            <a:r>
              <a:rPr lang="en-US" altLang="en-US" sz="700" baseline="-25000">
                <a:solidFill>
                  <a:srgbClr val="000000"/>
                </a:solidFill>
                <a:latin typeface="Arial" panose="020B0604020202020204" pitchFamily="34" charset="0"/>
              </a:rPr>
              <a:t>2</a:t>
            </a:r>
            <a:r>
              <a:rPr lang="en-US" altLang="en-US" sz="700">
                <a:solidFill>
                  <a:srgbClr val="000000"/>
                </a:solidFill>
                <a:latin typeface="Arial" panose="020B0604020202020204" pitchFamily="34" charset="0"/>
              </a:rPr>
              <a:t> + ENERGY + CO</a:t>
            </a:r>
            <a:r>
              <a:rPr lang="en-US" altLang="en-US" sz="700" baseline="-25000">
                <a:solidFill>
                  <a:srgbClr val="000000"/>
                </a:solidFill>
                <a:latin typeface="Arial" panose="020B0604020202020204" pitchFamily="34" charset="0"/>
              </a:rPr>
              <a:t>2</a:t>
            </a:r>
            <a:endParaRPr lang="en-US" altLang="en-US" sz="700">
              <a:latin typeface="Arial" panose="020B0604020202020204" pitchFamily="34" charset="0"/>
            </a:endParaRPr>
          </a:p>
        </p:txBody>
      </p:sp>
      <p:sp>
        <p:nvSpPr>
          <p:cNvPr id="4107" name="Text Box 69"/>
          <p:cNvSpPr txBox="1">
            <a:spLocks noChangeArrowheads="1"/>
          </p:cNvSpPr>
          <p:nvPr/>
        </p:nvSpPr>
        <p:spPr bwMode="auto">
          <a:xfrm>
            <a:off x="6853239" y="3186114"/>
            <a:ext cx="71365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R-NH</a:t>
            </a:r>
            <a:r>
              <a:rPr lang="en-US" altLang="en-US" sz="700" baseline="-25000">
                <a:latin typeface="Arial" panose="020B0604020202020204" pitchFamily="34" charset="0"/>
              </a:rPr>
              <a:t>2</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a:t>
            </a:r>
          </a:p>
        </p:txBody>
      </p:sp>
      <p:sp>
        <p:nvSpPr>
          <p:cNvPr id="4108" name="Text Box 71"/>
          <p:cNvSpPr txBox="1">
            <a:spLocks noChangeArrowheads="1"/>
          </p:cNvSpPr>
          <p:nvPr/>
        </p:nvSpPr>
        <p:spPr bwMode="auto">
          <a:xfrm>
            <a:off x="7434263" y="3725864"/>
            <a:ext cx="121058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R-OH + ENERGY + 2NH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4109" name="Oval 77"/>
          <p:cNvSpPr>
            <a:spLocks noChangeArrowheads="1"/>
          </p:cNvSpPr>
          <p:nvPr/>
        </p:nvSpPr>
        <p:spPr bwMode="auto">
          <a:xfrm>
            <a:off x="3922713" y="128589"/>
            <a:ext cx="1149350" cy="422275"/>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10" name="Text Box 98"/>
          <p:cNvSpPr txBox="1">
            <a:spLocks noChangeArrowheads="1"/>
          </p:cNvSpPr>
          <p:nvPr/>
        </p:nvSpPr>
        <p:spPr bwMode="auto">
          <a:xfrm>
            <a:off x="6757989" y="1404938"/>
            <a:ext cx="103586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&lt; 1.5%</a:t>
            </a:r>
          </a:p>
          <a:p>
            <a:pPr>
              <a:spcBef>
                <a:spcPct val="0"/>
              </a:spcBef>
              <a:buFontTx/>
              <a:buNone/>
            </a:pPr>
            <a:r>
              <a:rPr lang="en-US" altLang="en-US" sz="700">
                <a:latin typeface="Arial" panose="020B0604020202020204" pitchFamily="34" charset="0"/>
              </a:rPr>
              <a:t> (WHEAT STRAW)</a:t>
            </a:r>
            <a:endParaRPr lang="en-US" altLang="en-US" sz="900">
              <a:latin typeface="Arial" panose="020B0604020202020204" pitchFamily="34" charset="0"/>
            </a:endParaRPr>
          </a:p>
        </p:txBody>
      </p:sp>
      <p:sp>
        <p:nvSpPr>
          <p:cNvPr id="4111" name="Text Box 99"/>
          <p:cNvSpPr txBox="1">
            <a:spLocks noChangeArrowheads="1"/>
          </p:cNvSpPr>
          <p:nvPr/>
        </p:nvSpPr>
        <p:spPr bwMode="auto">
          <a:xfrm>
            <a:off x="5813426" y="1404938"/>
            <a:ext cx="103586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&gt; 1.5%</a:t>
            </a:r>
          </a:p>
          <a:p>
            <a:pPr>
              <a:spcBef>
                <a:spcPct val="0"/>
              </a:spcBef>
              <a:buFontTx/>
              <a:buNone/>
            </a:pPr>
            <a:r>
              <a:rPr lang="en-US" altLang="en-US" sz="700">
                <a:latin typeface="Arial" panose="020B0604020202020204" pitchFamily="34" charset="0"/>
              </a:rPr>
              <a:t>(COW MANURE)</a:t>
            </a:r>
          </a:p>
        </p:txBody>
      </p:sp>
      <p:sp>
        <p:nvSpPr>
          <p:cNvPr id="4112" name="Text Box 107"/>
          <p:cNvSpPr txBox="1">
            <a:spLocks noChangeArrowheads="1"/>
          </p:cNvSpPr>
          <p:nvPr/>
        </p:nvSpPr>
        <p:spPr bwMode="auto">
          <a:xfrm rot="19878609">
            <a:off x="5071293" y="2168625"/>
            <a:ext cx="9476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MICROBIAL</a:t>
            </a:r>
          </a:p>
          <a:p>
            <a:pPr>
              <a:spcBef>
                <a:spcPct val="0"/>
              </a:spcBef>
              <a:buFontTx/>
              <a:buNone/>
            </a:pPr>
            <a:r>
              <a:rPr lang="en-US" altLang="en-US" sz="700">
                <a:solidFill>
                  <a:srgbClr val="010000"/>
                </a:solidFill>
                <a:latin typeface="Arial" panose="020B0604020202020204" pitchFamily="34" charset="0"/>
              </a:rPr>
              <a:t>DECOMPOSITION</a:t>
            </a:r>
            <a:endParaRPr lang="en-US" altLang="en-US" sz="700">
              <a:latin typeface="Arial" panose="020B0604020202020204" pitchFamily="34" charset="0"/>
            </a:endParaRPr>
          </a:p>
        </p:txBody>
      </p:sp>
      <p:sp>
        <p:nvSpPr>
          <p:cNvPr id="4113" name="Line 114"/>
          <p:cNvSpPr>
            <a:spLocks noChangeShapeType="1"/>
          </p:cNvSpPr>
          <p:nvPr/>
        </p:nvSpPr>
        <p:spPr bwMode="auto">
          <a:xfrm>
            <a:off x="5072063" y="3081338"/>
            <a:ext cx="9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14" name="Text Box 115"/>
          <p:cNvSpPr txBox="1">
            <a:spLocks noChangeArrowheads="1"/>
          </p:cNvSpPr>
          <p:nvPr/>
        </p:nvSpPr>
        <p:spPr bwMode="auto">
          <a:xfrm>
            <a:off x="5046664" y="2930526"/>
            <a:ext cx="95891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HETEROTROPHIC</a:t>
            </a:r>
            <a:endParaRPr lang="en-US" altLang="en-US" sz="700">
              <a:latin typeface="Arial" panose="020B0604020202020204" pitchFamily="34" charset="0"/>
            </a:endParaRPr>
          </a:p>
        </p:txBody>
      </p:sp>
      <p:sp>
        <p:nvSpPr>
          <p:cNvPr id="4115" name="Text Box 116"/>
          <p:cNvSpPr txBox="1">
            <a:spLocks noChangeArrowheads="1"/>
          </p:cNvSpPr>
          <p:nvPr/>
        </p:nvSpPr>
        <p:spPr bwMode="auto">
          <a:xfrm>
            <a:off x="5637214" y="2784475"/>
            <a:ext cx="92845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AMINIZATION</a:t>
            </a:r>
            <a:endParaRPr lang="en-US" altLang="en-US" sz="900">
              <a:latin typeface="Arial" panose="020B0604020202020204" pitchFamily="34" charset="0"/>
            </a:endParaRPr>
          </a:p>
        </p:txBody>
      </p:sp>
      <p:sp>
        <p:nvSpPr>
          <p:cNvPr id="4116" name="Text Box 118"/>
          <p:cNvSpPr txBox="1">
            <a:spLocks noChangeArrowheads="1"/>
          </p:cNvSpPr>
          <p:nvPr/>
        </p:nvSpPr>
        <p:spPr bwMode="auto">
          <a:xfrm>
            <a:off x="4989513" y="3100389"/>
            <a:ext cx="10086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BACTERIA (pH&gt;6.0)</a:t>
            </a:r>
          </a:p>
          <a:p>
            <a:pPr>
              <a:spcBef>
                <a:spcPct val="0"/>
              </a:spcBef>
              <a:buFontTx/>
              <a:buNone/>
            </a:pPr>
            <a:r>
              <a:rPr lang="en-US" altLang="en-US" sz="700">
                <a:latin typeface="Arial" panose="020B0604020202020204" pitchFamily="34" charset="0"/>
              </a:rPr>
              <a:t>FUNGI (pH&lt;6.0)</a:t>
            </a:r>
          </a:p>
        </p:txBody>
      </p:sp>
      <p:sp>
        <p:nvSpPr>
          <p:cNvPr id="4117" name="Text Box 125"/>
          <p:cNvSpPr txBox="1">
            <a:spLocks noChangeArrowheads="1"/>
          </p:cNvSpPr>
          <p:nvPr/>
        </p:nvSpPr>
        <p:spPr bwMode="auto">
          <a:xfrm>
            <a:off x="6810375" y="3303588"/>
            <a:ext cx="11977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AMMONIFICATION</a:t>
            </a:r>
            <a:endParaRPr lang="en-US" altLang="en-US" sz="900">
              <a:latin typeface="Arial" panose="020B0604020202020204" pitchFamily="34" charset="0"/>
            </a:endParaRPr>
          </a:p>
        </p:txBody>
      </p:sp>
      <p:sp>
        <p:nvSpPr>
          <p:cNvPr id="4118" name="Text Box 133"/>
          <p:cNvSpPr txBox="1">
            <a:spLocks noChangeArrowheads="1"/>
          </p:cNvSpPr>
          <p:nvPr/>
        </p:nvSpPr>
        <p:spPr bwMode="auto">
          <a:xfrm>
            <a:off x="5543551" y="211139"/>
            <a:ext cx="101341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GLOBAL WARMING</a:t>
            </a:r>
          </a:p>
        </p:txBody>
      </p:sp>
      <p:sp>
        <p:nvSpPr>
          <p:cNvPr id="4119" name="Line 144"/>
          <p:cNvSpPr>
            <a:spLocks noChangeShapeType="1"/>
          </p:cNvSpPr>
          <p:nvPr/>
        </p:nvSpPr>
        <p:spPr bwMode="auto">
          <a:xfrm flipV="1">
            <a:off x="8378825" y="2870201"/>
            <a:ext cx="0" cy="844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20" name="Text Box 145"/>
          <p:cNvSpPr txBox="1">
            <a:spLocks noChangeArrowheads="1"/>
          </p:cNvSpPr>
          <p:nvPr/>
        </p:nvSpPr>
        <p:spPr bwMode="auto">
          <a:xfrm>
            <a:off x="7959725" y="3170239"/>
            <a:ext cx="47641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pH&gt;7.0</a:t>
            </a:r>
          </a:p>
        </p:txBody>
      </p:sp>
      <p:sp>
        <p:nvSpPr>
          <p:cNvPr id="4121" name="Line 146"/>
          <p:cNvSpPr>
            <a:spLocks noChangeShapeType="1"/>
          </p:cNvSpPr>
          <p:nvPr/>
        </p:nvSpPr>
        <p:spPr bwMode="auto">
          <a:xfrm>
            <a:off x="8378825" y="3854450"/>
            <a:ext cx="0" cy="350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22" name="Text Box 147"/>
          <p:cNvSpPr txBox="1">
            <a:spLocks noChangeArrowheads="1"/>
          </p:cNvSpPr>
          <p:nvPr/>
        </p:nvSpPr>
        <p:spPr bwMode="auto">
          <a:xfrm>
            <a:off x="8029575" y="4217989"/>
            <a:ext cx="73930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+ 2OH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3" name="Text Box 150"/>
          <p:cNvSpPr txBox="1">
            <a:spLocks noChangeArrowheads="1"/>
          </p:cNvSpPr>
          <p:nvPr/>
        </p:nvSpPr>
        <p:spPr bwMode="auto">
          <a:xfrm>
            <a:off x="8407401" y="3284538"/>
            <a:ext cx="7104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FIXED ON</a:t>
            </a:r>
          </a:p>
          <a:p>
            <a:pPr>
              <a:spcBef>
                <a:spcPct val="0"/>
              </a:spcBef>
              <a:buFontTx/>
              <a:buNone/>
            </a:pPr>
            <a:r>
              <a:rPr lang="en-US" altLang="en-US" sz="700">
                <a:latin typeface="Arial" panose="020B0604020202020204" pitchFamily="34" charset="0"/>
              </a:rPr>
              <a:t>EXCHANGE </a:t>
            </a:r>
          </a:p>
          <a:p>
            <a:pPr>
              <a:spcBef>
                <a:spcPct val="0"/>
              </a:spcBef>
              <a:buFontTx/>
              <a:buNone/>
            </a:pPr>
            <a:r>
              <a:rPr lang="en-US" altLang="en-US" sz="700">
                <a:latin typeface="Arial" panose="020B0604020202020204" pitchFamily="34" charset="0"/>
              </a:rPr>
              <a:t>SITES</a:t>
            </a:r>
          </a:p>
        </p:txBody>
      </p:sp>
      <p:sp>
        <p:nvSpPr>
          <p:cNvPr id="4124" name="Text Box 156"/>
          <p:cNvSpPr txBox="1">
            <a:spLocks noChangeArrowheads="1"/>
          </p:cNvSpPr>
          <p:nvPr/>
        </p:nvSpPr>
        <p:spPr bwMode="auto">
          <a:xfrm>
            <a:off x="8364538" y="4576764"/>
            <a:ext cx="3417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+O</a:t>
            </a:r>
            <a:r>
              <a:rPr lang="en-US" altLang="en-US" sz="700" baseline="-25000">
                <a:latin typeface="Arial" panose="020B0604020202020204" pitchFamily="34" charset="0"/>
              </a:rPr>
              <a:t>2</a:t>
            </a:r>
            <a:endParaRPr lang="en-US" altLang="en-US" sz="700">
              <a:latin typeface="Arial" panose="020B0604020202020204" pitchFamily="34" charset="0"/>
            </a:endParaRPr>
          </a:p>
        </p:txBody>
      </p:sp>
      <p:sp>
        <p:nvSpPr>
          <p:cNvPr id="4125" name="Text Box 157"/>
          <p:cNvSpPr txBox="1">
            <a:spLocks noChangeArrowheads="1"/>
          </p:cNvSpPr>
          <p:nvPr/>
        </p:nvSpPr>
        <p:spPr bwMode="auto">
          <a:xfrm rot="17901845">
            <a:off x="7810743" y="4782332"/>
            <a:ext cx="73770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Nitrosomonas</a:t>
            </a:r>
            <a:endParaRPr lang="en-US" altLang="en-US" sz="700">
              <a:latin typeface="Arial" panose="020B0604020202020204" pitchFamily="34" charset="0"/>
            </a:endParaRPr>
          </a:p>
        </p:txBody>
      </p:sp>
      <p:sp>
        <p:nvSpPr>
          <p:cNvPr id="4126" name="Text Box 158"/>
          <p:cNvSpPr txBox="1">
            <a:spLocks noChangeArrowheads="1"/>
          </p:cNvSpPr>
          <p:nvPr/>
        </p:nvSpPr>
        <p:spPr bwMode="auto">
          <a:xfrm>
            <a:off x="7635876" y="5272089"/>
            <a:ext cx="94769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 + 4H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7" name="Text Box 160"/>
          <p:cNvSpPr txBox="1">
            <a:spLocks noChangeArrowheads="1"/>
          </p:cNvSpPr>
          <p:nvPr/>
        </p:nvSpPr>
        <p:spPr bwMode="auto">
          <a:xfrm rot="20678174">
            <a:off x="5407973" y="2532843"/>
            <a:ext cx="92044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IMMOBILIZATION</a:t>
            </a:r>
          </a:p>
        </p:txBody>
      </p:sp>
      <p:sp>
        <p:nvSpPr>
          <p:cNvPr id="4128" name="Freeform 184"/>
          <p:cNvSpPr>
            <a:spLocks/>
          </p:cNvSpPr>
          <p:nvPr/>
        </p:nvSpPr>
        <p:spPr bwMode="auto">
          <a:xfrm>
            <a:off x="5138739" y="338139"/>
            <a:ext cx="3656012" cy="2673350"/>
          </a:xfrm>
          <a:custGeom>
            <a:avLst/>
            <a:gdLst>
              <a:gd name="T0" fmla="*/ 2147483646 w 2600"/>
              <a:gd name="T1" fmla="*/ 2147483646 h 1824"/>
              <a:gd name="T2" fmla="*/ 2147483646 w 2600"/>
              <a:gd name="T3" fmla="*/ 2147483646 h 1824"/>
              <a:gd name="T4" fmla="*/ 0 w 2600"/>
              <a:gd name="T5" fmla="*/ 0 h 1824"/>
              <a:gd name="T6" fmla="*/ 0 60000 65536"/>
              <a:gd name="T7" fmla="*/ 0 60000 65536"/>
              <a:gd name="T8" fmla="*/ 0 60000 65536"/>
            </a:gdLst>
            <a:ahLst/>
            <a:cxnLst>
              <a:cxn ang="T6">
                <a:pos x="T0" y="T1"/>
              </a:cxn>
              <a:cxn ang="T7">
                <a:pos x="T2" y="T3"/>
              </a:cxn>
              <a:cxn ang="T8">
                <a:pos x="T4" y="T5"/>
              </a:cxn>
            </a:cxnLst>
            <a:rect l="0" t="0" r="r" b="b"/>
            <a:pathLst>
              <a:path w="2600" h="1824">
                <a:moveTo>
                  <a:pt x="1200" y="1824"/>
                </a:moveTo>
                <a:cubicBezTo>
                  <a:pt x="1900" y="1256"/>
                  <a:pt x="2600" y="688"/>
                  <a:pt x="2400" y="384"/>
                </a:cubicBezTo>
                <a:cubicBezTo>
                  <a:pt x="2200" y="80"/>
                  <a:pt x="1100" y="4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29" name="Freeform 189"/>
          <p:cNvSpPr>
            <a:spLocks/>
          </p:cNvSpPr>
          <p:nvPr/>
        </p:nvSpPr>
        <p:spPr bwMode="auto">
          <a:xfrm>
            <a:off x="5003801" y="1816101"/>
            <a:ext cx="2092325" cy="1123950"/>
          </a:xfrm>
          <a:custGeom>
            <a:avLst/>
            <a:gdLst>
              <a:gd name="T0" fmla="*/ 2147483646 w 1488"/>
              <a:gd name="T1" fmla="*/ 0 h 768"/>
              <a:gd name="T2" fmla="*/ 2147483646 w 1488"/>
              <a:gd name="T3" fmla="*/ 2147483646 h 768"/>
              <a:gd name="T4" fmla="*/ 0 w 1488"/>
              <a:gd name="T5" fmla="*/ 2147483646 h 768"/>
              <a:gd name="T6" fmla="*/ 0 60000 65536"/>
              <a:gd name="T7" fmla="*/ 0 60000 65536"/>
              <a:gd name="T8" fmla="*/ 0 60000 65536"/>
            </a:gdLst>
            <a:ahLst/>
            <a:cxnLst>
              <a:cxn ang="T6">
                <a:pos x="T0" y="T1"/>
              </a:cxn>
              <a:cxn ang="T7">
                <a:pos x="T2" y="T3"/>
              </a:cxn>
              <a:cxn ang="T8">
                <a:pos x="T4" y="T5"/>
              </a:cxn>
            </a:cxnLst>
            <a:rect l="0" t="0" r="r" b="b"/>
            <a:pathLst>
              <a:path w="1488" h="768">
                <a:moveTo>
                  <a:pt x="1440" y="0"/>
                </a:moveTo>
                <a:cubicBezTo>
                  <a:pt x="1464" y="128"/>
                  <a:pt x="1488" y="256"/>
                  <a:pt x="1248" y="384"/>
                </a:cubicBezTo>
                <a:cubicBezTo>
                  <a:pt x="1008" y="512"/>
                  <a:pt x="208" y="704"/>
                  <a:pt x="0" y="76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0" name="Freeform 191"/>
          <p:cNvSpPr>
            <a:spLocks/>
          </p:cNvSpPr>
          <p:nvPr/>
        </p:nvSpPr>
        <p:spPr bwMode="auto">
          <a:xfrm>
            <a:off x="4937126" y="1816101"/>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1" name="Freeform 195"/>
          <p:cNvSpPr>
            <a:spLocks/>
          </p:cNvSpPr>
          <p:nvPr/>
        </p:nvSpPr>
        <p:spPr bwMode="auto">
          <a:xfrm>
            <a:off x="8108951" y="4418014"/>
            <a:ext cx="314325" cy="841375"/>
          </a:xfrm>
          <a:custGeom>
            <a:avLst/>
            <a:gdLst>
              <a:gd name="T0" fmla="*/ 2147483646 w 224"/>
              <a:gd name="T1" fmla="*/ 0 h 576"/>
              <a:gd name="T2" fmla="*/ 2147483646 w 224"/>
              <a:gd name="T3" fmla="*/ 2147483646 h 576"/>
              <a:gd name="T4" fmla="*/ 0 w 224"/>
              <a:gd name="T5" fmla="*/ 2147483646 h 576"/>
              <a:gd name="T6" fmla="*/ 0 60000 65536"/>
              <a:gd name="T7" fmla="*/ 0 60000 65536"/>
              <a:gd name="T8" fmla="*/ 0 60000 65536"/>
            </a:gdLst>
            <a:ahLst/>
            <a:cxnLst>
              <a:cxn ang="T6">
                <a:pos x="T0" y="T1"/>
              </a:cxn>
              <a:cxn ang="T7">
                <a:pos x="T2" y="T3"/>
              </a:cxn>
              <a:cxn ang="T8">
                <a:pos x="T4" y="T5"/>
              </a:cxn>
            </a:cxnLst>
            <a:rect l="0" t="0" r="r" b="b"/>
            <a:pathLst>
              <a:path w="224" h="576">
                <a:moveTo>
                  <a:pt x="192" y="0"/>
                </a:moveTo>
                <a:cubicBezTo>
                  <a:pt x="208" y="72"/>
                  <a:pt x="224" y="144"/>
                  <a:pt x="192" y="240"/>
                </a:cubicBezTo>
                <a:cubicBezTo>
                  <a:pt x="160" y="336"/>
                  <a:pt x="80" y="456"/>
                  <a:pt x="0" y="5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2" name="Line 199"/>
          <p:cNvSpPr>
            <a:spLocks noChangeShapeType="1"/>
          </p:cNvSpPr>
          <p:nvPr/>
        </p:nvSpPr>
        <p:spPr bwMode="auto">
          <a:xfrm flipH="1">
            <a:off x="4867275" y="5330825"/>
            <a:ext cx="276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3" name="Text Box 172"/>
          <p:cNvSpPr txBox="1">
            <a:spLocks noChangeArrowheads="1"/>
          </p:cNvSpPr>
          <p:nvPr/>
        </p:nvSpPr>
        <p:spPr bwMode="auto">
          <a:xfrm>
            <a:off x="615950" y="5594351"/>
            <a:ext cx="149542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028700" algn="r"/>
              </a:tabLst>
              <a:defRPr sz="3200">
                <a:solidFill>
                  <a:schemeClr val="tx1"/>
                </a:solidFill>
                <a:latin typeface="Times New Roman" panose="02020603050405020304" pitchFamily="18" charset="0"/>
              </a:defRPr>
            </a:lvl1pPr>
            <a:lvl2pPr marL="742950" indent="-285750">
              <a:spcBef>
                <a:spcPct val="20000"/>
              </a:spcBef>
              <a:buChar char="–"/>
              <a:tabLst>
                <a:tab pos="1028700" algn="r"/>
              </a:tabLst>
              <a:defRPr sz="2800">
                <a:solidFill>
                  <a:schemeClr val="tx1"/>
                </a:solidFill>
                <a:latin typeface="Times New Roman" panose="02020603050405020304" pitchFamily="18" charset="0"/>
              </a:defRPr>
            </a:lvl2pPr>
            <a:lvl3pPr marL="1143000" indent="-228600">
              <a:spcBef>
                <a:spcPct val="20000"/>
              </a:spcBef>
              <a:buChar char="•"/>
              <a:tabLst>
                <a:tab pos="1028700" algn="r"/>
              </a:tabLst>
              <a:defRPr sz="2400">
                <a:solidFill>
                  <a:schemeClr val="tx1"/>
                </a:solidFill>
                <a:latin typeface="Times New Roman" panose="02020603050405020304" pitchFamily="18" charset="0"/>
              </a:defRPr>
            </a:lvl3pPr>
            <a:lvl4pPr marL="1600200" indent="-228600">
              <a:spcBef>
                <a:spcPct val="20000"/>
              </a:spcBef>
              <a:buChar char="–"/>
              <a:tabLst>
                <a:tab pos="1028700" algn="r"/>
              </a:tabLst>
              <a:defRPr sz="2000">
                <a:solidFill>
                  <a:schemeClr val="tx1"/>
                </a:solidFill>
                <a:latin typeface="Times New Roman" panose="02020603050405020304" pitchFamily="18" charset="0"/>
              </a:defRPr>
            </a:lvl4pPr>
            <a:lvl5pPr marL="2057400" indent="-228600">
              <a:spcBef>
                <a:spcPct val="20000"/>
              </a:spcBef>
              <a:buChar char="»"/>
              <a:tabLst>
                <a:tab pos="1028700"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3</a:t>
            </a:r>
            <a:r>
              <a:rPr lang="en-US" altLang="en-US" sz="700">
                <a:latin typeface="Arial" panose="020B0604020202020204" pitchFamily="34" charset="0"/>
              </a:rPr>
              <a:t> AMMONIA	-3</a:t>
            </a:r>
          </a:p>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AMMONIUM	-3</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 DIATOMIC N	0</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O NITROUS OXIDE	1</a:t>
            </a:r>
          </a:p>
          <a:p>
            <a:pPr>
              <a:spcBef>
                <a:spcPct val="0"/>
              </a:spcBef>
              <a:buFontTx/>
              <a:buNone/>
            </a:pPr>
            <a:r>
              <a:rPr lang="en-US" altLang="en-US" sz="700">
                <a:latin typeface="Arial" panose="020B0604020202020204" pitchFamily="34" charset="0"/>
              </a:rPr>
              <a:t>NO NITRIC OXIDE	2</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NITRITE	3</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3</a:t>
            </a:r>
            <a:r>
              <a:rPr lang="en-US" altLang="en-US" sz="700" baseline="30000">
                <a:latin typeface="Arial" panose="020B0604020202020204" pitchFamily="34" charset="0"/>
              </a:rPr>
              <a:t>-</a:t>
            </a:r>
            <a:r>
              <a:rPr lang="en-US" altLang="en-US" sz="700">
                <a:latin typeface="Arial" panose="020B0604020202020204" pitchFamily="34" charset="0"/>
              </a:rPr>
              <a:t> NITRATE	5</a:t>
            </a:r>
          </a:p>
        </p:txBody>
      </p:sp>
      <p:sp>
        <p:nvSpPr>
          <p:cNvPr id="4134" name="Text Box 200"/>
          <p:cNvSpPr txBox="1">
            <a:spLocks noChangeArrowheads="1"/>
          </p:cNvSpPr>
          <p:nvPr/>
        </p:nvSpPr>
        <p:spPr bwMode="auto">
          <a:xfrm>
            <a:off x="615950" y="5324476"/>
            <a:ext cx="14205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FF0000"/>
                </a:solidFill>
                <a:latin typeface="Arial" panose="020B0604020202020204" pitchFamily="34" charset="0"/>
              </a:rPr>
              <a:t>OXIDATION STATES</a:t>
            </a:r>
          </a:p>
        </p:txBody>
      </p:sp>
      <p:sp>
        <p:nvSpPr>
          <p:cNvPr id="4135" name="Text Box 206"/>
          <p:cNvSpPr txBox="1">
            <a:spLocks noChangeArrowheads="1"/>
          </p:cNvSpPr>
          <p:nvPr/>
        </p:nvSpPr>
        <p:spPr bwMode="auto">
          <a:xfrm>
            <a:off x="4079876" y="254000"/>
            <a:ext cx="99899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ATMOSPHERE</a:t>
            </a:r>
            <a:endParaRPr lang="en-US" altLang="en-US" sz="700" b="1">
              <a:latin typeface="Arial" panose="020B0604020202020204" pitchFamily="34" charset="0"/>
            </a:endParaRPr>
          </a:p>
        </p:txBody>
      </p:sp>
      <p:sp>
        <p:nvSpPr>
          <p:cNvPr id="4136" name="Text Box 212"/>
          <p:cNvSpPr txBox="1">
            <a:spLocks noChangeArrowheads="1"/>
          </p:cNvSpPr>
          <p:nvPr/>
        </p:nvSpPr>
        <p:spPr bwMode="auto">
          <a:xfrm>
            <a:off x="696913" y="701676"/>
            <a:ext cx="401072" cy="50783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N</a:t>
            </a:r>
            <a:r>
              <a:rPr lang="en-US" altLang="en-US" sz="900" b="1" baseline="-25000">
                <a:latin typeface="Arial" panose="020B0604020202020204" pitchFamily="34" charset="0"/>
              </a:rPr>
              <a:t>2</a:t>
            </a:r>
            <a:r>
              <a:rPr lang="en-US" altLang="en-US" sz="900" b="1">
                <a:latin typeface="Arial" panose="020B0604020202020204" pitchFamily="34" charset="0"/>
              </a:rPr>
              <a:t>O</a:t>
            </a:r>
          </a:p>
          <a:p>
            <a:pPr>
              <a:spcBef>
                <a:spcPct val="0"/>
              </a:spcBef>
              <a:buFontTx/>
              <a:buNone/>
            </a:pPr>
            <a:r>
              <a:rPr lang="en-US" altLang="en-US" sz="900" b="1">
                <a:latin typeface="Arial" panose="020B0604020202020204" pitchFamily="34" charset="0"/>
              </a:rPr>
              <a:t>NO</a:t>
            </a:r>
          </a:p>
          <a:p>
            <a:pPr>
              <a:spcBef>
                <a:spcPct val="0"/>
              </a:spcBef>
              <a:buFontTx/>
              <a:buNone/>
            </a:pPr>
            <a:r>
              <a:rPr lang="en-US" altLang="en-US" sz="900" b="1">
                <a:latin typeface="Arial" panose="020B0604020202020204" pitchFamily="34" charset="0"/>
              </a:rPr>
              <a:t>N</a:t>
            </a:r>
            <a:r>
              <a:rPr lang="en-US" altLang="en-US" sz="900" b="1" baseline="-25000">
                <a:latin typeface="Arial" panose="020B0604020202020204" pitchFamily="34" charset="0"/>
              </a:rPr>
              <a:t>2</a:t>
            </a:r>
            <a:endParaRPr lang="en-US" altLang="en-US" sz="900" b="1">
              <a:latin typeface="Arial" panose="020B0604020202020204" pitchFamily="34" charset="0"/>
            </a:endParaRPr>
          </a:p>
        </p:txBody>
      </p:sp>
      <p:sp>
        <p:nvSpPr>
          <p:cNvPr id="4137" name="Text Box 218"/>
          <p:cNvSpPr txBox="1">
            <a:spLocks noChangeArrowheads="1"/>
          </p:cNvSpPr>
          <p:nvPr/>
        </p:nvSpPr>
        <p:spPr bwMode="auto">
          <a:xfrm>
            <a:off x="2176462" y="4124325"/>
            <a:ext cx="4700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a:t>
            </a:r>
            <a:r>
              <a:rPr lang="en-US" altLang="en-US" sz="900" baseline="-25000">
                <a:latin typeface="Arial" panose="020B0604020202020204" pitchFamily="34" charset="0"/>
              </a:rPr>
              <a:t>2</a:t>
            </a:r>
            <a:r>
              <a:rPr lang="en-US" altLang="en-US" sz="900">
                <a:latin typeface="Arial" panose="020B0604020202020204" pitchFamily="34" charset="0"/>
              </a:rPr>
              <a:t>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sp>
        <p:nvSpPr>
          <p:cNvPr id="4138" name="Text Box 220"/>
          <p:cNvSpPr txBox="1">
            <a:spLocks noChangeArrowheads="1"/>
          </p:cNvSpPr>
          <p:nvPr/>
        </p:nvSpPr>
        <p:spPr bwMode="auto">
          <a:xfrm>
            <a:off x="1323975" y="2506663"/>
            <a:ext cx="39466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3</a:t>
            </a:r>
            <a:endParaRPr lang="en-US" altLang="en-US" sz="900">
              <a:latin typeface="Arial" panose="020B0604020202020204" pitchFamily="34" charset="0"/>
            </a:endParaRPr>
          </a:p>
        </p:txBody>
      </p:sp>
      <p:sp>
        <p:nvSpPr>
          <p:cNvPr id="4139" name="Rectangle 234"/>
          <p:cNvSpPr>
            <a:spLocks noChangeArrowheads="1"/>
          </p:cNvSpPr>
          <p:nvPr/>
        </p:nvSpPr>
        <p:spPr bwMode="auto">
          <a:xfrm>
            <a:off x="1730376" y="1265239"/>
            <a:ext cx="67839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SYMBIOTIC</a:t>
            </a:r>
          </a:p>
        </p:txBody>
      </p:sp>
      <p:sp>
        <p:nvSpPr>
          <p:cNvPr id="4140" name="Rectangle 235"/>
          <p:cNvSpPr>
            <a:spLocks noChangeArrowheads="1"/>
          </p:cNvSpPr>
          <p:nvPr/>
        </p:nvSpPr>
        <p:spPr bwMode="auto">
          <a:xfrm>
            <a:off x="2438401" y="1265239"/>
            <a:ext cx="90762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NON-SYMBIOTIC</a:t>
            </a:r>
            <a:endParaRPr lang="en-US" altLang="en-US" sz="700">
              <a:solidFill>
                <a:srgbClr val="FF0000"/>
              </a:solidFill>
              <a:latin typeface="Arial" panose="020B0604020202020204" pitchFamily="34" charset="0"/>
            </a:endParaRPr>
          </a:p>
        </p:txBody>
      </p:sp>
      <p:sp>
        <p:nvSpPr>
          <p:cNvPr id="4141" name="Freeform 258"/>
          <p:cNvSpPr>
            <a:spLocks/>
          </p:cNvSpPr>
          <p:nvPr/>
        </p:nvSpPr>
        <p:spPr bwMode="auto">
          <a:xfrm>
            <a:off x="3979863" y="3502026"/>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2" name="Text Box 263"/>
          <p:cNvSpPr txBox="1">
            <a:spLocks noChangeArrowheads="1"/>
          </p:cNvSpPr>
          <p:nvPr/>
        </p:nvSpPr>
        <p:spPr bwMode="auto">
          <a:xfrm>
            <a:off x="6810375" y="5376864"/>
            <a:ext cx="36740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 O</a:t>
            </a:r>
            <a:r>
              <a:rPr lang="en-US" altLang="en-US" sz="700" baseline="-25000">
                <a:latin typeface="Arial" panose="020B0604020202020204" pitchFamily="34" charset="0"/>
              </a:rPr>
              <a:t>2</a:t>
            </a:r>
          </a:p>
        </p:txBody>
      </p:sp>
      <p:sp>
        <p:nvSpPr>
          <p:cNvPr id="4143" name="Text Box 264"/>
          <p:cNvSpPr txBox="1">
            <a:spLocks noChangeArrowheads="1"/>
          </p:cNvSpPr>
          <p:nvPr/>
        </p:nvSpPr>
        <p:spPr bwMode="auto">
          <a:xfrm>
            <a:off x="6045201" y="5375276"/>
            <a:ext cx="62388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Nitrobacter</a:t>
            </a:r>
            <a:endParaRPr lang="en-US" altLang="en-US" sz="700">
              <a:latin typeface="Arial" panose="020B0604020202020204" pitchFamily="34" charset="0"/>
            </a:endParaRPr>
          </a:p>
        </p:txBody>
      </p:sp>
      <p:sp>
        <p:nvSpPr>
          <p:cNvPr id="4144" name="Freeform 269"/>
          <p:cNvSpPr>
            <a:spLocks/>
          </p:cNvSpPr>
          <p:nvPr/>
        </p:nvSpPr>
        <p:spPr bwMode="auto">
          <a:xfrm flipH="1">
            <a:off x="2832100" y="1816101"/>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5" name="Freeform 272"/>
          <p:cNvSpPr>
            <a:spLocks/>
          </p:cNvSpPr>
          <p:nvPr/>
        </p:nvSpPr>
        <p:spPr bwMode="auto">
          <a:xfrm>
            <a:off x="1830389" y="1898650"/>
            <a:ext cx="2217737" cy="1054100"/>
          </a:xfrm>
          <a:custGeom>
            <a:avLst/>
            <a:gdLst>
              <a:gd name="T0" fmla="*/ 2147483646 w 1577"/>
              <a:gd name="T1" fmla="*/ 0 h 720"/>
              <a:gd name="T2" fmla="*/ 2147483646 w 1577"/>
              <a:gd name="T3" fmla="*/ 2147483646 h 720"/>
              <a:gd name="T4" fmla="*/ 2147483646 w 1577"/>
              <a:gd name="T5" fmla="*/ 2147483646 h 720"/>
              <a:gd name="T6" fmla="*/ 0 60000 65536"/>
              <a:gd name="T7" fmla="*/ 0 60000 65536"/>
              <a:gd name="T8" fmla="*/ 0 60000 65536"/>
            </a:gdLst>
            <a:ahLst/>
            <a:cxnLst>
              <a:cxn ang="T6">
                <a:pos x="T0" y="T1"/>
              </a:cxn>
              <a:cxn ang="T7">
                <a:pos x="T2" y="T3"/>
              </a:cxn>
              <a:cxn ang="T8">
                <a:pos x="T4" y="T5"/>
              </a:cxn>
            </a:cxnLst>
            <a:rect l="0" t="0" r="r" b="b"/>
            <a:pathLst>
              <a:path w="1577" h="720">
                <a:moveTo>
                  <a:pt x="129" y="0"/>
                </a:moveTo>
                <a:cubicBezTo>
                  <a:pt x="64" y="132"/>
                  <a:pt x="0" y="264"/>
                  <a:pt x="241" y="384"/>
                </a:cubicBezTo>
                <a:cubicBezTo>
                  <a:pt x="482" y="504"/>
                  <a:pt x="1029" y="612"/>
                  <a:pt x="1577" y="72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6" name="Line 275"/>
          <p:cNvSpPr>
            <a:spLocks noChangeShapeType="1"/>
          </p:cNvSpPr>
          <p:nvPr/>
        </p:nvSpPr>
        <p:spPr bwMode="auto">
          <a:xfrm>
            <a:off x="4508500" y="1944689"/>
            <a:ext cx="0"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7" name="Rectangle 277"/>
          <p:cNvSpPr>
            <a:spLocks noChangeArrowheads="1"/>
          </p:cNvSpPr>
          <p:nvPr/>
        </p:nvSpPr>
        <p:spPr bwMode="auto">
          <a:xfrm>
            <a:off x="4048126" y="1663701"/>
            <a:ext cx="944563" cy="246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latin typeface="Arial" panose="020B0604020202020204" pitchFamily="34" charset="0"/>
            </a:endParaRPr>
          </a:p>
        </p:txBody>
      </p:sp>
      <p:sp>
        <p:nvSpPr>
          <p:cNvPr id="4148" name="Text Box 276"/>
          <p:cNvSpPr txBox="1">
            <a:spLocks noChangeArrowheads="1"/>
          </p:cNvSpPr>
          <p:nvPr/>
        </p:nvSpPr>
        <p:spPr bwMode="auto">
          <a:xfrm>
            <a:off x="3999232" y="1693863"/>
            <a:ext cx="105028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FERTILIZATION</a:t>
            </a:r>
            <a:endParaRPr lang="en-US" altLang="en-US" sz="700" b="1">
              <a:latin typeface="Arial" panose="020B0604020202020204" pitchFamily="34" charset="0"/>
            </a:endParaRPr>
          </a:p>
        </p:txBody>
      </p:sp>
      <p:sp>
        <p:nvSpPr>
          <p:cNvPr id="4149" name="Rectangle 279"/>
          <p:cNvSpPr>
            <a:spLocks noChangeArrowheads="1"/>
          </p:cNvSpPr>
          <p:nvPr/>
        </p:nvSpPr>
        <p:spPr bwMode="auto">
          <a:xfrm>
            <a:off x="4575176" y="701675"/>
            <a:ext cx="811213"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0" name="Text Box 90"/>
          <p:cNvSpPr txBox="1">
            <a:spLocks noChangeArrowheads="1"/>
          </p:cNvSpPr>
          <p:nvPr/>
        </p:nvSpPr>
        <p:spPr bwMode="auto">
          <a:xfrm>
            <a:off x="4525656" y="714375"/>
            <a:ext cx="8515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LIGHTNING,</a:t>
            </a:r>
          </a:p>
          <a:p>
            <a:pPr algn="ctr">
              <a:spcBef>
                <a:spcPct val="0"/>
              </a:spcBef>
              <a:buFontTx/>
              <a:buNone/>
            </a:pPr>
            <a:r>
              <a:rPr lang="en-US" altLang="en-US" sz="900" b="1">
                <a:latin typeface="Arial" panose="020B0604020202020204" pitchFamily="34" charset="0"/>
              </a:rPr>
              <a:t>RAINFALL</a:t>
            </a:r>
          </a:p>
        </p:txBody>
      </p:sp>
      <p:sp>
        <p:nvSpPr>
          <p:cNvPr id="4151" name="Rectangle 280"/>
          <p:cNvSpPr>
            <a:spLocks noChangeArrowheads="1"/>
          </p:cNvSpPr>
          <p:nvPr/>
        </p:nvSpPr>
        <p:spPr bwMode="auto">
          <a:xfrm>
            <a:off x="2078038" y="1031875"/>
            <a:ext cx="75406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N2 FIXATION</a:t>
            </a:r>
          </a:p>
        </p:txBody>
      </p:sp>
      <p:sp>
        <p:nvSpPr>
          <p:cNvPr id="4152" name="Freeform 287"/>
          <p:cNvSpPr>
            <a:spLocks/>
          </p:cNvSpPr>
          <p:nvPr/>
        </p:nvSpPr>
        <p:spPr bwMode="auto">
          <a:xfrm>
            <a:off x="822325" y="1193801"/>
            <a:ext cx="3322638" cy="4141788"/>
          </a:xfrm>
          <a:custGeom>
            <a:avLst/>
            <a:gdLst>
              <a:gd name="T0" fmla="*/ 2147483646 w 2362"/>
              <a:gd name="T1" fmla="*/ 2147483646 h 2828"/>
              <a:gd name="T2" fmla="*/ 2147483646 w 2362"/>
              <a:gd name="T3" fmla="*/ 2147483646 h 2828"/>
              <a:gd name="T4" fmla="*/ 2147483646 w 2362"/>
              <a:gd name="T5" fmla="*/ 0 h 2828"/>
              <a:gd name="T6" fmla="*/ 0 60000 65536"/>
              <a:gd name="T7" fmla="*/ 0 60000 65536"/>
              <a:gd name="T8" fmla="*/ 0 60000 65536"/>
            </a:gdLst>
            <a:ahLst/>
            <a:cxnLst>
              <a:cxn ang="T6">
                <a:pos x="T0" y="T1"/>
              </a:cxn>
              <a:cxn ang="T7">
                <a:pos x="T2" y="T3"/>
              </a:cxn>
              <a:cxn ang="T8">
                <a:pos x="T4" y="T5"/>
              </a:cxn>
            </a:cxnLst>
            <a:rect l="0" t="0" r="r" b="b"/>
            <a:pathLst>
              <a:path w="2362" h="2828">
                <a:moveTo>
                  <a:pt x="2362" y="2828"/>
                </a:moveTo>
                <a:cubicBezTo>
                  <a:pt x="1570" y="2772"/>
                  <a:pt x="778" y="2717"/>
                  <a:pt x="389" y="2246"/>
                </a:cubicBezTo>
                <a:cubicBezTo>
                  <a:pt x="0" y="1775"/>
                  <a:pt x="13" y="887"/>
                  <a:pt x="26"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53" name="Text Box 288"/>
          <p:cNvSpPr txBox="1">
            <a:spLocks noChangeArrowheads="1"/>
          </p:cNvSpPr>
          <p:nvPr/>
        </p:nvSpPr>
        <p:spPr bwMode="auto">
          <a:xfrm rot="1048958">
            <a:off x="1839580" y="4891560"/>
            <a:ext cx="118494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DENITRIFICATION</a:t>
            </a:r>
          </a:p>
        </p:txBody>
      </p:sp>
      <p:sp>
        <p:nvSpPr>
          <p:cNvPr id="4154" name="Text Box 295"/>
          <p:cNvSpPr txBox="1">
            <a:spLocks noChangeArrowheads="1"/>
          </p:cNvSpPr>
          <p:nvPr/>
        </p:nvSpPr>
        <p:spPr bwMode="auto">
          <a:xfrm>
            <a:off x="906464" y="1982788"/>
            <a:ext cx="579437"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PLANT</a:t>
            </a:r>
          </a:p>
          <a:p>
            <a:pPr>
              <a:spcBef>
                <a:spcPct val="0"/>
              </a:spcBef>
              <a:buFontTx/>
              <a:buNone/>
            </a:pPr>
            <a:r>
              <a:rPr lang="en-US" altLang="en-US" sz="900" b="1">
                <a:latin typeface="Arial" panose="020B0604020202020204" pitchFamily="34" charset="0"/>
              </a:rPr>
              <a:t>LOSS</a:t>
            </a:r>
            <a:endParaRPr lang="en-US" altLang="en-US" sz="700" b="1">
              <a:latin typeface="Arial" panose="020B0604020202020204" pitchFamily="34" charset="0"/>
            </a:endParaRPr>
          </a:p>
        </p:txBody>
      </p:sp>
      <p:sp>
        <p:nvSpPr>
          <p:cNvPr id="4155" name="Text Box 297"/>
          <p:cNvSpPr txBox="1">
            <a:spLocks noChangeArrowheads="1"/>
          </p:cNvSpPr>
          <p:nvPr/>
        </p:nvSpPr>
        <p:spPr bwMode="auto">
          <a:xfrm>
            <a:off x="1435101" y="1992314"/>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AMINO</a:t>
            </a:r>
            <a:endParaRPr lang="en-US" altLang="en-US" sz="900">
              <a:latin typeface="Arial" panose="020B0604020202020204" pitchFamily="34" charset="0"/>
            </a:endParaRPr>
          </a:p>
          <a:p>
            <a:pPr>
              <a:spcBef>
                <a:spcPct val="0"/>
              </a:spcBef>
              <a:buFontTx/>
              <a:buNone/>
            </a:pPr>
            <a:r>
              <a:rPr lang="en-US" altLang="en-US" sz="900" b="1">
                <a:latin typeface="Arial" panose="020B0604020202020204" pitchFamily="34" charset="0"/>
              </a:rPr>
              <a:t>ACIDS</a:t>
            </a:r>
            <a:endParaRPr lang="en-US" altLang="en-US" sz="700">
              <a:latin typeface="Arial" panose="020B0604020202020204" pitchFamily="34" charset="0"/>
            </a:endParaRPr>
          </a:p>
        </p:txBody>
      </p:sp>
      <p:sp>
        <p:nvSpPr>
          <p:cNvPr id="4156" name="Oval 299"/>
          <p:cNvSpPr>
            <a:spLocks noChangeArrowheads="1"/>
          </p:cNvSpPr>
          <p:nvPr/>
        </p:nvSpPr>
        <p:spPr bwMode="auto">
          <a:xfrm>
            <a:off x="4246563" y="4935539"/>
            <a:ext cx="563562" cy="7318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NO</a:t>
            </a:r>
            <a:r>
              <a:rPr lang="en-US" altLang="en-US" sz="900" b="1" baseline="-25000">
                <a:latin typeface="Arial" panose="020B0604020202020204" pitchFamily="34" charset="0"/>
              </a:rPr>
              <a:t>3</a:t>
            </a:r>
            <a:r>
              <a:rPr lang="en-US" altLang="en-US" sz="900" b="1" baseline="30000">
                <a:latin typeface="Arial" panose="020B0604020202020204" pitchFamily="34" charset="0"/>
              </a:rPr>
              <a:t>-</a:t>
            </a:r>
            <a:endParaRPr lang="en-US" altLang="en-US" sz="900" b="1">
              <a:latin typeface="Arial" panose="020B0604020202020204" pitchFamily="34" charset="0"/>
            </a:endParaRPr>
          </a:p>
          <a:p>
            <a:pPr algn="ctr">
              <a:spcBef>
                <a:spcPct val="0"/>
              </a:spcBef>
              <a:buFontTx/>
              <a:buNone/>
            </a:pPr>
            <a:r>
              <a:rPr lang="en-US" altLang="en-US" sz="900" b="1">
                <a:latin typeface="Arial" panose="020B0604020202020204" pitchFamily="34" charset="0"/>
              </a:rPr>
              <a:t>POOL</a:t>
            </a:r>
            <a:endParaRPr lang="en-US" altLang="en-US" sz="700" b="1">
              <a:latin typeface="Arial" panose="020B0604020202020204" pitchFamily="34" charset="0"/>
            </a:endParaRPr>
          </a:p>
        </p:txBody>
      </p:sp>
      <p:sp>
        <p:nvSpPr>
          <p:cNvPr id="4157" name="Rectangle 301"/>
          <p:cNvSpPr>
            <a:spLocks noChangeArrowheads="1"/>
          </p:cNvSpPr>
          <p:nvPr/>
        </p:nvSpPr>
        <p:spPr bwMode="auto">
          <a:xfrm>
            <a:off x="4195764" y="6121401"/>
            <a:ext cx="762000" cy="1936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8" name="Text Box 101"/>
          <p:cNvSpPr txBox="1">
            <a:spLocks noChangeArrowheads="1"/>
          </p:cNvSpPr>
          <p:nvPr/>
        </p:nvSpPr>
        <p:spPr bwMode="auto">
          <a:xfrm>
            <a:off x="4203701" y="6094413"/>
            <a:ext cx="78739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LEACHING</a:t>
            </a:r>
            <a:endParaRPr lang="en-US" altLang="en-US" sz="700" b="1">
              <a:latin typeface="Arial" panose="020B0604020202020204" pitchFamily="34" charset="0"/>
            </a:endParaRPr>
          </a:p>
        </p:txBody>
      </p:sp>
      <p:sp>
        <p:nvSpPr>
          <p:cNvPr id="4159" name="Rectangle 302"/>
          <p:cNvSpPr>
            <a:spLocks noChangeArrowheads="1"/>
          </p:cNvSpPr>
          <p:nvPr/>
        </p:nvSpPr>
        <p:spPr bwMode="auto">
          <a:xfrm>
            <a:off x="7532688" y="2519364"/>
            <a:ext cx="1047750" cy="3476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AMMONIA</a:t>
            </a:r>
          </a:p>
          <a:p>
            <a:pPr algn="ctr">
              <a:spcBef>
                <a:spcPct val="0"/>
              </a:spcBef>
              <a:buFontTx/>
              <a:buNone/>
            </a:pPr>
            <a:r>
              <a:rPr lang="en-US" altLang="en-US" sz="900" b="1">
                <a:latin typeface="Arial" panose="020B0604020202020204" pitchFamily="34" charset="0"/>
              </a:rPr>
              <a:t>VOLATILIZATION</a:t>
            </a:r>
            <a:endParaRPr lang="en-US" altLang="en-US" sz="700" b="1">
              <a:latin typeface="Arial" panose="020B0604020202020204" pitchFamily="34" charset="0"/>
            </a:endParaRPr>
          </a:p>
        </p:txBody>
      </p:sp>
      <p:sp>
        <p:nvSpPr>
          <p:cNvPr id="4160" name="Line 306"/>
          <p:cNvSpPr>
            <a:spLocks noChangeShapeType="1"/>
          </p:cNvSpPr>
          <p:nvPr/>
        </p:nvSpPr>
        <p:spPr bwMode="auto">
          <a:xfrm flipH="1" flipV="1">
            <a:off x="4922838" y="3376613"/>
            <a:ext cx="831850" cy="614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61" name="Line 309"/>
          <p:cNvSpPr>
            <a:spLocks noChangeShapeType="1"/>
          </p:cNvSpPr>
          <p:nvPr/>
        </p:nvSpPr>
        <p:spPr bwMode="auto">
          <a:xfrm flipV="1">
            <a:off x="8401051" y="3662363"/>
            <a:ext cx="347663"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62" name="Text Box 310"/>
          <p:cNvSpPr txBox="1">
            <a:spLocks noChangeArrowheads="1"/>
          </p:cNvSpPr>
          <p:nvPr/>
        </p:nvSpPr>
        <p:spPr bwMode="auto">
          <a:xfrm>
            <a:off x="5864226" y="5122863"/>
            <a:ext cx="102463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NITRIFICATION</a:t>
            </a:r>
            <a:endParaRPr lang="en-US" altLang="en-US" sz="900">
              <a:solidFill>
                <a:srgbClr val="FFCC00"/>
              </a:solidFill>
              <a:latin typeface="Arial" panose="020B0604020202020204" pitchFamily="34" charset="0"/>
            </a:endParaRPr>
          </a:p>
        </p:txBody>
      </p:sp>
      <p:sp>
        <p:nvSpPr>
          <p:cNvPr id="4163" name="Text Box 219"/>
          <p:cNvSpPr txBox="1">
            <a:spLocks noChangeArrowheads="1"/>
          </p:cNvSpPr>
          <p:nvPr/>
        </p:nvSpPr>
        <p:spPr bwMode="auto">
          <a:xfrm>
            <a:off x="1593851" y="3335338"/>
            <a:ext cx="56778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2</a:t>
            </a:r>
            <a:r>
              <a:rPr lang="en-US" altLang="en-US" sz="900">
                <a:latin typeface="Arial" panose="020B0604020202020204" pitchFamily="34" charset="0"/>
              </a:rPr>
              <a:t>OH</a:t>
            </a:r>
          </a:p>
        </p:txBody>
      </p:sp>
      <p:sp>
        <p:nvSpPr>
          <p:cNvPr id="4164" name="Text Box 262"/>
          <p:cNvSpPr txBox="1">
            <a:spLocks noChangeArrowheads="1"/>
          </p:cNvSpPr>
          <p:nvPr/>
        </p:nvSpPr>
        <p:spPr bwMode="auto">
          <a:xfrm>
            <a:off x="615951" y="4154488"/>
            <a:ext cx="119776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Pseudomonas, Bacillus,</a:t>
            </a:r>
          </a:p>
          <a:p>
            <a:pPr>
              <a:spcBef>
                <a:spcPct val="0"/>
              </a:spcBef>
              <a:buFontTx/>
              <a:buNone/>
            </a:pPr>
            <a:r>
              <a:rPr lang="en-US" altLang="en-US" sz="700">
                <a:solidFill>
                  <a:schemeClr val="accent2"/>
                </a:solidFill>
                <a:latin typeface="Arial" panose="020B0604020202020204" pitchFamily="34" charset="0"/>
              </a:rPr>
              <a:t>Thiobacillus Denitrificans,</a:t>
            </a:r>
          </a:p>
          <a:p>
            <a:pPr>
              <a:spcBef>
                <a:spcPct val="0"/>
              </a:spcBef>
              <a:buFontTx/>
              <a:buNone/>
            </a:pPr>
            <a:r>
              <a:rPr lang="en-US" altLang="en-US" sz="700">
                <a:solidFill>
                  <a:schemeClr val="accent2"/>
                </a:solidFill>
                <a:latin typeface="Arial" panose="020B0604020202020204" pitchFamily="34" charset="0"/>
              </a:rPr>
              <a:t>and T. thioparus</a:t>
            </a:r>
            <a:endParaRPr lang="en-US" altLang="en-US" sz="700">
              <a:latin typeface="Arial" panose="020B0604020202020204" pitchFamily="34" charset="0"/>
            </a:endParaRPr>
          </a:p>
        </p:txBody>
      </p:sp>
      <p:sp>
        <p:nvSpPr>
          <p:cNvPr id="4165" name="Text Box 237"/>
          <p:cNvSpPr txBox="1">
            <a:spLocks noChangeArrowheads="1"/>
          </p:cNvSpPr>
          <p:nvPr/>
        </p:nvSpPr>
        <p:spPr bwMode="auto">
          <a:xfrm>
            <a:off x="4530726" y="4335464"/>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MINERALIZATION </a:t>
            </a:r>
          </a:p>
          <a:p>
            <a:pPr>
              <a:spcBef>
                <a:spcPct val="0"/>
              </a:spcBef>
              <a:buFontTx/>
              <a:buNone/>
            </a:pPr>
            <a:r>
              <a:rPr lang="en-US" altLang="en-US" sz="900">
                <a:solidFill>
                  <a:srgbClr val="FF6600"/>
                </a:solidFill>
                <a:latin typeface="Arial" panose="020B0604020202020204" pitchFamily="34" charset="0"/>
              </a:rPr>
              <a:t>+ NITRIFICATION</a:t>
            </a:r>
            <a:endParaRPr lang="en-US" altLang="en-US" sz="900">
              <a:latin typeface="Arial" panose="020B0604020202020204" pitchFamily="34" charset="0"/>
            </a:endParaRPr>
          </a:p>
        </p:txBody>
      </p:sp>
      <p:sp>
        <p:nvSpPr>
          <p:cNvPr id="4166" name="Text Box 222"/>
          <p:cNvSpPr txBox="1">
            <a:spLocks noChangeArrowheads="1"/>
          </p:cNvSpPr>
          <p:nvPr/>
        </p:nvSpPr>
        <p:spPr bwMode="auto">
          <a:xfrm>
            <a:off x="3721101" y="3632201"/>
            <a:ext cx="11272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IMMOBILIZATION</a:t>
            </a:r>
            <a:endParaRPr lang="en-US" altLang="en-US" sz="900">
              <a:solidFill>
                <a:srgbClr val="010000"/>
              </a:solidFill>
              <a:latin typeface="Arial" panose="020B0604020202020204" pitchFamily="34" charset="0"/>
            </a:endParaRPr>
          </a:p>
        </p:txBody>
      </p:sp>
      <p:sp>
        <p:nvSpPr>
          <p:cNvPr id="4167" name="Text Box 215"/>
          <p:cNvSpPr txBox="1">
            <a:spLocks noChangeArrowheads="1"/>
          </p:cNvSpPr>
          <p:nvPr/>
        </p:nvSpPr>
        <p:spPr bwMode="auto">
          <a:xfrm>
            <a:off x="3160713" y="4638675"/>
            <a:ext cx="4267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grpSp>
        <p:nvGrpSpPr>
          <p:cNvPr id="4168" name="Group 344"/>
          <p:cNvGrpSpPr>
            <a:grpSpLocks/>
          </p:cNvGrpSpPr>
          <p:nvPr/>
        </p:nvGrpSpPr>
        <p:grpSpPr bwMode="auto">
          <a:xfrm>
            <a:off x="5554664" y="3943351"/>
            <a:ext cx="1654175" cy="658813"/>
            <a:chOff x="3552" y="2580"/>
            <a:chExt cx="1177" cy="450"/>
          </a:xfrm>
        </p:grpSpPr>
        <p:sp>
          <p:nvSpPr>
            <p:cNvPr id="4209" name="Oval 317"/>
            <p:cNvSpPr>
              <a:spLocks noChangeArrowheads="1"/>
            </p:cNvSpPr>
            <p:nvPr/>
          </p:nvSpPr>
          <p:spPr bwMode="auto">
            <a:xfrm>
              <a:off x="3558" y="2580"/>
              <a:ext cx="868" cy="450"/>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solidFill>
                  <a:srgbClr val="33CCFF"/>
                </a:solidFill>
                <a:latin typeface="Arial" panose="020B0604020202020204" pitchFamily="34" charset="0"/>
              </a:endParaRPr>
            </a:p>
          </p:txBody>
        </p:sp>
        <p:sp>
          <p:nvSpPr>
            <p:cNvPr id="4210" name="Text Box 249"/>
            <p:cNvSpPr txBox="1">
              <a:spLocks noChangeArrowheads="1"/>
            </p:cNvSpPr>
            <p:nvPr/>
          </p:nvSpPr>
          <p:spPr bwMode="auto">
            <a:xfrm>
              <a:off x="3552" y="2701"/>
              <a:ext cx="117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MICROBIAL/PLANT </a:t>
              </a:r>
            </a:p>
            <a:p>
              <a:pPr>
                <a:spcBef>
                  <a:spcPct val="0"/>
                </a:spcBef>
                <a:buFontTx/>
                <a:buNone/>
              </a:pPr>
              <a:r>
                <a:rPr lang="en-US" altLang="en-US" sz="900" b="1">
                  <a:latin typeface="Arial" panose="020B0604020202020204" pitchFamily="34" charset="0"/>
                </a:rPr>
                <a:t>             SINK</a:t>
              </a:r>
            </a:p>
          </p:txBody>
        </p:sp>
      </p:grpSp>
      <p:sp>
        <p:nvSpPr>
          <p:cNvPr id="4169" name="Text Box 324"/>
          <p:cNvSpPr txBox="1">
            <a:spLocks noChangeArrowheads="1"/>
          </p:cNvSpPr>
          <p:nvPr/>
        </p:nvSpPr>
        <p:spPr bwMode="auto">
          <a:xfrm>
            <a:off x="3830639" y="5713414"/>
            <a:ext cx="647934"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TEMP 50°F</a:t>
            </a:r>
          </a:p>
        </p:txBody>
      </p:sp>
      <p:sp>
        <p:nvSpPr>
          <p:cNvPr id="4170" name="Text Box 325"/>
          <p:cNvSpPr txBox="1">
            <a:spLocks noChangeArrowheads="1"/>
          </p:cNvSpPr>
          <p:nvPr/>
        </p:nvSpPr>
        <p:spPr bwMode="auto">
          <a:xfrm>
            <a:off x="2828925" y="6269039"/>
            <a:ext cx="44916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 7.0</a:t>
            </a:r>
          </a:p>
        </p:txBody>
      </p:sp>
      <p:sp>
        <p:nvSpPr>
          <p:cNvPr id="4171" name="Text Box 326"/>
          <p:cNvSpPr txBox="1">
            <a:spLocks noChangeArrowheads="1"/>
          </p:cNvSpPr>
          <p:nvPr/>
        </p:nvSpPr>
        <p:spPr bwMode="auto">
          <a:xfrm>
            <a:off x="2222500" y="5807076"/>
            <a:ext cx="64152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2" name="Text Box 327"/>
          <p:cNvSpPr txBox="1">
            <a:spLocks noChangeArrowheads="1"/>
          </p:cNvSpPr>
          <p:nvPr/>
        </p:nvSpPr>
        <p:spPr bwMode="auto">
          <a:xfrm>
            <a:off x="3076576" y="5807076"/>
            <a:ext cx="64152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3" name="Text Box 328"/>
          <p:cNvSpPr txBox="1">
            <a:spLocks noChangeArrowheads="1"/>
          </p:cNvSpPr>
          <p:nvPr/>
        </p:nvSpPr>
        <p:spPr bwMode="auto">
          <a:xfrm>
            <a:off x="2120901" y="5397501"/>
            <a:ext cx="96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DENITRIFICATION</a:t>
            </a:r>
          </a:p>
          <a:p>
            <a:pPr>
              <a:spcBef>
                <a:spcPct val="0"/>
              </a:spcBef>
              <a:buFontTx/>
              <a:buNone/>
            </a:pPr>
            <a:r>
              <a:rPr lang="en-US" altLang="en-US" sz="700">
                <a:latin typeface="Arial" panose="020B0604020202020204" pitchFamily="34" charset="0"/>
              </a:rPr>
              <a:t>LEACHING</a:t>
            </a:r>
          </a:p>
        </p:txBody>
      </p:sp>
      <p:sp>
        <p:nvSpPr>
          <p:cNvPr id="4174" name="Text Box 330"/>
          <p:cNvSpPr txBox="1">
            <a:spLocks noChangeArrowheads="1"/>
          </p:cNvSpPr>
          <p:nvPr/>
        </p:nvSpPr>
        <p:spPr bwMode="auto">
          <a:xfrm>
            <a:off x="3032126" y="5397500"/>
            <a:ext cx="90762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a:p>
            <a:pPr>
              <a:spcBef>
                <a:spcPct val="0"/>
              </a:spcBef>
              <a:buFontTx/>
              <a:buNone/>
            </a:pPr>
            <a:r>
              <a:rPr lang="en-US" altLang="en-US" sz="700">
                <a:latin typeface="Arial" panose="020B0604020202020204" pitchFamily="34" charset="0"/>
              </a:rPr>
              <a:t>VOLATILIZATION</a:t>
            </a:r>
          </a:p>
          <a:p>
            <a:pPr>
              <a:spcBef>
                <a:spcPct val="0"/>
              </a:spcBef>
              <a:buFontTx/>
              <a:buNone/>
            </a:pPr>
            <a:r>
              <a:rPr lang="en-US" altLang="en-US" sz="700">
                <a:latin typeface="Arial" panose="020B0604020202020204" pitchFamily="34" charset="0"/>
              </a:rPr>
              <a:t>NITRIFICATION</a:t>
            </a:r>
          </a:p>
        </p:txBody>
      </p:sp>
      <p:sp>
        <p:nvSpPr>
          <p:cNvPr id="4175" name="Line 331"/>
          <p:cNvSpPr>
            <a:spLocks noChangeShapeType="1"/>
          </p:cNvSpPr>
          <p:nvPr/>
        </p:nvSpPr>
        <p:spPr bwMode="auto">
          <a:xfrm>
            <a:off x="2203450" y="5799138"/>
            <a:ext cx="1709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76" name="Line 332"/>
          <p:cNvSpPr>
            <a:spLocks noChangeShapeType="1"/>
          </p:cNvSpPr>
          <p:nvPr/>
        </p:nvSpPr>
        <p:spPr bwMode="auto">
          <a:xfrm>
            <a:off x="3022600" y="5307013"/>
            <a:ext cx="0" cy="98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77" name="Rectangle 281"/>
          <p:cNvSpPr>
            <a:spLocks noChangeArrowheads="1"/>
          </p:cNvSpPr>
          <p:nvPr/>
        </p:nvSpPr>
        <p:spPr bwMode="auto">
          <a:xfrm>
            <a:off x="7443788" y="5589589"/>
            <a:ext cx="742950" cy="198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ADDITIONS</a:t>
            </a:r>
            <a:endParaRPr lang="en-US" altLang="en-US" sz="700" b="1">
              <a:solidFill>
                <a:schemeClr val="bg1"/>
              </a:solidFill>
              <a:latin typeface="Arial" panose="020B0604020202020204" pitchFamily="34" charset="0"/>
            </a:endParaRPr>
          </a:p>
        </p:txBody>
      </p:sp>
      <p:sp>
        <p:nvSpPr>
          <p:cNvPr id="4178" name="Rectangle 283"/>
          <p:cNvSpPr>
            <a:spLocks noChangeArrowheads="1"/>
          </p:cNvSpPr>
          <p:nvPr/>
        </p:nvSpPr>
        <p:spPr bwMode="auto">
          <a:xfrm>
            <a:off x="7443788" y="5834064"/>
            <a:ext cx="742950" cy="200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LOSSES</a:t>
            </a:r>
            <a:endParaRPr lang="en-US" altLang="en-US" sz="900" b="1">
              <a:solidFill>
                <a:schemeClr val="bg1"/>
              </a:solidFill>
              <a:latin typeface="Arial" panose="020B0604020202020204" pitchFamily="34" charset="0"/>
            </a:endParaRPr>
          </a:p>
        </p:txBody>
      </p:sp>
      <p:sp>
        <p:nvSpPr>
          <p:cNvPr id="4179" name="Text Box 304"/>
          <p:cNvSpPr txBox="1">
            <a:spLocks noChangeArrowheads="1"/>
          </p:cNvSpPr>
          <p:nvPr/>
        </p:nvSpPr>
        <p:spPr bwMode="auto">
          <a:xfrm>
            <a:off x="7088189" y="6056313"/>
            <a:ext cx="152477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OXIDATION REACTIONS</a:t>
            </a:r>
            <a:endParaRPr lang="en-US" altLang="en-US" sz="900">
              <a:latin typeface="Arial" panose="020B0604020202020204" pitchFamily="34" charset="0"/>
            </a:endParaRPr>
          </a:p>
        </p:txBody>
      </p:sp>
      <p:sp>
        <p:nvSpPr>
          <p:cNvPr id="4180" name="Text Box 311"/>
          <p:cNvSpPr txBox="1">
            <a:spLocks noChangeArrowheads="1"/>
          </p:cNvSpPr>
          <p:nvPr/>
        </p:nvSpPr>
        <p:spPr bwMode="auto">
          <a:xfrm>
            <a:off x="7078664" y="6240463"/>
            <a:ext cx="157607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REDUCTION REACTIONS</a:t>
            </a:r>
            <a:endParaRPr lang="en-US" altLang="en-US" sz="900">
              <a:latin typeface="Arial" panose="020B0604020202020204" pitchFamily="34" charset="0"/>
            </a:endParaRPr>
          </a:p>
        </p:txBody>
      </p:sp>
      <p:sp>
        <p:nvSpPr>
          <p:cNvPr id="4181" name="Rectangle 335"/>
          <p:cNvSpPr>
            <a:spLocks noChangeArrowheads="1"/>
          </p:cNvSpPr>
          <p:nvPr/>
        </p:nvSpPr>
        <p:spPr bwMode="auto">
          <a:xfrm>
            <a:off x="7107239" y="5507039"/>
            <a:ext cx="1450975"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82" name="Line 338"/>
          <p:cNvSpPr>
            <a:spLocks noChangeShapeType="1"/>
          </p:cNvSpPr>
          <p:nvPr/>
        </p:nvSpPr>
        <p:spPr bwMode="auto">
          <a:xfrm flipH="1" flipV="1">
            <a:off x="1201738" y="2378075"/>
            <a:ext cx="157162"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3" name="Line 339"/>
          <p:cNvSpPr>
            <a:spLocks noChangeShapeType="1"/>
          </p:cNvSpPr>
          <p:nvPr/>
        </p:nvSpPr>
        <p:spPr bwMode="auto">
          <a:xfrm rot="4781710" flipH="1" flipV="1">
            <a:off x="1557338" y="2357438"/>
            <a:ext cx="163512"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4" name="Line 340"/>
          <p:cNvSpPr>
            <a:spLocks noChangeShapeType="1"/>
          </p:cNvSpPr>
          <p:nvPr/>
        </p:nvSpPr>
        <p:spPr bwMode="auto">
          <a:xfrm flipV="1">
            <a:off x="4789488" y="4533901"/>
            <a:ext cx="9572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5" name="Line 343"/>
          <p:cNvSpPr>
            <a:spLocks noChangeShapeType="1"/>
          </p:cNvSpPr>
          <p:nvPr/>
        </p:nvSpPr>
        <p:spPr bwMode="auto">
          <a:xfrm>
            <a:off x="4543425" y="5694364"/>
            <a:ext cx="0" cy="398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6" name="Line 345"/>
          <p:cNvSpPr>
            <a:spLocks noChangeShapeType="1"/>
          </p:cNvSpPr>
          <p:nvPr/>
        </p:nvSpPr>
        <p:spPr bwMode="auto">
          <a:xfrm flipH="1">
            <a:off x="6835775" y="4300538"/>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grpSp>
        <p:nvGrpSpPr>
          <p:cNvPr id="4187" name="Group 354"/>
          <p:cNvGrpSpPr>
            <a:grpSpLocks/>
          </p:cNvGrpSpPr>
          <p:nvPr/>
        </p:nvGrpSpPr>
        <p:grpSpPr bwMode="auto">
          <a:xfrm>
            <a:off x="3563940" y="1120777"/>
            <a:ext cx="1104353" cy="447560"/>
            <a:chOff x="2234" y="660"/>
            <a:chExt cx="786" cy="304"/>
          </a:xfrm>
        </p:grpSpPr>
        <p:sp>
          <p:nvSpPr>
            <p:cNvPr id="4203" name="Text Box 136"/>
            <p:cNvSpPr txBox="1">
              <a:spLocks noChangeArrowheads="1"/>
            </p:cNvSpPr>
            <p:nvPr/>
          </p:nvSpPr>
          <p:spPr bwMode="auto">
            <a:xfrm>
              <a:off x="2309" y="660"/>
              <a:ext cx="593"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HABER BOSCH</a:t>
              </a:r>
            </a:p>
          </p:txBody>
        </p:sp>
        <p:grpSp>
          <p:nvGrpSpPr>
            <p:cNvPr id="4204" name="Group 351"/>
            <p:cNvGrpSpPr>
              <a:grpSpLocks/>
            </p:cNvGrpSpPr>
            <p:nvPr/>
          </p:nvGrpSpPr>
          <p:grpSpPr bwMode="auto">
            <a:xfrm>
              <a:off x="2234" y="750"/>
              <a:ext cx="786" cy="214"/>
              <a:chOff x="2294" y="762"/>
              <a:chExt cx="786" cy="214"/>
            </a:xfrm>
          </p:grpSpPr>
          <p:grpSp>
            <p:nvGrpSpPr>
              <p:cNvPr id="4205" name="Group 349"/>
              <p:cNvGrpSpPr>
                <a:grpSpLocks/>
              </p:cNvGrpSpPr>
              <p:nvPr/>
            </p:nvGrpSpPr>
            <p:grpSpPr bwMode="auto">
              <a:xfrm>
                <a:off x="2294" y="840"/>
                <a:ext cx="786" cy="136"/>
                <a:chOff x="494" y="84"/>
                <a:chExt cx="786" cy="136"/>
              </a:xfrm>
            </p:grpSpPr>
            <p:sp>
              <p:nvSpPr>
                <p:cNvPr id="4207" name="Text Box 346"/>
                <p:cNvSpPr txBox="1">
                  <a:spLocks noChangeArrowheads="1"/>
                </p:cNvSpPr>
                <p:nvPr/>
              </p:nvSpPr>
              <p:spPr bwMode="auto">
                <a:xfrm>
                  <a:off x="494" y="84"/>
                  <a:ext cx="78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3H</a:t>
                  </a:r>
                  <a:r>
                    <a:rPr lang="en-US" altLang="en-US" sz="700" baseline="-25000">
                      <a:latin typeface="Arial" panose="020B0604020202020204" pitchFamily="34" charset="0"/>
                    </a:rPr>
                    <a:t>2</a:t>
                  </a:r>
                  <a:r>
                    <a:rPr lang="en-US" altLang="en-US" sz="700">
                      <a:latin typeface="Arial" panose="020B0604020202020204" pitchFamily="34" charset="0"/>
                    </a:rPr>
                    <a:t> + N</a:t>
                  </a:r>
                  <a:r>
                    <a:rPr lang="en-US" altLang="en-US" sz="700" baseline="-25000">
                      <a:latin typeface="Arial" panose="020B0604020202020204" pitchFamily="34" charset="0"/>
                    </a:rPr>
                    <a:t>2</a:t>
                  </a:r>
                  <a:r>
                    <a:rPr lang="en-US" altLang="en-US" sz="700">
                      <a:latin typeface="Arial" panose="020B0604020202020204" pitchFamily="34" charset="0"/>
                    </a:rPr>
                    <a:t>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4208" name="Line 348"/>
                <p:cNvSpPr>
                  <a:spLocks noChangeShapeType="1"/>
                </p:cNvSpPr>
                <p:nvPr/>
              </p:nvSpPr>
              <p:spPr bwMode="auto">
                <a:xfrm>
                  <a:off x="786" y="138"/>
                  <a:ext cx="20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grpSp>
          <p:sp>
            <p:nvSpPr>
              <p:cNvPr id="4206" name="Text Box 350"/>
              <p:cNvSpPr txBox="1">
                <a:spLocks noChangeArrowheads="1"/>
              </p:cNvSpPr>
              <p:nvPr/>
            </p:nvSpPr>
            <p:spPr bwMode="auto">
              <a:xfrm>
                <a:off x="2360" y="762"/>
                <a:ext cx="65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(1200°C, 500 atm)</a:t>
                </a:r>
              </a:p>
            </p:txBody>
          </p:sp>
        </p:grpSp>
      </p:grpSp>
      <p:sp>
        <p:nvSpPr>
          <p:cNvPr id="4188" name="Freeform 353"/>
          <p:cNvSpPr>
            <a:spLocks/>
          </p:cNvSpPr>
          <p:nvPr/>
        </p:nvSpPr>
        <p:spPr bwMode="auto">
          <a:xfrm>
            <a:off x="3557588" y="1093788"/>
            <a:ext cx="695325"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9" name="Freeform 355"/>
          <p:cNvSpPr>
            <a:spLocks/>
          </p:cNvSpPr>
          <p:nvPr/>
        </p:nvSpPr>
        <p:spPr bwMode="auto">
          <a:xfrm flipH="1">
            <a:off x="4773614" y="1103313"/>
            <a:ext cx="693737"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0" name="Text Box 361"/>
          <p:cNvSpPr txBox="1">
            <a:spLocks noChangeArrowheads="1"/>
          </p:cNvSpPr>
          <p:nvPr/>
        </p:nvSpPr>
        <p:spPr bwMode="auto">
          <a:xfrm>
            <a:off x="5076825" y="5608639"/>
            <a:ext cx="206819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a:latin typeface="Arial" panose="020B0604020202020204" pitchFamily="34" charset="0"/>
              </a:rPr>
              <a:t>Joanne LaRuffa</a:t>
            </a:r>
          </a:p>
          <a:p>
            <a:pPr>
              <a:spcBef>
                <a:spcPct val="0"/>
              </a:spcBef>
              <a:buFontTx/>
              <a:buNone/>
            </a:pPr>
            <a:r>
              <a:rPr lang="en-US" altLang="en-US" sz="800" b="1">
                <a:latin typeface="Arial" panose="020B0604020202020204" pitchFamily="34" charset="0"/>
              </a:rPr>
              <a:t>Wade Thomason</a:t>
            </a:r>
          </a:p>
          <a:p>
            <a:pPr>
              <a:spcBef>
                <a:spcPct val="0"/>
              </a:spcBef>
              <a:buFontTx/>
              <a:buNone/>
            </a:pPr>
            <a:r>
              <a:rPr lang="en-US" altLang="en-US" sz="800" b="1">
                <a:latin typeface="Arial" panose="020B0604020202020204" pitchFamily="34" charset="0"/>
              </a:rPr>
              <a:t>Shannon Taylor</a:t>
            </a:r>
          </a:p>
          <a:p>
            <a:pPr>
              <a:spcBef>
                <a:spcPct val="0"/>
              </a:spcBef>
              <a:buFontTx/>
              <a:buNone/>
            </a:pPr>
            <a:r>
              <a:rPr lang="en-US" altLang="en-US" sz="800" b="1">
                <a:latin typeface="Arial" panose="020B0604020202020204" pitchFamily="34" charset="0"/>
              </a:rPr>
              <a:t>Heather Lees</a:t>
            </a:r>
          </a:p>
          <a:p>
            <a:pPr>
              <a:spcBef>
                <a:spcPct val="0"/>
              </a:spcBef>
              <a:buFontTx/>
              <a:buNone/>
            </a:pPr>
            <a:endParaRPr lang="en-US" altLang="en-US" sz="800" b="1">
              <a:latin typeface="Arial" panose="020B0604020202020204" pitchFamily="34" charset="0"/>
            </a:endParaRPr>
          </a:p>
          <a:p>
            <a:pPr>
              <a:spcBef>
                <a:spcPct val="0"/>
              </a:spcBef>
              <a:buFontTx/>
              <a:buNone/>
            </a:pPr>
            <a:r>
              <a:rPr lang="en-US" altLang="en-US" sz="800" b="1">
                <a:latin typeface="Arial" panose="020B0604020202020204" pitchFamily="34" charset="0"/>
              </a:rPr>
              <a:t>Department of Plant and Soil Sciences</a:t>
            </a:r>
          </a:p>
          <a:p>
            <a:pPr>
              <a:spcBef>
                <a:spcPct val="0"/>
              </a:spcBef>
              <a:buFontTx/>
              <a:buNone/>
            </a:pPr>
            <a:r>
              <a:rPr lang="en-US" altLang="en-US" sz="800" b="1">
                <a:latin typeface="Arial" panose="020B0604020202020204" pitchFamily="34" charset="0"/>
              </a:rPr>
              <a:t>Oklahoma State University</a:t>
            </a:r>
          </a:p>
        </p:txBody>
      </p:sp>
      <p:sp>
        <p:nvSpPr>
          <p:cNvPr id="4191" name="Rectangle 278"/>
          <p:cNvSpPr>
            <a:spLocks noChangeArrowheads="1"/>
          </p:cNvSpPr>
          <p:nvPr/>
        </p:nvSpPr>
        <p:spPr bwMode="auto">
          <a:xfrm>
            <a:off x="3468688" y="696914"/>
            <a:ext cx="754062" cy="363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92" name="Text Box 93"/>
          <p:cNvSpPr txBox="1">
            <a:spLocks noChangeArrowheads="1"/>
          </p:cNvSpPr>
          <p:nvPr/>
        </p:nvSpPr>
        <p:spPr bwMode="auto">
          <a:xfrm>
            <a:off x="3406314" y="703263"/>
            <a:ext cx="8835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INDUSTRIAL</a:t>
            </a:r>
          </a:p>
          <a:p>
            <a:pPr algn="ctr">
              <a:spcBef>
                <a:spcPct val="0"/>
              </a:spcBef>
              <a:buFontTx/>
              <a:buNone/>
            </a:pPr>
            <a:r>
              <a:rPr lang="en-US" altLang="en-US" sz="900" b="1">
                <a:latin typeface="Arial" panose="020B0604020202020204" pitchFamily="34" charset="0"/>
              </a:rPr>
              <a:t>FIXATION</a:t>
            </a:r>
          </a:p>
        </p:txBody>
      </p:sp>
      <p:sp>
        <p:nvSpPr>
          <p:cNvPr id="4193" name="Line 366"/>
          <p:cNvSpPr>
            <a:spLocks noChangeShapeType="1"/>
          </p:cNvSpPr>
          <p:nvPr/>
        </p:nvSpPr>
        <p:spPr bwMode="auto">
          <a:xfrm>
            <a:off x="6340475" y="3117851"/>
            <a:ext cx="512763" cy="182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4" name="Line 367"/>
          <p:cNvSpPr>
            <a:spLocks noChangeShapeType="1"/>
          </p:cNvSpPr>
          <p:nvPr/>
        </p:nvSpPr>
        <p:spPr bwMode="auto">
          <a:xfrm>
            <a:off x="7454900" y="3502025"/>
            <a:ext cx="731838" cy="22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5" name="Freeform 375"/>
          <p:cNvSpPr>
            <a:spLocks/>
          </p:cNvSpPr>
          <p:nvPr/>
        </p:nvSpPr>
        <p:spPr bwMode="auto">
          <a:xfrm>
            <a:off x="4665664" y="1949450"/>
            <a:ext cx="1209675" cy="1982788"/>
          </a:xfrm>
          <a:custGeom>
            <a:avLst/>
            <a:gdLst>
              <a:gd name="T0" fmla="*/ 0 w 808"/>
              <a:gd name="T1" fmla="*/ 0 h 1320"/>
              <a:gd name="T2" fmla="*/ 0 w 808"/>
              <a:gd name="T3" fmla="*/ 2147483646 h 1320"/>
              <a:gd name="T4" fmla="*/ 2147483646 w 808"/>
              <a:gd name="T5" fmla="*/ 2147483646 h 1320"/>
              <a:gd name="T6" fmla="*/ 2147483646 w 808"/>
              <a:gd name="T7" fmla="*/ 2147483646 h 1320"/>
              <a:gd name="T8" fmla="*/ 2147483646 w 808"/>
              <a:gd name="T9" fmla="*/ 2147483646 h 1320"/>
              <a:gd name="T10" fmla="*/ 2147483646 w 808"/>
              <a:gd name="T11" fmla="*/ 2147483646 h 1320"/>
              <a:gd name="T12" fmla="*/ 2147483646 w 808"/>
              <a:gd name="T13" fmla="*/ 2147483646 h 1320"/>
              <a:gd name="T14" fmla="*/ 2147483646 w 808"/>
              <a:gd name="T15" fmla="*/ 2147483646 h 1320"/>
              <a:gd name="T16" fmla="*/ 2147483646 w 808"/>
              <a:gd name="T17" fmla="*/ 2147483646 h 1320"/>
              <a:gd name="T18" fmla="*/ 2147483646 w 808"/>
              <a:gd name="T19" fmla="*/ 2147483646 h 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8" h="1320">
                <a:moveTo>
                  <a:pt x="0" y="0"/>
                </a:moveTo>
                <a:lnTo>
                  <a:pt x="0" y="488"/>
                </a:lnTo>
                <a:lnTo>
                  <a:pt x="84" y="520"/>
                </a:lnTo>
                <a:lnTo>
                  <a:pt x="140" y="564"/>
                </a:lnTo>
                <a:lnTo>
                  <a:pt x="188" y="616"/>
                </a:lnTo>
                <a:lnTo>
                  <a:pt x="220" y="684"/>
                </a:lnTo>
                <a:lnTo>
                  <a:pt x="232" y="756"/>
                </a:lnTo>
                <a:lnTo>
                  <a:pt x="228" y="812"/>
                </a:lnTo>
                <a:lnTo>
                  <a:pt x="208" y="880"/>
                </a:lnTo>
                <a:lnTo>
                  <a:pt x="808" y="132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6" name="Freeform 377"/>
          <p:cNvSpPr>
            <a:spLocks/>
          </p:cNvSpPr>
          <p:nvPr/>
        </p:nvSpPr>
        <p:spPr bwMode="auto">
          <a:xfrm>
            <a:off x="1123951" y="327026"/>
            <a:ext cx="2724150" cy="387350"/>
          </a:xfrm>
          <a:custGeom>
            <a:avLst/>
            <a:gdLst>
              <a:gd name="T0" fmla="*/ 0 w 1716"/>
              <a:gd name="T1" fmla="*/ 2147483646 h 244"/>
              <a:gd name="T2" fmla="*/ 2147483646 w 1716"/>
              <a:gd name="T3" fmla="*/ 2147483646 h 244"/>
              <a:gd name="T4" fmla="*/ 2147483646 w 1716"/>
              <a:gd name="T5" fmla="*/ 2147483646 h 244"/>
              <a:gd name="T6" fmla="*/ 0 60000 65536"/>
              <a:gd name="T7" fmla="*/ 0 60000 65536"/>
              <a:gd name="T8" fmla="*/ 0 60000 65536"/>
            </a:gdLst>
            <a:ahLst/>
            <a:cxnLst>
              <a:cxn ang="T6">
                <a:pos x="T0" y="T1"/>
              </a:cxn>
              <a:cxn ang="T7">
                <a:pos x="T2" y="T3"/>
              </a:cxn>
              <a:cxn ang="T8">
                <a:pos x="T4" y="T5"/>
              </a:cxn>
            </a:cxnLst>
            <a:rect l="0" t="0" r="r" b="b"/>
            <a:pathLst>
              <a:path w="1716" h="244">
                <a:moveTo>
                  <a:pt x="0" y="244"/>
                </a:moveTo>
                <a:cubicBezTo>
                  <a:pt x="274" y="162"/>
                  <a:pt x="548" y="80"/>
                  <a:pt x="834" y="40"/>
                </a:cubicBezTo>
                <a:cubicBezTo>
                  <a:pt x="1120" y="0"/>
                  <a:pt x="1568" y="15"/>
                  <a:pt x="1716" y="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37"/>
          </a:p>
        </p:txBody>
      </p:sp>
      <p:sp>
        <p:nvSpPr>
          <p:cNvPr id="4197" name="Text Box 378"/>
          <p:cNvSpPr txBox="1">
            <a:spLocks noChangeArrowheads="1"/>
          </p:cNvSpPr>
          <p:nvPr/>
        </p:nvSpPr>
        <p:spPr bwMode="auto">
          <a:xfrm>
            <a:off x="428626" y="409575"/>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15-40 kg/ha</a:t>
            </a:r>
          </a:p>
        </p:txBody>
      </p:sp>
      <p:sp>
        <p:nvSpPr>
          <p:cNvPr id="4198" name="Text Box 379"/>
          <p:cNvSpPr txBox="1">
            <a:spLocks noChangeArrowheads="1"/>
          </p:cNvSpPr>
          <p:nvPr/>
        </p:nvSpPr>
        <p:spPr bwMode="auto">
          <a:xfrm>
            <a:off x="754064" y="1701801"/>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10-80 kg/ha</a:t>
            </a:r>
          </a:p>
        </p:txBody>
      </p:sp>
      <p:sp>
        <p:nvSpPr>
          <p:cNvPr id="4199" name="Text Box 380"/>
          <p:cNvSpPr txBox="1">
            <a:spLocks noChangeArrowheads="1"/>
          </p:cNvSpPr>
          <p:nvPr/>
        </p:nvSpPr>
        <p:spPr bwMode="auto">
          <a:xfrm>
            <a:off x="4127501" y="6354763"/>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0-40 kg/ha</a:t>
            </a:r>
          </a:p>
        </p:txBody>
      </p:sp>
      <p:sp>
        <p:nvSpPr>
          <p:cNvPr id="4200" name="Text Box 381"/>
          <p:cNvSpPr txBox="1">
            <a:spLocks noChangeArrowheads="1"/>
          </p:cNvSpPr>
          <p:nvPr/>
        </p:nvSpPr>
        <p:spPr bwMode="auto">
          <a:xfrm>
            <a:off x="7626351" y="2239963"/>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0-50 kg/ha</a:t>
            </a:r>
          </a:p>
        </p:txBody>
      </p:sp>
      <p:sp>
        <p:nvSpPr>
          <p:cNvPr id="4201" name="Freeform 191"/>
          <p:cNvSpPr>
            <a:spLocks/>
          </p:cNvSpPr>
          <p:nvPr/>
        </p:nvSpPr>
        <p:spPr bwMode="auto">
          <a:xfrm flipV="1">
            <a:off x="5194300" y="468313"/>
            <a:ext cx="939800" cy="914400"/>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202" name="Text Box 220"/>
          <p:cNvSpPr txBox="1">
            <a:spLocks noChangeArrowheads="1"/>
          </p:cNvSpPr>
          <p:nvPr/>
        </p:nvSpPr>
        <p:spPr bwMode="auto">
          <a:xfrm>
            <a:off x="5761039" y="709613"/>
            <a:ext cx="71526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CH</a:t>
            </a:r>
            <a:r>
              <a:rPr lang="en-US" altLang="en-US" sz="900" baseline="-25000">
                <a:latin typeface="Arial" panose="020B0604020202020204" pitchFamily="34" charset="0"/>
              </a:rPr>
              <a:t>4 ,  </a:t>
            </a:r>
            <a:r>
              <a:rPr lang="en-US" altLang="en-US" sz="900">
                <a:latin typeface="Arial" panose="020B0604020202020204" pitchFamily="34" charset="0"/>
              </a:rPr>
              <a:t>N</a:t>
            </a:r>
            <a:r>
              <a:rPr lang="en-US" altLang="en-US" sz="900" baseline="-25000">
                <a:latin typeface="Arial" panose="020B0604020202020204" pitchFamily="34" charset="0"/>
              </a:rPr>
              <a:t>2</a:t>
            </a:r>
            <a:r>
              <a:rPr lang="en-US" altLang="en-US" sz="900">
                <a:latin typeface="Arial" panose="020B0604020202020204" pitchFamily="34" charset="0"/>
              </a:rPr>
              <a:t>O</a:t>
            </a:r>
            <a:r>
              <a:rPr lang="en-US" altLang="en-US" sz="900" baseline="-25000">
                <a:latin typeface="Arial" panose="020B0604020202020204" pitchFamily="34" charset="0"/>
              </a:rPr>
              <a:t> </a:t>
            </a:r>
            <a:endParaRPr lang="en-US" altLang="en-US" sz="900">
              <a:latin typeface="Arial" panose="020B0604020202020204" pitchFamily="34" charset="0"/>
            </a:endParaRPr>
          </a:p>
        </p:txBody>
      </p:sp>
    </p:spTree>
    <p:extLst>
      <p:ext uri="{BB962C8B-B14F-4D97-AF65-F5344CB8AC3E}">
        <p14:creationId xmlns:p14="http://schemas.microsoft.com/office/powerpoint/2010/main" val="969633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298291" y="3503998"/>
            <a:ext cx="3843415" cy="2882561"/>
          </a:xfrm>
          <a:prstGeom prst="rect">
            <a:avLst/>
          </a:prstGeom>
        </p:spPr>
      </p:pic>
      <p:pic>
        <p:nvPicPr>
          <p:cNvPr id="1026" name="BAFD9CC8-5669-4B16-97BC-1D049263C773" descr="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08" y="3056315"/>
            <a:ext cx="5159807" cy="361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5663861" y="298335"/>
            <a:ext cx="3401381" cy="2754433"/>
          </a:xfrm>
          <a:prstGeom prst="rect">
            <a:avLst/>
          </a:prstGeom>
        </p:spPr>
      </p:pic>
      <p:pic>
        <p:nvPicPr>
          <p:cNvPr id="11" name="Picture 10"/>
          <p:cNvPicPr>
            <a:picLocks noChangeAspect="1"/>
          </p:cNvPicPr>
          <p:nvPr/>
        </p:nvPicPr>
        <p:blipFill>
          <a:blip r:embed="rId5"/>
          <a:stretch>
            <a:fillRect/>
          </a:stretch>
        </p:blipFill>
        <p:spPr>
          <a:xfrm>
            <a:off x="2979487" y="265186"/>
            <a:ext cx="2542211" cy="26658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94" y="390070"/>
            <a:ext cx="2903412" cy="2272838"/>
          </a:xfrm>
          <a:prstGeom prst="rect">
            <a:avLst/>
          </a:prstGeom>
        </p:spPr>
      </p:pic>
    </p:spTree>
    <p:extLst>
      <p:ext uri="{BB962C8B-B14F-4D97-AF65-F5344CB8AC3E}">
        <p14:creationId xmlns:p14="http://schemas.microsoft.com/office/powerpoint/2010/main" val="3490396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80" y="857250"/>
            <a:ext cx="7662041" cy="5143500"/>
          </a:xfrm>
          <a:prstGeom prst="rect">
            <a:avLst/>
          </a:prstGeom>
        </p:spPr>
      </p:pic>
    </p:spTree>
    <p:extLst>
      <p:ext uri="{BB962C8B-B14F-4D97-AF65-F5344CB8AC3E}">
        <p14:creationId xmlns:p14="http://schemas.microsoft.com/office/powerpoint/2010/main" val="4138500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975" y="0"/>
            <a:ext cx="5394961" cy="6858000"/>
          </a:xfrm>
          <a:prstGeom prst="rect">
            <a:avLst/>
          </a:prstGeom>
        </p:spPr>
      </p:pic>
      <p:pic>
        <p:nvPicPr>
          <p:cNvPr id="15" name="Picture 14"/>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7796832" y="5983441"/>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2" name="TextBox 1"/>
          <p:cNvSpPr txBox="1"/>
          <p:nvPr/>
        </p:nvSpPr>
        <p:spPr>
          <a:xfrm>
            <a:off x="986484" y="373758"/>
            <a:ext cx="5120920" cy="369332"/>
          </a:xfrm>
          <a:prstGeom prst="rect">
            <a:avLst/>
          </a:prstGeom>
          <a:solidFill>
            <a:schemeClr val="accent6">
              <a:lumMod val="20000"/>
              <a:lumOff val="80000"/>
            </a:schemeClr>
          </a:solidFill>
        </p:spPr>
        <p:txBody>
          <a:bodyPr wrap="square" rtlCol="0">
            <a:spAutoFit/>
          </a:bodyPr>
          <a:lstStyle/>
          <a:p>
            <a:r>
              <a:rPr lang="en-US" sz="1800" dirty="0" smtClean="0"/>
              <a:t>http</a:t>
            </a:r>
            <a:r>
              <a:rPr lang="en-US" sz="1800" dirty="0"/>
              <a:t>://</a:t>
            </a:r>
            <a:r>
              <a:rPr lang="en-US" sz="1800" dirty="0" smtClean="0"/>
              <a:t>nue.okstate.edu/Hand_Planter.htm</a:t>
            </a:r>
            <a:endParaRPr lang="en-US" sz="1800" dirty="0"/>
          </a:p>
        </p:txBody>
      </p:sp>
      <p:sp>
        <p:nvSpPr>
          <p:cNvPr id="10" name="Rectangle 9"/>
          <p:cNvSpPr/>
          <p:nvPr/>
        </p:nvSpPr>
        <p:spPr>
          <a:xfrm>
            <a:off x="2" y="0"/>
            <a:ext cx="914398"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sp>
        <p:nvSpPr>
          <p:cNvPr id="11" name="TextBox 10"/>
          <p:cNvSpPr txBox="1"/>
          <p:nvPr/>
        </p:nvSpPr>
        <p:spPr>
          <a:xfrm rot="16200000">
            <a:off x="-1845187"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solidFill>
                  <a:schemeClr val="accent1">
                    <a:lumMod val="20000"/>
                    <a:lumOff val="80000"/>
                  </a:schemeClr>
                </a:solidFill>
              </a:rPr>
              <a:t>GREEN SEEDER</a:t>
            </a:r>
            <a:endParaRPr lang="en-US" dirty="0">
              <a:solidFill>
                <a:schemeClr val="accent1">
                  <a:lumMod val="20000"/>
                  <a:lumOff val="80000"/>
                </a:schemeClr>
              </a:solidFill>
            </a:endParaRPr>
          </a:p>
        </p:txBody>
      </p:sp>
      <p:pic>
        <p:nvPicPr>
          <p:cNvPr id="12" name="Picture 11" descr="Oklahoma State University">
            <a:hlinkClick r:id="rId4" tooltip="&quot;Oklahoma State University&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5003" y="293127"/>
            <a:ext cx="1467976" cy="889000"/>
          </a:xfrm>
          <a:prstGeom prst="rect">
            <a:avLst/>
          </a:prstGeom>
          <a:noFill/>
          <a:ln>
            <a:noFill/>
          </a:ln>
        </p:spPr>
      </p:pic>
      <p:sp>
        <p:nvSpPr>
          <p:cNvPr id="3" name="TextBox 2"/>
          <p:cNvSpPr txBox="1"/>
          <p:nvPr/>
        </p:nvSpPr>
        <p:spPr>
          <a:xfrm>
            <a:off x="986484" y="1028343"/>
            <a:ext cx="7283973" cy="3693319"/>
          </a:xfrm>
          <a:prstGeom prst="rect">
            <a:avLst/>
          </a:prstGeom>
          <a:noFill/>
        </p:spPr>
        <p:txBody>
          <a:bodyPr wrap="square" rtlCol="0">
            <a:spAutoFit/>
          </a:bodyPr>
          <a:lstStyle/>
          <a:p>
            <a:r>
              <a:rPr lang="en-US" dirty="0" smtClean="0"/>
              <a:t>Isn’t this a crop sensor?</a:t>
            </a:r>
          </a:p>
          <a:p>
            <a:endParaRPr lang="en-US" dirty="0"/>
          </a:p>
          <a:p>
            <a:r>
              <a:rPr lang="en-US" dirty="0" smtClean="0"/>
              <a:t>Homogeneity of plant spacing</a:t>
            </a:r>
          </a:p>
          <a:p>
            <a:r>
              <a:rPr lang="en-US" dirty="0" smtClean="0"/>
              <a:t>CV estimation</a:t>
            </a:r>
          </a:p>
          <a:p>
            <a:r>
              <a:rPr lang="en-US" dirty="0" smtClean="0"/>
              <a:t>Disease recognition</a:t>
            </a:r>
          </a:p>
          <a:p>
            <a:r>
              <a:rPr lang="en-US" dirty="0" smtClean="0"/>
              <a:t>Soil disturbance</a:t>
            </a:r>
          </a:p>
          <a:p>
            <a:r>
              <a:rPr lang="en-US" dirty="0" smtClean="0"/>
              <a:t>Surface residue</a:t>
            </a:r>
          </a:p>
          <a:p>
            <a:r>
              <a:rPr lang="en-US" dirty="0" smtClean="0"/>
              <a:t>Weed presence</a:t>
            </a:r>
          </a:p>
          <a:p>
            <a:r>
              <a:rPr lang="en-US" dirty="0" smtClean="0"/>
              <a:t>Crop vigor, </a:t>
            </a:r>
          </a:p>
          <a:p>
            <a:r>
              <a:rPr lang="en-US" dirty="0" smtClean="0"/>
              <a:t>Crop competition</a:t>
            </a:r>
          </a:p>
          <a:p>
            <a:r>
              <a:rPr lang="en-US" dirty="0" smtClean="0"/>
              <a:t>Instantaneous risk assessment</a:t>
            </a:r>
          </a:p>
          <a:p>
            <a:endParaRPr lang="en-US" dirty="0" smtClean="0"/>
          </a:p>
          <a:p>
            <a:endParaRPr lang="en-US" dirty="0"/>
          </a:p>
        </p:txBody>
      </p:sp>
    </p:spTree>
    <p:extLst>
      <p:ext uri="{BB962C8B-B14F-4D97-AF65-F5344CB8AC3E}">
        <p14:creationId xmlns:p14="http://schemas.microsoft.com/office/powerpoint/2010/main" val="2524288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770" y="0"/>
            <a:ext cx="6581104" cy="6875545"/>
          </a:xfrm>
        </p:spPr>
      </p:pic>
      <p:sp>
        <p:nvSpPr>
          <p:cNvPr id="7" name="Rectangle 6"/>
          <p:cNvSpPr/>
          <p:nvPr/>
        </p:nvSpPr>
        <p:spPr>
          <a:xfrm>
            <a:off x="1" y="0"/>
            <a:ext cx="1066799"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817755"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EL SALVADOR</a:t>
            </a:r>
          </a:p>
        </p:txBody>
      </p:sp>
    </p:spTree>
    <p:extLst>
      <p:ext uri="{BB962C8B-B14F-4D97-AF65-F5344CB8AC3E}">
        <p14:creationId xmlns:p14="http://schemas.microsoft.com/office/powerpoint/2010/main" val="3138927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OSU Hand Planter</a:t>
            </a:r>
            <a:br>
              <a:rPr lang="en-US" dirty="0" smtClean="0"/>
            </a:br>
            <a:r>
              <a:rPr lang="en-US" dirty="0" smtClean="0"/>
              <a:t>Countries </a:t>
            </a:r>
            <a:endParaRPr lang="en-US" dirty="0"/>
          </a:p>
        </p:txBody>
      </p:sp>
      <p:pic>
        <p:nvPicPr>
          <p:cNvPr id="4" name="Picture 3"/>
          <p:cNvPicPr>
            <a:picLocks noChangeAspect="1"/>
          </p:cNvPicPr>
          <p:nvPr/>
        </p:nvPicPr>
        <p:blipFill>
          <a:blip r:embed="rId2"/>
          <a:stretch>
            <a:fillRect/>
          </a:stretch>
        </p:blipFill>
        <p:spPr>
          <a:xfrm>
            <a:off x="2697526" y="2293761"/>
            <a:ext cx="3714441" cy="4030267"/>
          </a:xfrm>
          <a:prstGeom prst="rect">
            <a:avLst/>
          </a:prstGeom>
        </p:spPr>
      </p:pic>
    </p:spTree>
    <p:extLst>
      <p:ext uri="{BB962C8B-B14F-4D97-AF65-F5344CB8AC3E}">
        <p14:creationId xmlns:p14="http://schemas.microsoft.com/office/powerpoint/2010/main" val="4218308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52911"/>
            <a:ext cx="5956299" cy="4195481"/>
          </a:xfrm>
        </p:spPr>
        <p:txBody>
          <a:bodyPr>
            <a:noAutofit/>
          </a:bodyPr>
          <a:lstStyle/>
          <a:p>
            <a:pPr marL="0" indent="0">
              <a:buNone/>
            </a:pPr>
            <a:endParaRPr lang="en-US" sz="3200" dirty="0"/>
          </a:p>
          <a:p>
            <a:r>
              <a:rPr lang="en-US" sz="3200" dirty="0"/>
              <a:t>Modern researchers should therefore seek to understand the rationale behind traditional smallholder farmer </a:t>
            </a:r>
            <a:r>
              <a:rPr lang="en-US" sz="3200" dirty="0" smtClean="0"/>
              <a:t>behavior </a:t>
            </a:r>
            <a:r>
              <a:rPr lang="en-US" sz="3200" dirty="0"/>
              <a:t>in technology </a:t>
            </a:r>
            <a:r>
              <a:rPr lang="en-US" sz="3200" dirty="0" smtClean="0"/>
              <a:t>use. J. </a:t>
            </a:r>
            <a:r>
              <a:rPr lang="en-US" sz="3200" dirty="0" err="1" smtClean="0"/>
              <a:t>Sust</a:t>
            </a:r>
            <a:r>
              <a:rPr lang="en-US" sz="3200" dirty="0" smtClean="0"/>
              <a:t>. Dev. </a:t>
            </a:r>
            <a:r>
              <a:rPr lang="en-US" sz="3200" dirty="0" smtClean="0"/>
              <a:t>2012</a:t>
            </a:r>
            <a:endParaRPr lang="en-US" sz="32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094" y="927547"/>
            <a:ext cx="2346313" cy="4867275"/>
          </a:xfrm>
          <a:prstGeom prst="rect">
            <a:avLst/>
          </a:prstGeom>
          <a:ln w="28575">
            <a:solidFill>
              <a:srgbClr val="92D050"/>
            </a:solidFill>
          </a:ln>
        </p:spPr>
      </p:pic>
    </p:spTree>
    <p:extLst>
      <p:ext uri="{BB962C8B-B14F-4D97-AF65-F5344CB8AC3E}">
        <p14:creationId xmlns:p14="http://schemas.microsoft.com/office/powerpoint/2010/main" val="199424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073" y="457200"/>
            <a:ext cx="3450771" cy="709693"/>
          </a:xfrm>
          <a:solidFill>
            <a:schemeClr val="accent1">
              <a:lumMod val="20000"/>
              <a:lumOff val="80000"/>
            </a:schemeClr>
          </a:solidFill>
          <a:ln>
            <a:solidFill>
              <a:schemeClr val="tx1"/>
            </a:solidFill>
          </a:ln>
        </p:spPr>
        <p:txBody>
          <a:bodyPr vert="horz" lIns="91440" tIns="45720" rIns="91440" bIns="45720" rtlCol="0" anchor="t">
            <a:noAutofit/>
          </a:bodyPr>
          <a:lstStyle/>
          <a:p>
            <a:pPr fontAlgn="base">
              <a:spcAft>
                <a:spcPct val="0"/>
              </a:spcAft>
            </a:pPr>
            <a:r>
              <a:rPr lang="en-US" sz="2400" dirty="0"/>
              <a:t>Mid Season Fertilizer N</a:t>
            </a:r>
          </a:p>
        </p:txBody>
      </p:sp>
      <p:graphicFrame>
        <p:nvGraphicFramePr>
          <p:cNvPr id="4" name="Content Placeholder 3"/>
          <p:cNvGraphicFramePr>
            <a:graphicFrameLocks noGrp="1"/>
          </p:cNvGraphicFramePr>
          <p:nvPr>
            <p:ph idx="1"/>
            <p:extLst/>
          </p:nvPr>
        </p:nvGraphicFramePr>
        <p:xfrm>
          <a:off x="2668073" y="1388834"/>
          <a:ext cx="6324600" cy="4889581"/>
        </p:xfrm>
        <a:graphic>
          <a:graphicData uri="http://schemas.openxmlformats.org/drawingml/2006/table">
            <a:tbl>
              <a:tblPr>
                <a:tableStyleId>{5C22544A-7EE6-4342-B048-85BDC9FD1C3A}</a:tableStyleId>
              </a:tblPr>
              <a:tblGrid>
                <a:gridCol w="2884312">
                  <a:extLst>
                    <a:ext uri="{9D8B030D-6E8A-4147-A177-3AD203B41FA5}">
                      <a16:colId xmlns:a16="http://schemas.microsoft.com/office/drawing/2014/main" xmlns="" val="20000"/>
                    </a:ext>
                  </a:extLst>
                </a:gridCol>
                <a:gridCol w="1637246">
                  <a:extLst>
                    <a:ext uri="{9D8B030D-6E8A-4147-A177-3AD203B41FA5}">
                      <a16:colId xmlns:a16="http://schemas.microsoft.com/office/drawing/2014/main" xmlns="" val="20001"/>
                    </a:ext>
                  </a:extLst>
                </a:gridCol>
                <a:gridCol w="1803042">
                  <a:extLst>
                    <a:ext uri="{9D8B030D-6E8A-4147-A177-3AD203B41FA5}">
                      <a16:colId xmlns:a16="http://schemas.microsoft.com/office/drawing/2014/main" xmlns="" val="20002"/>
                    </a:ext>
                  </a:extLst>
                </a:gridCol>
              </a:tblGrid>
              <a:tr h="405098">
                <a:tc gridSpan="3">
                  <a:txBody>
                    <a:bodyPr/>
                    <a:lstStyle/>
                    <a:p>
                      <a:pPr algn="l" fontAlgn="b"/>
                      <a:r>
                        <a:rPr lang="en-US" sz="2000" u="none" strike="noStrike" dirty="0">
                          <a:effectLst/>
                          <a:latin typeface="Verdana" panose="020B0604030504040204" pitchFamily="34" charset="0"/>
                          <a:ea typeface="Verdana" panose="020B0604030504040204" pitchFamily="34" charset="0"/>
                          <a:cs typeface="Verdana" panose="020B0604030504040204" pitchFamily="34" charset="0"/>
                        </a:rPr>
                        <a:t>Combined, </a:t>
                      </a:r>
                      <a:r>
                        <a:rPr lang="en-US" sz="2000" u="none" strike="noStrike" dirty="0" err="1">
                          <a:effectLst/>
                          <a:latin typeface="Verdana" panose="020B0604030504040204" pitchFamily="34" charset="0"/>
                          <a:ea typeface="Verdana" panose="020B0604030504040204" pitchFamily="34" charset="0"/>
                          <a:cs typeface="Verdana" panose="020B0604030504040204" pitchFamily="34" charset="0"/>
                        </a:rPr>
                        <a:t>Efaw</a:t>
                      </a:r>
                      <a:r>
                        <a:rPr lang="en-US" sz="2000" u="none" strike="noStrike" dirty="0">
                          <a:effectLst/>
                          <a:latin typeface="Verdana" panose="020B0604030504040204" pitchFamily="34" charset="0"/>
                          <a:ea typeface="Verdana" panose="020B0604030504040204" pitchFamily="34" charset="0"/>
                          <a:cs typeface="Verdana" panose="020B0604030504040204" pitchFamily="34" charset="0"/>
                        </a:rPr>
                        <a:t> and </a:t>
                      </a:r>
                      <a:r>
                        <a:rPr lang="en-US" sz="2000" u="none" strike="noStrike" dirty="0" smtClean="0">
                          <a:effectLst/>
                          <a:latin typeface="Verdana" panose="020B0604030504040204" pitchFamily="34" charset="0"/>
                          <a:ea typeface="Verdana" panose="020B0604030504040204" pitchFamily="34" charset="0"/>
                          <a:cs typeface="Verdana" panose="020B0604030504040204" pitchFamily="34" charset="0"/>
                        </a:rPr>
                        <a:t>Perkins</a:t>
                      </a:r>
                      <a:endParaRPr lang="en-US" sz="2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90202">
                <a:tc gridSpan="2">
                  <a:txBody>
                    <a:bodyPr/>
                    <a:lstStyle/>
                    <a:p>
                      <a:pPr algn="l" fontAlgn="b"/>
                      <a:r>
                        <a:rPr lang="en-US" sz="1800" u="none" strike="noStrike" dirty="0" err="1">
                          <a:effectLst/>
                          <a:latin typeface="Verdana" panose="020B0604030504040204" pitchFamily="34" charset="0"/>
                          <a:ea typeface="Verdana" panose="020B0604030504040204" pitchFamily="34" charset="0"/>
                          <a:cs typeface="Verdana" panose="020B0604030504040204" pitchFamily="34" charset="0"/>
                        </a:rPr>
                        <a:t>Topdress</a:t>
                      </a:r>
                      <a:r>
                        <a:rPr lang="en-US" sz="1800" u="none" strike="noStrike" dirty="0">
                          <a:effectLst/>
                          <a:latin typeface="Verdana" panose="020B0604030504040204" pitchFamily="34" charset="0"/>
                          <a:ea typeface="Verdana" panose="020B0604030504040204" pitchFamily="34" charset="0"/>
                          <a:cs typeface="Verdana" panose="020B0604030504040204" pitchFamily="34" charset="0"/>
                        </a:rPr>
                        <a:t> N, Corn, V12</a:t>
                      </a:r>
                      <a:endParaRPr lang="en-US" sz="1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1800" b="0"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70,000</a:t>
                      </a:r>
                      <a:r>
                        <a:rPr lang="en-US" sz="1800" b="0" i="0" u="none" strike="noStrike"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plants/ha</a:t>
                      </a:r>
                      <a:endParaRPr lang="en-US" sz="1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extLst>
                  <a:ext uri="{0D108BD9-81ED-4DB2-BD59-A6C34878D82A}">
                    <a16:rowId xmlns:a16="http://schemas.microsoft.com/office/drawing/2014/main" xmlns="" val="10001"/>
                  </a:ext>
                </a:extLst>
              </a:tr>
              <a:tr h="356938">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Methods</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N, kg/ha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02"/>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Check</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03"/>
                  </a:ext>
                </a:extLst>
              </a:tr>
              <a:tr h="356938">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Hand planter </a:t>
                      </a:r>
                      <a:r>
                        <a:rPr lang="en-US" sz="1600" u="none" strike="noStrike" kern="120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rPr>
                        <a:t>(0.9 g/plant)</a:t>
                      </a:r>
                      <a:endPar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30</a:t>
                      </a: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11.2</a:t>
                      </a:r>
                    </a:p>
                  </a:txBody>
                  <a:tcPr marL="9525" marR="9525" marT="9525" marB="0" anchor="b"/>
                </a:tc>
                <a:extLst>
                  <a:ext uri="{0D108BD9-81ED-4DB2-BD59-A6C34878D82A}">
                    <a16:rowId xmlns:a16="http://schemas.microsoft.com/office/drawing/2014/main" xmlns="" val="10004"/>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Hand </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planter (1.8</a:t>
                      </a:r>
                      <a:r>
                        <a:rPr lang="en-US" sz="1600" u="none" strike="noStrike" baseline="0" dirty="0" smtClean="0">
                          <a:effectLst/>
                          <a:latin typeface="Verdana" panose="020B0604030504040204" pitchFamily="34" charset="0"/>
                          <a:ea typeface="Verdana" panose="020B0604030504040204" pitchFamily="34" charset="0"/>
                          <a:cs typeface="Verdana" panose="020B0604030504040204" pitchFamily="34" charset="0"/>
                        </a:rPr>
                        <a:t> g/plant)</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 </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05"/>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6.4</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06"/>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7.0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07"/>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9.3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08"/>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7.8</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09"/>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10"/>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10.4</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11"/>
                  </a:ext>
                </a:extLst>
              </a:tr>
              <a:tr h="356938">
                <a:tc>
                  <a:txBody>
                    <a:bodyPr/>
                    <a:lstStyle/>
                    <a:p>
                      <a:pPr algn="l" fontAlgn="b"/>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SED = 1.81</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xmlns="" val="10012"/>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62" y="3438069"/>
            <a:ext cx="2845135" cy="3062287"/>
          </a:xfrm>
          <a:prstGeom prst="rect">
            <a:avLst/>
          </a:prstGeom>
          <a:ln>
            <a:solidFill>
              <a:srgbClr val="92D05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63" y="457200"/>
            <a:ext cx="1351113" cy="2775259"/>
          </a:xfrm>
          <a:prstGeom prst="rect">
            <a:avLst/>
          </a:prstGeom>
          <a:ln>
            <a:solidFill>
              <a:srgbClr val="92D050"/>
            </a:solidFill>
          </a:ln>
        </p:spPr>
      </p:pic>
    </p:spTree>
    <p:extLst>
      <p:ext uri="{BB962C8B-B14F-4D97-AF65-F5344CB8AC3E}">
        <p14:creationId xmlns:p14="http://schemas.microsoft.com/office/powerpoint/2010/main" val="312128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Planter (uses)</a:t>
            </a:r>
            <a:endParaRPr lang="en-US" dirty="0"/>
          </a:p>
        </p:txBody>
      </p:sp>
      <p:sp>
        <p:nvSpPr>
          <p:cNvPr id="3" name="Content Placeholder 2"/>
          <p:cNvSpPr>
            <a:spLocks noGrp="1"/>
          </p:cNvSpPr>
          <p:nvPr>
            <p:ph idx="1"/>
          </p:nvPr>
        </p:nvSpPr>
        <p:spPr/>
        <p:txBody>
          <a:bodyPr>
            <a:normAutofit/>
          </a:bodyPr>
          <a:lstStyle/>
          <a:p>
            <a:r>
              <a:rPr lang="en-US" sz="2204" dirty="0"/>
              <a:t>Mosquito abatement USEPA, Northfield, IL</a:t>
            </a:r>
          </a:p>
          <a:p>
            <a:r>
              <a:rPr lang="en-US" sz="2204" dirty="0">
                <a:hlinkClick r:id="rId2"/>
              </a:rPr>
              <a:t>https://www.epa.gov/mosquitocontrol</a:t>
            </a:r>
            <a:endParaRPr lang="en-US" sz="2204" dirty="0"/>
          </a:p>
          <a:p>
            <a:r>
              <a:rPr lang="en-US" sz="2204" dirty="0"/>
              <a:t>Squash production, Valley Center, KS</a:t>
            </a:r>
          </a:p>
          <a:p>
            <a:r>
              <a:rPr lang="en-US" sz="2204" dirty="0"/>
              <a:t>Pumpkin production, Stillwater, OK</a:t>
            </a:r>
          </a:p>
          <a:p>
            <a:r>
              <a:rPr lang="en-US" sz="2204" dirty="0"/>
              <a:t>Wildlife food plots, </a:t>
            </a:r>
          </a:p>
          <a:p>
            <a:r>
              <a:rPr lang="en-US" sz="2204" dirty="0"/>
              <a:t>Home gardeners</a:t>
            </a:r>
          </a:p>
          <a:p>
            <a:r>
              <a:rPr lang="en-US" sz="2204" dirty="0"/>
              <a:t>Mid-row, maize, coffee plantations, Colombia</a:t>
            </a:r>
          </a:p>
        </p:txBody>
      </p:sp>
    </p:spTree>
    <p:extLst>
      <p:ext uri="{BB962C8B-B14F-4D97-AF65-F5344CB8AC3E}">
        <p14:creationId xmlns:p14="http://schemas.microsoft.com/office/powerpoint/2010/main" val="2392769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Hand_Planter/world_o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52" y="761037"/>
            <a:ext cx="58293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45653" y="3847138"/>
            <a:ext cx="4944851" cy="2850582"/>
          </a:xfrm>
          <a:prstGeom prst="rect">
            <a:avLst/>
          </a:prstGeom>
        </p:spPr>
      </p:pic>
      <p:sp>
        <p:nvSpPr>
          <p:cNvPr id="6" name="TextBox 5"/>
          <p:cNvSpPr txBox="1"/>
          <p:nvPr/>
        </p:nvSpPr>
        <p:spPr>
          <a:xfrm>
            <a:off x="2493154" y="144826"/>
            <a:ext cx="3997798" cy="400110"/>
          </a:xfrm>
          <a:prstGeom prst="rect">
            <a:avLst/>
          </a:prstGeom>
          <a:solidFill>
            <a:schemeClr val="accent1">
              <a:lumMod val="40000"/>
              <a:lumOff val="60000"/>
            </a:schemeClr>
          </a:solidFill>
        </p:spPr>
        <p:txBody>
          <a:bodyPr wrap="square" rtlCol="0">
            <a:spAutoFit/>
          </a:bodyPr>
          <a:lstStyle/>
          <a:p>
            <a:pPr algn="ctr"/>
            <a:r>
              <a:rPr lang="en-US" sz="2000" dirty="0" err="1" smtClean="0"/>
              <a:t>Greenseeder</a:t>
            </a:r>
            <a:r>
              <a:rPr lang="en-US" sz="2000" dirty="0" smtClean="0"/>
              <a:t> Hand Planter</a:t>
            </a:r>
            <a:endParaRPr lang="en-US" sz="2000" dirty="0"/>
          </a:p>
        </p:txBody>
      </p:sp>
      <p:sp>
        <p:nvSpPr>
          <p:cNvPr id="5" name="TextBox 4"/>
          <p:cNvSpPr txBox="1"/>
          <p:nvPr/>
        </p:nvSpPr>
        <p:spPr>
          <a:xfrm>
            <a:off x="5303531" y="3847138"/>
            <a:ext cx="3608649" cy="1754326"/>
          </a:xfrm>
          <a:prstGeom prst="rect">
            <a:avLst/>
          </a:prstGeom>
          <a:solidFill>
            <a:schemeClr val="accent1">
              <a:lumMod val="60000"/>
              <a:lumOff val="40000"/>
            </a:schemeClr>
          </a:solidFill>
        </p:spPr>
        <p:txBody>
          <a:bodyPr wrap="square" rtlCol="0">
            <a:spAutoFit/>
          </a:bodyPr>
          <a:lstStyle/>
          <a:p>
            <a:r>
              <a:rPr lang="en-US" dirty="0" smtClean="0"/>
              <a:t>Tyler Lynch, Bruno </a:t>
            </a:r>
            <a:r>
              <a:rPr lang="en-US" dirty="0" err="1" smtClean="0"/>
              <a:t>Figueiredo</a:t>
            </a:r>
            <a:r>
              <a:rPr lang="en-US" dirty="0" smtClean="0"/>
              <a:t>, </a:t>
            </a:r>
            <a:r>
              <a:rPr lang="en-US" dirty="0" err="1" smtClean="0"/>
              <a:t>Jagmandeep</a:t>
            </a:r>
            <a:r>
              <a:rPr lang="en-US" dirty="0" smtClean="0"/>
              <a:t> Dhillon, Gwen </a:t>
            </a:r>
            <a:r>
              <a:rPr lang="en-US" dirty="0" err="1" smtClean="0"/>
              <a:t>Wehmeyer</a:t>
            </a:r>
            <a:r>
              <a:rPr lang="en-US" dirty="0" smtClean="0"/>
              <a:t>, Eva </a:t>
            </a:r>
            <a:r>
              <a:rPr lang="en-US" dirty="0" err="1" smtClean="0"/>
              <a:t>Nambi</a:t>
            </a:r>
            <a:r>
              <a:rPr lang="en-US" dirty="0" smtClean="0"/>
              <a:t>, </a:t>
            </a:r>
            <a:r>
              <a:rPr lang="en-US" dirty="0" err="1" smtClean="0"/>
              <a:t>Alimamy</a:t>
            </a:r>
            <a:r>
              <a:rPr lang="en-US" dirty="0" smtClean="0"/>
              <a:t> </a:t>
            </a:r>
            <a:r>
              <a:rPr lang="en-US" dirty="0" err="1" smtClean="0"/>
              <a:t>Fornah</a:t>
            </a:r>
            <a:r>
              <a:rPr lang="en-US" dirty="0" smtClean="0"/>
              <a:t>, </a:t>
            </a:r>
            <a:r>
              <a:rPr lang="en-US" dirty="0" err="1" smtClean="0"/>
              <a:t>Fikayo</a:t>
            </a:r>
            <a:r>
              <a:rPr lang="en-US" dirty="0" smtClean="0"/>
              <a:t> </a:t>
            </a:r>
            <a:r>
              <a:rPr lang="en-US" dirty="0" err="1" smtClean="0"/>
              <a:t>Oyebiyi</a:t>
            </a:r>
            <a:r>
              <a:rPr lang="en-US" dirty="0" smtClean="0"/>
              <a:t>, Robert </a:t>
            </a:r>
            <a:r>
              <a:rPr lang="en-US" dirty="0" err="1" smtClean="0"/>
              <a:t>Lemings</a:t>
            </a:r>
            <a:r>
              <a:rPr lang="en-US" dirty="0" smtClean="0"/>
              <a:t>,, Elizabeth </a:t>
            </a:r>
            <a:r>
              <a:rPr lang="en-US" dirty="0" err="1" smtClean="0"/>
              <a:t>Eickhoff</a:t>
            </a:r>
            <a:r>
              <a:rPr lang="en-US" dirty="0" smtClean="0"/>
              <a:t>, Everett </a:t>
            </a:r>
            <a:r>
              <a:rPr lang="en-US" dirty="0" err="1"/>
              <a:t>Hrbacek</a:t>
            </a:r>
            <a:endParaRPr lang="es-AR" dirty="0"/>
          </a:p>
        </p:txBody>
      </p:sp>
    </p:spTree>
    <p:extLst>
      <p:ext uri="{BB962C8B-B14F-4D97-AF65-F5344CB8AC3E}">
        <p14:creationId xmlns:p14="http://schemas.microsoft.com/office/powerpoint/2010/main" val="2807444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502" y="385914"/>
            <a:ext cx="7772400" cy="3234364"/>
          </a:xfrm>
        </p:spPr>
        <p:txBody>
          <a:bodyPr>
            <a:normAutofit/>
          </a:bodyPr>
          <a:lstStyle/>
          <a:p>
            <a:r>
              <a:rPr lang="en-US" sz="2400" dirty="0" smtClean="0"/>
              <a:t>”. </a:t>
            </a:r>
            <a:r>
              <a:rPr lang="en-US" sz="2400" dirty="0"/>
              <a:t>Adoption is widespread: </a:t>
            </a:r>
            <a:r>
              <a:rPr lang="en-US" sz="2400" dirty="0">
                <a:hlinkClick r:id="rId2"/>
              </a:rPr>
              <a:t>close to two million researchers have registered</a:t>
            </a:r>
            <a:r>
              <a:rPr lang="en-US" sz="2400" dirty="0"/>
              <a:t>, </a:t>
            </a:r>
            <a:r>
              <a:rPr lang="en-US" sz="2400" dirty="0">
                <a:hlinkClick r:id="rId3"/>
              </a:rPr>
              <a:t>over 200 systems have integrated ORCID </a:t>
            </a:r>
            <a:r>
              <a:rPr lang="en-US" sz="2400" dirty="0" err="1">
                <a:hlinkClick r:id="rId3"/>
              </a:rPr>
              <a:t>iDs</a:t>
            </a:r>
            <a:r>
              <a:rPr lang="en-US" sz="2400" dirty="0"/>
              <a:t>, and </a:t>
            </a:r>
            <a:r>
              <a:rPr lang="en-US" sz="2400" dirty="0">
                <a:hlinkClick r:id="rId4"/>
              </a:rPr>
              <a:t>research funders have started to require </a:t>
            </a:r>
            <a:r>
              <a:rPr lang="en-US" sz="2400" dirty="0" err="1">
                <a:hlinkClick r:id="rId4"/>
              </a:rPr>
              <a:t>iDs</a:t>
            </a:r>
            <a:r>
              <a:rPr lang="en-US" sz="2400" dirty="0">
                <a:hlinkClick r:id="rId4"/>
              </a:rPr>
              <a:t> during the grant application process</a:t>
            </a:r>
            <a:r>
              <a:rPr lang="en-US" sz="2400" dirty="0"/>
              <a:t>.  </a:t>
            </a:r>
          </a:p>
          <a:p>
            <a:r>
              <a:rPr lang="en-US" sz="2400" dirty="0" smtClean="0"/>
              <a:t>2015, ORCID </a:t>
            </a:r>
            <a:r>
              <a:rPr lang="en-US" sz="2400" dirty="0" err="1"/>
              <a:t>iDs</a:t>
            </a:r>
            <a:r>
              <a:rPr lang="en-US" sz="2400" dirty="0"/>
              <a:t> </a:t>
            </a:r>
            <a:r>
              <a:rPr lang="en-US" sz="2400" dirty="0" smtClean="0"/>
              <a:t>required. </a:t>
            </a:r>
            <a:r>
              <a:rPr lang="en-US" sz="2400" dirty="0"/>
              <a:t> </a:t>
            </a:r>
            <a:r>
              <a:rPr lang="en-US" sz="2400" dirty="0" err="1">
                <a:hlinkClick r:id="rId5"/>
              </a:rPr>
              <a:t>eLife</a:t>
            </a:r>
            <a:r>
              <a:rPr lang="en-US" sz="2400" dirty="0"/>
              <a:t>, </a:t>
            </a:r>
            <a:r>
              <a:rPr lang="en-US" sz="2400" dirty="0">
                <a:hlinkClick r:id="rId6"/>
              </a:rPr>
              <a:t>PLOS</a:t>
            </a:r>
            <a:r>
              <a:rPr lang="en-US" sz="2400" dirty="0"/>
              <a:t>, and </a:t>
            </a:r>
            <a:r>
              <a:rPr lang="en-US" sz="2400" dirty="0">
                <a:hlinkClick r:id="rId7"/>
              </a:rPr>
              <a:t>The Royal Society</a:t>
            </a:r>
            <a:r>
              <a:rPr lang="en-US" sz="2400" dirty="0"/>
              <a:t> recognized the value of widespread ORCID </a:t>
            </a:r>
            <a:r>
              <a:rPr lang="en-US" sz="2400" dirty="0" smtClean="0"/>
              <a:t>adoption</a:t>
            </a:r>
            <a:endParaRPr lang="en-US" sz="2400" dirty="0" smtClean="0"/>
          </a:p>
          <a:p>
            <a:endParaRPr lang="en-US" sz="2400" dirty="0"/>
          </a:p>
          <a:p>
            <a:endParaRPr lang="en-US" sz="2400" dirty="0"/>
          </a:p>
          <a:p>
            <a:endParaRPr lang="en-US" sz="2400" dirty="0"/>
          </a:p>
        </p:txBody>
      </p:sp>
      <p:sp>
        <p:nvSpPr>
          <p:cNvPr id="4" name="TextBox 3"/>
          <p:cNvSpPr txBox="1"/>
          <p:nvPr/>
        </p:nvSpPr>
        <p:spPr>
          <a:xfrm>
            <a:off x="270457" y="3328138"/>
            <a:ext cx="8628844" cy="2677656"/>
          </a:xfrm>
          <a:prstGeom prst="rect">
            <a:avLst/>
          </a:prstGeom>
          <a:solidFill>
            <a:schemeClr val="accent1">
              <a:lumMod val="40000"/>
              <a:lumOff val="60000"/>
            </a:schemeClr>
          </a:solidFill>
        </p:spPr>
        <p:txBody>
          <a:bodyPr wrap="square" rtlCol="0">
            <a:spAutoFit/>
          </a:bodyPr>
          <a:lstStyle/>
          <a:p>
            <a:r>
              <a:rPr lang="en-US" sz="2400" dirty="0" smtClean="0"/>
              <a:t>Benefits: </a:t>
            </a:r>
            <a:br>
              <a:rPr lang="en-US" sz="2400" dirty="0" smtClean="0"/>
            </a:br>
            <a:r>
              <a:rPr lang="en-US" sz="2400" dirty="0" smtClean="0"/>
              <a:t>improved </a:t>
            </a:r>
            <a:r>
              <a:rPr lang="en-US" sz="2400" dirty="0"/>
              <a:t>discoverability of their </a:t>
            </a:r>
            <a:r>
              <a:rPr lang="en-US" sz="2400" dirty="0" smtClean="0"/>
              <a:t>works</a:t>
            </a:r>
            <a:br>
              <a:rPr lang="en-US" sz="2400" dirty="0" smtClean="0"/>
            </a:br>
            <a:r>
              <a:rPr lang="en-US" sz="2400" dirty="0" smtClean="0"/>
              <a:t>single </a:t>
            </a:r>
            <a:r>
              <a:rPr lang="en-US" sz="2400" dirty="0"/>
              <a:t>sign-on across journals and streamlined data </a:t>
            </a:r>
            <a:r>
              <a:rPr lang="en-US" sz="2400" dirty="0" smtClean="0"/>
              <a:t>entry</a:t>
            </a:r>
            <a:br>
              <a:rPr lang="en-US" sz="2400" dirty="0" smtClean="0"/>
            </a:br>
            <a:r>
              <a:rPr lang="en-US" sz="2400" dirty="0" smtClean="0"/>
              <a:t/>
            </a:r>
            <a:br>
              <a:rPr lang="en-US" sz="2400" dirty="0" smtClean="0"/>
            </a:br>
            <a:r>
              <a:rPr lang="en-US" sz="2400" dirty="0" smtClean="0"/>
              <a:t>researchers </a:t>
            </a:r>
            <a:r>
              <a:rPr lang="en-US" sz="2400" dirty="0"/>
              <a:t>can opt to have their ORCID record automatically updated when their papers are published, which in turn means that university and other systems can receive updates directly </a:t>
            </a:r>
          </a:p>
        </p:txBody>
      </p:sp>
    </p:spTree>
    <p:extLst>
      <p:ext uri="{BB962C8B-B14F-4D97-AF65-F5344CB8AC3E}">
        <p14:creationId xmlns:p14="http://schemas.microsoft.com/office/powerpoint/2010/main" val="317735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9576" y="391701"/>
            <a:ext cx="6279824" cy="5007848"/>
          </a:xfrm>
          <a:prstGeom prst="rect">
            <a:avLst/>
          </a:prstGeom>
          <a:ln w="38100">
            <a:solidFill>
              <a:schemeClr val="accent1"/>
            </a:solidFill>
          </a:ln>
        </p:spPr>
      </p:pic>
      <p:sp>
        <p:nvSpPr>
          <p:cNvPr id="3" name="Content Placeholder 2"/>
          <p:cNvSpPr>
            <a:spLocks noGrp="1"/>
          </p:cNvSpPr>
          <p:nvPr>
            <p:ph idx="1"/>
          </p:nvPr>
        </p:nvSpPr>
        <p:spPr>
          <a:xfrm>
            <a:off x="1463039" y="5572989"/>
            <a:ext cx="5980949" cy="757130"/>
          </a:xfrm>
          <a:solidFill>
            <a:schemeClr val="accent1">
              <a:lumMod val="60000"/>
              <a:lumOff val="40000"/>
            </a:schemeClr>
          </a:solidFill>
        </p:spPr>
        <p:txBody>
          <a:bodyPr wrap="square" rtlCol="0">
            <a:spAutoFit/>
          </a:bodyPr>
          <a:lstStyle/>
          <a:p>
            <a:pPr marL="0" indent="0" defTabSz="457200">
              <a:buNone/>
            </a:pPr>
            <a:r>
              <a:rPr lang="en-US" sz="2400" dirty="0"/>
              <a:t>Dr. Kyle Freeman</a:t>
            </a:r>
            <a:br>
              <a:rPr lang="en-US" sz="2400" dirty="0"/>
            </a:br>
            <a:r>
              <a:rPr lang="en-US" sz="2400" dirty="0"/>
              <a:t>Dr. Wade </a:t>
            </a:r>
            <a:r>
              <a:rPr lang="en-US" sz="2400" dirty="0" smtClean="0"/>
              <a:t>Thomason, ASA Fellow, 2017</a:t>
            </a:r>
            <a:endParaRPr lang="en-US" sz="2400" dirty="0"/>
          </a:p>
        </p:txBody>
      </p:sp>
    </p:spTree>
    <p:extLst>
      <p:ext uri="{BB962C8B-B14F-4D97-AF65-F5344CB8AC3E}">
        <p14:creationId xmlns:p14="http://schemas.microsoft.com/office/powerpoint/2010/main" val="3330209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00682"/>
            <a:ext cx="6896534" cy="1080938"/>
          </a:xfrm>
        </p:spPr>
        <p:txBody>
          <a:bodyPr/>
          <a:lstStyle/>
          <a:p>
            <a:r>
              <a:rPr lang="en-US" dirty="0" smtClean="0"/>
              <a:t>9</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 y="118903"/>
            <a:ext cx="8134561" cy="6100921"/>
          </a:xfrm>
          <a:prstGeom prst="rect">
            <a:avLst/>
          </a:prstGeom>
          <a:ln w="28575">
            <a:solidFill>
              <a:schemeClr val="accent1"/>
            </a:solidFill>
          </a:ln>
        </p:spPr>
      </p:pic>
      <p:sp>
        <p:nvSpPr>
          <p:cNvPr id="7" name="TextBox 6"/>
          <p:cNvSpPr txBox="1"/>
          <p:nvPr/>
        </p:nvSpPr>
        <p:spPr>
          <a:xfrm>
            <a:off x="439358" y="1969396"/>
            <a:ext cx="2612936" cy="2031325"/>
          </a:xfrm>
          <a:prstGeom prst="rect">
            <a:avLst/>
          </a:prstGeom>
          <a:solidFill>
            <a:srgbClr val="99CCFF"/>
          </a:solidFill>
        </p:spPr>
        <p:txBody>
          <a:bodyPr wrap="square" rtlCol="0">
            <a:spAutoFit/>
          </a:bodyPr>
          <a:lstStyle/>
          <a:p>
            <a:r>
              <a:rPr lang="en-US" dirty="0" smtClean="0"/>
              <a:t>Dr. Norman Borlaug</a:t>
            </a:r>
            <a:br>
              <a:rPr lang="en-US" dirty="0" smtClean="0"/>
            </a:br>
            <a:r>
              <a:rPr lang="en-US" dirty="0" smtClean="0"/>
              <a:t>April 16</a:t>
            </a:r>
            <a:r>
              <a:rPr lang="en-US" dirty="0"/>
              <a:t>, </a:t>
            </a:r>
            <a:r>
              <a:rPr lang="en-US" dirty="0" smtClean="0"/>
              <a:t>2007</a:t>
            </a:r>
            <a:br>
              <a:rPr lang="en-US" dirty="0" smtClean="0"/>
            </a:br>
            <a:r>
              <a:rPr lang="en-US" dirty="0" smtClean="0"/>
              <a:t>Ciudad </a:t>
            </a:r>
            <a:r>
              <a:rPr lang="en-US" dirty="0"/>
              <a:t>Obregon, MX</a:t>
            </a:r>
          </a:p>
          <a:p>
            <a:r>
              <a:rPr lang="en-US" dirty="0" smtClean="0"/>
              <a:t/>
            </a:r>
            <a:br>
              <a:rPr lang="en-US" dirty="0" smtClean="0"/>
            </a:br>
            <a:r>
              <a:rPr lang="en-US" dirty="0" smtClean="0"/>
              <a:t/>
            </a:r>
            <a:br>
              <a:rPr lang="en-US" dirty="0" smtClean="0"/>
            </a:br>
            <a:r>
              <a:rPr lang="en-US" dirty="0" smtClean="0"/>
              <a:t>March 25, 1914</a:t>
            </a:r>
            <a:br>
              <a:rPr lang="en-US" dirty="0" smtClean="0"/>
            </a:br>
            <a:r>
              <a:rPr lang="en-US" dirty="0" smtClean="0"/>
              <a:t>September 12, 2009</a:t>
            </a:r>
            <a:endParaRPr lang="en-US" dirty="0"/>
          </a:p>
        </p:txBody>
      </p:sp>
      <p:sp>
        <p:nvSpPr>
          <p:cNvPr id="5" name="TextBox 4"/>
          <p:cNvSpPr txBox="1"/>
          <p:nvPr/>
        </p:nvSpPr>
        <p:spPr>
          <a:xfrm>
            <a:off x="5295901" y="6296025"/>
            <a:ext cx="3067050" cy="369332"/>
          </a:xfrm>
          <a:prstGeom prst="rect">
            <a:avLst/>
          </a:prstGeom>
          <a:solidFill>
            <a:schemeClr val="accent1">
              <a:lumMod val="75000"/>
            </a:schemeClr>
          </a:solidFill>
        </p:spPr>
        <p:txBody>
          <a:bodyPr wrap="square" rtlCol="0">
            <a:spAutoFit/>
          </a:bodyPr>
          <a:lstStyle/>
          <a:p>
            <a:r>
              <a:rPr lang="en-US" dirty="0" smtClean="0"/>
              <a:t>Judicious use of resources</a:t>
            </a:r>
            <a:endParaRPr lang="en-US" dirty="0"/>
          </a:p>
        </p:txBody>
      </p:sp>
      <p:sp>
        <p:nvSpPr>
          <p:cNvPr id="11" name="TextBox 10"/>
          <p:cNvSpPr txBox="1"/>
          <p:nvPr/>
        </p:nvSpPr>
        <p:spPr>
          <a:xfrm>
            <a:off x="581025" y="5962650"/>
            <a:ext cx="3390900" cy="646331"/>
          </a:xfrm>
          <a:prstGeom prst="rect">
            <a:avLst/>
          </a:prstGeom>
          <a:solidFill>
            <a:schemeClr val="accent1">
              <a:lumMod val="60000"/>
              <a:lumOff val="40000"/>
            </a:schemeClr>
          </a:solidFill>
        </p:spPr>
        <p:txBody>
          <a:bodyPr wrap="square" rtlCol="0">
            <a:spAutoFit/>
          </a:bodyPr>
          <a:lstStyle/>
          <a:p>
            <a:r>
              <a:rPr lang="en-US" dirty="0" smtClean="0"/>
              <a:t>How do we want to be remembered?</a:t>
            </a:r>
            <a:endParaRPr lang="en-US" dirty="0"/>
          </a:p>
        </p:txBody>
      </p:sp>
    </p:spTree>
    <p:extLst>
      <p:ext uri="{BB962C8B-B14F-4D97-AF65-F5344CB8AC3E}">
        <p14:creationId xmlns:p14="http://schemas.microsoft.com/office/powerpoint/2010/main" val="1343693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49" y="178594"/>
            <a:ext cx="8341485" cy="6256114"/>
          </a:xfrm>
          <a:prstGeom prst="rect">
            <a:avLst/>
          </a:prstGeom>
        </p:spPr>
      </p:pic>
      <p:sp>
        <p:nvSpPr>
          <p:cNvPr id="5" name="TextBox 4"/>
          <p:cNvSpPr txBox="1"/>
          <p:nvPr/>
        </p:nvSpPr>
        <p:spPr>
          <a:xfrm>
            <a:off x="351218" y="5454069"/>
            <a:ext cx="4207904" cy="646331"/>
          </a:xfrm>
          <a:prstGeom prst="rect">
            <a:avLst/>
          </a:prstGeom>
          <a:solidFill>
            <a:schemeClr val="accent1">
              <a:lumMod val="75000"/>
            </a:schemeClr>
          </a:solidFill>
        </p:spPr>
        <p:txBody>
          <a:bodyPr wrap="square" rtlCol="0">
            <a:spAutoFit/>
          </a:bodyPr>
          <a:lstStyle/>
          <a:p>
            <a:r>
              <a:rPr lang="en-US" sz="3600" dirty="0" smtClean="0">
                <a:solidFill>
                  <a:schemeClr val="bg1"/>
                </a:solidFill>
              </a:rPr>
              <a:t>Thank you Brenda!</a:t>
            </a:r>
            <a:endParaRPr lang="en-US" sz="3600" dirty="0">
              <a:solidFill>
                <a:schemeClr val="bg1"/>
              </a:solidFill>
            </a:endParaRPr>
          </a:p>
        </p:txBody>
      </p:sp>
    </p:spTree>
    <p:extLst>
      <p:ext uri="{BB962C8B-B14F-4D97-AF65-F5344CB8AC3E}">
        <p14:creationId xmlns:p14="http://schemas.microsoft.com/office/powerpoint/2010/main" val="4019050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70" y="163451"/>
            <a:ext cx="8879988" cy="5143500"/>
          </a:xfrm>
          <a:prstGeom prst="rect">
            <a:avLst/>
          </a:prstGeom>
          <a:ln w="28575">
            <a:solidFill>
              <a:schemeClr val="accent1"/>
            </a:solidFill>
          </a:ln>
        </p:spPr>
      </p:pic>
      <p:sp>
        <p:nvSpPr>
          <p:cNvPr id="4" name="TextBox 3"/>
          <p:cNvSpPr txBox="1"/>
          <p:nvPr/>
        </p:nvSpPr>
        <p:spPr>
          <a:xfrm>
            <a:off x="7327658" y="4840237"/>
            <a:ext cx="2286000" cy="369332"/>
          </a:xfrm>
          <a:prstGeom prst="rect">
            <a:avLst/>
          </a:prstGeom>
          <a:noFill/>
        </p:spPr>
        <p:txBody>
          <a:bodyPr wrap="square" rtlCol="0">
            <a:spAutoFit/>
          </a:bodyPr>
          <a:lstStyle/>
          <a:p>
            <a:r>
              <a:rPr lang="en-US" b="1" dirty="0" err="1" smtClean="0"/>
              <a:t>Lahoma</a:t>
            </a:r>
            <a:r>
              <a:rPr lang="en-US" b="1" dirty="0" smtClean="0"/>
              <a:t>, OK</a:t>
            </a:r>
            <a:endParaRPr lang="en-US" b="1" dirty="0"/>
          </a:p>
        </p:txBody>
      </p:sp>
      <p:sp>
        <p:nvSpPr>
          <p:cNvPr id="5" name="TextBox 4"/>
          <p:cNvSpPr txBox="1"/>
          <p:nvPr/>
        </p:nvSpPr>
        <p:spPr>
          <a:xfrm>
            <a:off x="241300" y="266700"/>
            <a:ext cx="3924300" cy="400110"/>
          </a:xfrm>
          <a:prstGeom prst="rect">
            <a:avLst/>
          </a:prstGeom>
          <a:solidFill>
            <a:schemeClr val="accent1"/>
          </a:solidFill>
        </p:spPr>
        <p:txBody>
          <a:bodyPr wrap="square" rtlCol="0">
            <a:spAutoFit/>
          </a:bodyPr>
          <a:lstStyle/>
          <a:p>
            <a:r>
              <a:rPr lang="en-US" sz="2000" b="1" dirty="0" smtClean="0"/>
              <a:t>Experiment 502, 1970-present</a:t>
            </a:r>
            <a:endParaRPr lang="en-US" sz="2000" b="1" dirty="0"/>
          </a:p>
        </p:txBody>
      </p:sp>
    </p:spTree>
    <p:extLst>
      <p:ext uri="{BB962C8B-B14F-4D97-AF65-F5344CB8AC3E}">
        <p14:creationId xmlns:p14="http://schemas.microsoft.com/office/powerpoint/2010/main" val="3388924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59098"/>
            <a:ext cx="7772400" cy="934877"/>
          </a:xfrm>
          <a:solidFill>
            <a:schemeClr val="accent1"/>
          </a:solidFill>
        </p:spPr>
        <p:txBody>
          <a:bodyPr>
            <a:normAutofit/>
          </a:bodyPr>
          <a:lstStyle/>
          <a:p>
            <a:r>
              <a:rPr lang="en-US" dirty="0" smtClean="0"/>
              <a:t>Institutional </a:t>
            </a:r>
            <a:r>
              <a:rPr lang="en-US" dirty="0" smtClean="0"/>
              <a:t>Memory</a:t>
            </a:r>
            <a:endParaRPr lang="en-US" dirty="0"/>
          </a:p>
        </p:txBody>
      </p:sp>
      <p:sp>
        <p:nvSpPr>
          <p:cNvPr id="3" name="Content Placeholder 2"/>
          <p:cNvSpPr>
            <a:spLocks noGrp="1"/>
          </p:cNvSpPr>
          <p:nvPr>
            <p:ph idx="1"/>
          </p:nvPr>
        </p:nvSpPr>
        <p:spPr>
          <a:xfrm>
            <a:off x="685800" y="2789049"/>
            <a:ext cx="7772400" cy="1151886"/>
          </a:xfrm>
        </p:spPr>
        <p:txBody>
          <a:bodyPr>
            <a:normAutofit/>
          </a:bodyPr>
          <a:lstStyle/>
          <a:p>
            <a:r>
              <a:rPr lang="en-US" sz="2800" dirty="0" smtClean="0"/>
              <a:t>Would not have 502 and 222 had it not been for the </a:t>
            </a:r>
            <a:r>
              <a:rPr lang="en-US" sz="2800" dirty="0" err="1" smtClean="0"/>
              <a:t>Magruder</a:t>
            </a:r>
            <a:r>
              <a:rPr lang="en-US" sz="2800" dirty="0" smtClean="0"/>
              <a:t> Plots</a:t>
            </a:r>
            <a:endParaRPr lang="en-US" sz="2800" dirty="0"/>
          </a:p>
        </p:txBody>
      </p:sp>
    </p:spTree>
    <p:extLst>
      <p:ext uri="{BB962C8B-B14F-4D97-AF65-F5344CB8AC3E}">
        <p14:creationId xmlns:p14="http://schemas.microsoft.com/office/powerpoint/2010/main" val="31366776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7239" y="1507687"/>
            <a:ext cx="7419475" cy="4669941"/>
          </a:xfrm>
          <a:prstGeom prst="rect">
            <a:avLst/>
          </a:prstGeom>
        </p:spPr>
      </p:pic>
      <p:sp>
        <p:nvSpPr>
          <p:cNvPr id="2" name="Title 1"/>
          <p:cNvSpPr>
            <a:spLocks noGrp="1"/>
          </p:cNvSpPr>
          <p:nvPr>
            <p:ph type="title"/>
          </p:nvPr>
        </p:nvSpPr>
        <p:spPr>
          <a:xfrm>
            <a:off x="131295" y="862701"/>
            <a:ext cx="8601244" cy="489857"/>
          </a:xfrm>
        </p:spPr>
        <p:txBody>
          <a:bodyPr>
            <a:normAutofit fontScale="90000"/>
          </a:bodyPr>
          <a:lstStyle/>
          <a:p>
            <a:r>
              <a:rPr lang="en-US" sz="2800" b="1" dirty="0" smtClean="0"/>
              <a:t>Yield Goals</a:t>
            </a:r>
            <a:br>
              <a:rPr lang="en-US" sz="2800" b="1" dirty="0" smtClean="0"/>
            </a:br>
            <a:r>
              <a:rPr lang="en-US" sz="2800" b="1" dirty="0" smtClean="0"/>
              <a:t>Average of the last 3 or 5 years + 20% versus observed yield </a:t>
            </a:r>
            <a:endParaRPr lang="en-US" sz="2800" b="1" dirty="0"/>
          </a:p>
        </p:txBody>
      </p:sp>
      <p:sp>
        <p:nvSpPr>
          <p:cNvPr id="6" name="Rectangle 5"/>
          <p:cNvSpPr/>
          <p:nvPr/>
        </p:nvSpPr>
        <p:spPr>
          <a:xfrm>
            <a:off x="3370944" y="2801257"/>
            <a:ext cx="1262743" cy="1175657"/>
          </a:xfrm>
          <a:prstGeom prst="rect">
            <a:avLst/>
          </a:prstGeom>
          <a:solidFill>
            <a:srgbClr val="40F0A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Arrow Connector 10"/>
          <p:cNvCxnSpPr/>
          <p:nvPr/>
        </p:nvCxnSpPr>
        <p:spPr>
          <a:xfrm>
            <a:off x="4633687" y="3077029"/>
            <a:ext cx="3294742" cy="1117600"/>
          </a:xfrm>
          <a:prstGeom prst="straightConnector1">
            <a:avLst/>
          </a:prstGeom>
          <a:ln w="38100">
            <a:solidFill>
              <a:srgbClr val="40F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52373" y="2902858"/>
            <a:ext cx="1262743" cy="1879600"/>
          </a:xfrm>
          <a:prstGeom prst="rect">
            <a:avLst/>
          </a:pr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Arrow Connector 12"/>
          <p:cNvCxnSpPr/>
          <p:nvPr/>
        </p:nvCxnSpPr>
        <p:spPr>
          <a:xfrm>
            <a:off x="4724402" y="4223658"/>
            <a:ext cx="1273627" cy="671285"/>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95172" y="4894943"/>
            <a:ext cx="275772" cy="1240971"/>
          </a:xfrm>
          <a:prstGeom prst="rect">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10543" y="3976914"/>
            <a:ext cx="283027" cy="2148115"/>
          </a:xfrm>
          <a:prstGeom prst="rect">
            <a:avLst/>
          </a:prstGeom>
          <a:solidFill>
            <a:srgbClr val="40F0A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553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438460604"/>
              </p:ext>
            </p:extLst>
          </p:nvPr>
        </p:nvGraphicFramePr>
        <p:xfrm>
          <a:off x="282725" y="927937"/>
          <a:ext cx="8512139" cy="46997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22195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4974" y="384532"/>
            <a:ext cx="6597283" cy="6163658"/>
          </a:xfrm>
          <a:ln w="38100">
            <a:solidFill>
              <a:schemeClr val="accent1"/>
            </a:solidFill>
          </a:ln>
        </p:spPr>
      </p:pic>
    </p:spTree>
    <p:extLst>
      <p:ext uri="{BB962C8B-B14F-4D97-AF65-F5344CB8AC3E}">
        <p14:creationId xmlns:p14="http://schemas.microsoft.com/office/powerpoint/2010/main" val="2949754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54474" y="6259997"/>
            <a:ext cx="1791478" cy="523220"/>
          </a:xfrm>
          <a:prstGeom prst="rect">
            <a:avLst/>
          </a:prstGeom>
          <a:solidFill>
            <a:schemeClr val="accent3">
              <a:lumMod val="40000"/>
              <a:lumOff val="60000"/>
            </a:schemeClr>
          </a:solidFill>
        </p:spPr>
        <p:txBody>
          <a:bodyPr wrap="square" rtlCol="0">
            <a:spAutoFit/>
          </a:bodyPr>
          <a:lstStyle/>
          <a:p>
            <a:r>
              <a:rPr lang="en-US" sz="1400" dirty="0" smtClean="0"/>
              <a:t>Good work</a:t>
            </a:r>
            <a:br>
              <a:rPr lang="en-US" sz="1400" dirty="0" smtClean="0"/>
            </a:br>
            <a:r>
              <a:rPr lang="en-US" sz="1400" dirty="0" smtClean="0"/>
              <a:t>Good questions</a:t>
            </a:r>
            <a:endParaRPr lang="en-US" sz="1400" dirty="0"/>
          </a:p>
        </p:txBody>
      </p:sp>
      <p:sp>
        <p:nvSpPr>
          <p:cNvPr id="2" name="Title 1"/>
          <p:cNvSpPr>
            <a:spLocks noGrp="1"/>
          </p:cNvSpPr>
          <p:nvPr>
            <p:ph type="title"/>
          </p:nvPr>
        </p:nvSpPr>
        <p:spPr>
          <a:xfrm>
            <a:off x="659752" y="697894"/>
            <a:ext cx="7772400" cy="1353499"/>
          </a:xfrm>
        </p:spPr>
        <p:txBody>
          <a:bodyPr/>
          <a:lstStyle/>
          <a:p>
            <a:r>
              <a:rPr lang="en-US" dirty="0" smtClean="0"/>
              <a:t>H-index</a:t>
            </a:r>
            <a:endParaRPr lang="en-US" dirty="0"/>
          </a:p>
        </p:txBody>
      </p:sp>
      <p:pic>
        <p:nvPicPr>
          <p:cNvPr id="4" name="Picture 3"/>
          <p:cNvPicPr>
            <a:picLocks noChangeAspect="1"/>
          </p:cNvPicPr>
          <p:nvPr/>
        </p:nvPicPr>
        <p:blipFill>
          <a:blip r:embed="rId2"/>
          <a:stretch>
            <a:fillRect/>
          </a:stretch>
        </p:blipFill>
        <p:spPr>
          <a:xfrm>
            <a:off x="401216" y="2102578"/>
            <a:ext cx="4144736" cy="4235920"/>
          </a:xfrm>
          <a:prstGeom prst="rect">
            <a:avLst/>
          </a:prstGeom>
        </p:spPr>
      </p:pic>
      <p:sp>
        <p:nvSpPr>
          <p:cNvPr id="5" name="TextBox 4"/>
          <p:cNvSpPr txBox="1"/>
          <p:nvPr/>
        </p:nvSpPr>
        <p:spPr>
          <a:xfrm>
            <a:off x="5145246" y="1923623"/>
            <a:ext cx="3396343" cy="923330"/>
          </a:xfrm>
          <a:prstGeom prst="rect">
            <a:avLst/>
          </a:prstGeom>
          <a:solidFill>
            <a:schemeClr val="accent1">
              <a:lumMod val="40000"/>
              <a:lumOff val="60000"/>
            </a:schemeClr>
          </a:solidFill>
        </p:spPr>
        <p:txBody>
          <a:bodyPr wrap="square" rtlCol="0">
            <a:spAutoFit/>
          </a:bodyPr>
          <a:lstStyle/>
          <a:p>
            <a:r>
              <a:rPr lang="en-US" dirty="0" smtClean="0"/>
              <a:t>If</a:t>
            </a:r>
            <a:r>
              <a:rPr lang="en-US" dirty="0"/>
              <a:t> a researcher has 15 papers, each of which has at least 15 citations, their h-index is </a:t>
            </a:r>
            <a:r>
              <a:rPr lang="en-US" dirty="0" smtClean="0"/>
              <a:t>15</a:t>
            </a:r>
          </a:p>
        </p:txBody>
      </p:sp>
      <p:sp>
        <p:nvSpPr>
          <p:cNvPr id="6" name="TextBox 5"/>
          <p:cNvSpPr txBox="1"/>
          <p:nvPr/>
        </p:nvSpPr>
        <p:spPr>
          <a:xfrm>
            <a:off x="3184082" y="272120"/>
            <a:ext cx="5637945" cy="830997"/>
          </a:xfrm>
          <a:prstGeom prst="rect">
            <a:avLst/>
          </a:prstGeom>
          <a:noFill/>
        </p:spPr>
        <p:txBody>
          <a:bodyPr wrap="square" rtlCol="0">
            <a:spAutoFit/>
          </a:bodyPr>
          <a:lstStyle/>
          <a:p>
            <a:r>
              <a:rPr lang="en-US" sz="1600" dirty="0" smtClean="0"/>
              <a:t>Hirsch, </a:t>
            </a:r>
            <a:r>
              <a:rPr lang="en-US" sz="1600" dirty="0" smtClean="0"/>
              <a:t>Jorge, .E</a:t>
            </a:r>
            <a:r>
              <a:rPr lang="en-US" sz="1600" dirty="0" smtClean="0"/>
              <a:t>. 2005. An index to quantify an individual’s scientific research output. Proc. Natl. Acad. Sci. 102(46): 16569-16572. DOI:10.1073/pnas.0507655102</a:t>
            </a:r>
            <a:endParaRPr lang="en-US" sz="1600" dirty="0"/>
          </a:p>
        </p:txBody>
      </p:sp>
      <p:sp>
        <p:nvSpPr>
          <p:cNvPr id="7" name="TextBox 6"/>
          <p:cNvSpPr txBox="1"/>
          <p:nvPr/>
        </p:nvSpPr>
        <p:spPr>
          <a:xfrm>
            <a:off x="5887031" y="2964803"/>
            <a:ext cx="1912775" cy="369332"/>
          </a:xfrm>
          <a:prstGeom prst="rect">
            <a:avLst/>
          </a:prstGeom>
          <a:noFill/>
        </p:spPr>
        <p:txBody>
          <a:bodyPr wrap="square" rtlCol="0">
            <a:spAutoFit/>
          </a:bodyPr>
          <a:lstStyle/>
          <a:p>
            <a:r>
              <a:rPr lang="en-US" b="1" dirty="0" smtClean="0">
                <a:solidFill>
                  <a:srgbClr val="FF6600"/>
                </a:solidFill>
              </a:rPr>
              <a:t>Web of Science</a:t>
            </a:r>
            <a:endParaRPr lang="en-US" b="1" dirty="0">
              <a:solidFill>
                <a:srgbClr val="FF66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444" y="3287550"/>
            <a:ext cx="1885950" cy="714375"/>
          </a:xfrm>
          <a:prstGeom prst="rect">
            <a:avLst/>
          </a:prstGeom>
        </p:spPr>
      </p:pic>
      <p:sp>
        <p:nvSpPr>
          <p:cNvPr id="11" name="TextBox 10"/>
          <p:cNvSpPr txBox="1"/>
          <p:nvPr/>
        </p:nvSpPr>
        <p:spPr>
          <a:xfrm>
            <a:off x="5576087" y="4037157"/>
            <a:ext cx="2716589" cy="2554545"/>
          </a:xfrm>
          <a:prstGeom prst="rect">
            <a:avLst/>
          </a:prstGeom>
          <a:solidFill>
            <a:schemeClr val="accent1">
              <a:lumMod val="20000"/>
              <a:lumOff val="80000"/>
            </a:schemeClr>
          </a:solidFill>
        </p:spPr>
        <p:txBody>
          <a:bodyPr wrap="square" rtlCol="0">
            <a:spAutoFit/>
          </a:bodyPr>
          <a:lstStyle/>
          <a:p>
            <a:pPr>
              <a:tabLst>
                <a:tab pos="1258888" algn="l"/>
              </a:tabLst>
            </a:pPr>
            <a:r>
              <a:rPr lang="en-US" sz="2000" dirty="0" smtClean="0"/>
              <a:t>JS </a:t>
            </a:r>
            <a:r>
              <a:rPr lang="en-US" sz="2000" dirty="0" err="1" smtClean="0"/>
              <a:t>Schepers</a:t>
            </a:r>
            <a:r>
              <a:rPr lang="en-US" sz="2000" dirty="0" smtClean="0"/>
              <a:t>	33</a:t>
            </a:r>
            <a:br>
              <a:rPr lang="en-US" sz="2000" dirty="0" smtClean="0"/>
            </a:br>
            <a:r>
              <a:rPr lang="en-US" sz="2000" dirty="0" smtClean="0"/>
              <a:t>NR </a:t>
            </a:r>
            <a:r>
              <a:rPr lang="en-US" sz="2000" dirty="0" smtClean="0"/>
              <a:t>Kitchen	</a:t>
            </a:r>
            <a:r>
              <a:rPr lang="en-US" sz="2000" dirty="0" smtClean="0"/>
              <a:t>	30</a:t>
            </a:r>
            <a:br>
              <a:rPr lang="en-US" sz="2000" dirty="0" smtClean="0"/>
            </a:br>
            <a:r>
              <a:rPr lang="en-US" sz="2000" dirty="0" smtClean="0"/>
              <a:t>RB Ferguson	26</a:t>
            </a:r>
            <a:br>
              <a:rPr lang="en-US" sz="2000" dirty="0" smtClean="0"/>
            </a:br>
            <a:r>
              <a:rPr lang="en-US" sz="2000" dirty="0" smtClean="0"/>
              <a:t>DE </a:t>
            </a:r>
            <a:r>
              <a:rPr lang="en-US" sz="2000" dirty="0" smtClean="0"/>
              <a:t>Clay</a:t>
            </a:r>
            <a:r>
              <a:rPr lang="en-US" sz="2000" dirty="0" smtClean="0"/>
              <a:t>	</a:t>
            </a:r>
            <a:r>
              <a:rPr lang="en-US" sz="2000" dirty="0" smtClean="0"/>
              <a:t>		22</a:t>
            </a:r>
            <a:r>
              <a:rPr lang="en-US" sz="2000" dirty="0" smtClean="0"/>
              <a:t/>
            </a:r>
            <a:br>
              <a:rPr lang="en-US" sz="2000" dirty="0" smtClean="0"/>
            </a:br>
            <a:r>
              <a:rPr lang="en-US" sz="2000" dirty="0" smtClean="0"/>
              <a:t>JE Sawyer	</a:t>
            </a:r>
            <a:r>
              <a:rPr lang="en-US" sz="2000" dirty="0" smtClean="0"/>
              <a:t>		22</a:t>
            </a:r>
            <a:r>
              <a:rPr lang="en-US" sz="2000" dirty="0" smtClean="0"/>
              <a:t/>
            </a:r>
            <a:br>
              <a:rPr lang="en-US" sz="2000" dirty="0" smtClean="0"/>
            </a:br>
            <a:r>
              <a:rPr lang="en-US" sz="2000" dirty="0" smtClean="0"/>
              <a:t>JL </a:t>
            </a:r>
            <a:r>
              <a:rPr lang="en-US" sz="2000" dirty="0" err="1" smtClean="0"/>
              <a:t>Havlin</a:t>
            </a:r>
            <a:r>
              <a:rPr lang="en-US" sz="2000" dirty="0" smtClean="0"/>
              <a:t>	</a:t>
            </a:r>
            <a:r>
              <a:rPr lang="en-US" sz="2000" dirty="0" smtClean="0"/>
              <a:t>		18</a:t>
            </a:r>
            <a:r>
              <a:rPr lang="en-US" sz="2000" dirty="0" smtClean="0"/>
              <a:t/>
            </a:r>
            <a:br>
              <a:rPr lang="en-US" sz="2000" dirty="0" smtClean="0"/>
            </a:br>
            <a:r>
              <a:rPr lang="en-US" sz="2000" dirty="0" smtClean="0"/>
              <a:t>PC Scharf	</a:t>
            </a:r>
            <a:r>
              <a:rPr lang="en-US" sz="2000" dirty="0" smtClean="0"/>
              <a:t>		16</a:t>
            </a:r>
            <a:r>
              <a:rPr lang="en-US" sz="2000" dirty="0" smtClean="0"/>
              <a:t/>
            </a:r>
            <a:br>
              <a:rPr lang="en-US" sz="2000" dirty="0" smtClean="0"/>
            </a:br>
            <a:r>
              <a:rPr lang="en-US" sz="2000" dirty="0" smtClean="0"/>
              <a:t>JJ </a:t>
            </a:r>
            <a:r>
              <a:rPr lang="en-US" sz="2000" dirty="0" err="1" smtClean="0"/>
              <a:t>Camberato</a:t>
            </a:r>
            <a:r>
              <a:rPr lang="en-US" sz="2000" dirty="0" smtClean="0"/>
              <a:t>	14</a:t>
            </a:r>
            <a:endParaRPr lang="en-US" sz="2000" dirty="0"/>
          </a:p>
        </p:txBody>
      </p:sp>
      <p:sp>
        <p:nvSpPr>
          <p:cNvPr id="8" name="TextBox 7"/>
          <p:cNvSpPr txBox="1"/>
          <p:nvPr/>
        </p:nvSpPr>
        <p:spPr>
          <a:xfrm>
            <a:off x="4545952" y="1181089"/>
            <a:ext cx="3361386" cy="646331"/>
          </a:xfrm>
          <a:prstGeom prst="rect">
            <a:avLst/>
          </a:prstGeom>
          <a:noFill/>
        </p:spPr>
        <p:txBody>
          <a:bodyPr wrap="square" rtlCol="0">
            <a:spAutoFit/>
          </a:bodyPr>
          <a:lstStyle/>
          <a:p>
            <a:r>
              <a:rPr lang="en-US" dirty="0" smtClean="0"/>
              <a:t>Argentine Physics Professor, Univ. California</a:t>
            </a:r>
            <a:endParaRPr lang="es-AR" dirty="0"/>
          </a:p>
        </p:txBody>
      </p:sp>
    </p:spTree>
    <p:extLst>
      <p:ext uri="{BB962C8B-B14F-4D97-AF65-F5344CB8AC3E}">
        <p14:creationId xmlns:p14="http://schemas.microsoft.com/office/powerpoint/2010/main" val="40533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37" y="1052462"/>
            <a:ext cx="7772400" cy="4050792"/>
          </a:xfrm>
        </p:spPr>
        <p:txBody>
          <a:bodyPr>
            <a:normAutofit/>
          </a:bodyPr>
          <a:lstStyle/>
          <a:p>
            <a:r>
              <a:rPr lang="en-US" sz="2400" dirty="0" smtClean="0"/>
              <a:t>With the advent/</a:t>
            </a:r>
            <a:r>
              <a:rPr lang="en-US" sz="2400" u="sng" dirty="0" smtClean="0"/>
              <a:t>acceptance </a:t>
            </a:r>
            <a:r>
              <a:rPr lang="en-US" sz="2400" dirty="0" smtClean="0"/>
              <a:t>of sensor based measurements, like NDVI, the challenge is to collect comprehensive readings over time, to “map” environments</a:t>
            </a:r>
          </a:p>
          <a:p>
            <a:r>
              <a:rPr lang="en-US" sz="2400" dirty="0" smtClean="0"/>
              <a:t>A good method to better understand the differences in environment when many readings are collected (NDVI within a season, and over years)</a:t>
            </a:r>
          </a:p>
          <a:p>
            <a:r>
              <a:rPr lang="en-US" sz="2400" dirty="0" smtClean="0"/>
              <a:t>Aerial collection of NDVI (promise of active sensors)</a:t>
            </a:r>
            <a:endParaRPr lang="en-US" sz="2400" dirty="0"/>
          </a:p>
        </p:txBody>
      </p:sp>
    </p:spTree>
    <p:extLst>
      <p:ext uri="{BB962C8B-B14F-4D97-AF65-F5344CB8AC3E}">
        <p14:creationId xmlns:p14="http://schemas.microsoft.com/office/powerpoint/2010/main" val="280480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5444" y="4147049"/>
            <a:ext cx="4578493" cy="2749534"/>
          </a:xfrm>
          <a:prstGeom prst="rect">
            <a:avLst/>
          </a:prstGeom>
        </p:spPr>
      </p:pic>
      <p:pic>
        <p:nvPicPr>
          <p:cNvPr id="2" name="Picture 1"/>
          <p:cNvPicPr>
            <a:picLocks noChangeAspect="1"/>
          </p:cNvPicPr>
          <p:nvPr/>
        </p:nvPicPr>
        <p:blipFill>
          <a:blip r:embed="rId3"/>
          <a:stretch>
            <a:fillRect/>
          </a:stretch>
        </p:blipFill>
        <p:spPr>
          <a:xfrm>
            <a:off x="2286198" y="1861049"/>
            <a:ext cx="4578493" cy="2749534"/>
          </a:xfrm>
          <a:prstGeom prst="rect">
            <a:avLst/>
          </a:prstGeom>
        </p:spPr>
      </p:pic>
      <p:sp>
        <p:nvSpPr>
          <p:cNvPr id="3" name="Content Placeholder 2"/>
          <p:cNvSpPr>
            <a:spLocks noGrp="1"/>
          </p:cNvSpPr>
          <p:nvPr>
            <p:ph idx="1"/>
          </p:nvPr>
        </p:nvSpPr>
        <p:spPr>
          <a:xfrm>
            <a:off x="211831" y="6307561"/>
            <a:ext cx="7772400" cy="409575"/>
          </a:xfrm>
        </p:spPr>
        <p:txBody>
          <a:bodyPr/>
          <a:lstStyle/>
          <a:p>
            <a:r>
              <a:rPr lang="en-US" dirty="0" smtClean="0"/>
              <a:t>NDVI vs Yield, 2016</a:t>
            </a:r>
            <a:endParaRPr lang="en-US" dirty="0"/>
          </a:p>
        </p:txBody>
      </p:sp>
      <p:pic>
        <p:nvPicPr>
          <p:cNvPr id="4" name="Picture 3"/>
          <p:cNvPicPr>
            <a:picLocks noChangeAspect="1"/>
          </p:cNvPicPr>
          <p:nvPr/>
        </p:nvPicPr>
        <p:blipFill>
          <a:blip r:embed="rId4"/>
          <a:stretch>
            <a:fillRect/>
          </a:stretch>
        </p:blipFill>
        <p:spPr>
          <a:xfrm>
            <a:off x="0" y="-92284"/>
            <a:ext cx="4572396" cy="2743438"/>
          </a:xfrm>
          <a:prstGeom prst="rect">
            <a:avLst/>
          </a:prstGeom>
        </p:spPr>
      </p:pic>
      <p:sp>
        <p:nvSpPr>
          <p:cNvPr id="6" name="TextBox 5"/>
          <p:cNvSpPr txBox="1"/>
          <p:nvPr/>
        </p:nvSpPr>
        <p:spPr>
          <a:xfrm>
            <a:off x="7379594" y="1420191"/>
            <a:ext cx="741130" cy="1477328"/>
          </a:xfrm>
          <a:prstGeom prst="rect">
            <a:avLst/>
          </a:prstGeom>
          <a:solidFill>
            <a:schemeClr val="accent1">
              <a:lumMod val="40000"/>
              <a:lumOff val="60000"/>
            </a:schemeClr>
          </a:solidFill>
        </p:spPr>
        <p:txBody>
          <a:bodyPr wrap="square" rtlCol="0">
            <a:spAutoFit/>
          </a:bodyPr>
          <a:lstStyle/>
          <a:p>
            <a:pPr algn="ctr"/>
            <a:r>
              <a:rPr lang="en-US" b="1" dirty="0" smtClean="0"/>
              <a:t>69</a:t>
            </a:r>
          </a:p>
          <a:p>
            <a:pPr algn="ctr"/>
            <a:endParaRPr lang="en-US" b="1" dirty="0"/>
          </a:p>
          <a:p>
            <a:pPr algn="ctr"/>
            <a:r>
              <a:rPr lang="en-US" b="1" dirty="0" smtClean="0"/>
              <a:t>81</a:t>
            </a:r>
          </a:p>
          <a:p>
            <a:pPr algn="ctr"/>
            <a:endParaRPr lang="en-US" b="1" dirty="0"/>
          </a:p>
          <a:p>
            <a:pPr algn="ctr"/>
            <a:r>
              <a:rPr lang="en-US" b="1" dirty="0" smtClean="0"/>
              <a:t>106</a:t>
            </a:r>
            <a:endParaRPr lang="es-AR" b="1" dirty="0"/>
          </a:p>
        </p:txBody>
      </p:sp>
    </p:spTree>
    <p:extLst>
      <p:ext uri="{BB962C8B-B14F-4D97-AF65-F5344CB8AC3E}">
        <p14:creationId xmlns:p14="http://schemas.microsoft.com/office/powerpoint/2010/main" val="380590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8354" y="234583"/>
            <a:ext cx="7643004" cy="1109791"/>
          </a:xfrm>
          <a:prstGeom prst="rect">
            <a:avLst/>
          </a:prstGeom>
          <a:noFill/>
        </p:spPr>
        <p:txBody>
          <a:bodyPr wrap="square" rtlCol="0">
            <a:spAutoFit/>
          </a:bodyPr>
          <a:lstStyle/>
          <a:p>
            <a:r>
              <a:rPr lang="en-US" sz="1653" dirty="0" smtClean="0"/>
              <a:t>Figure 1. Correlation of NDVI versus winter wheat grain yield, for readings collected over the season where the number of days from planting to sensing where GDD&gt;0 ranging from 64 to 149, and where GDD was computed as (</a:t>
            </a:r>
            <a:r>
              <a:rPr lang="en-US" sz="1653" dirty="0" err="1" smtClean="0"/>
              <a:t>Tmin+Tmax</a:t>
            </a:r>
            <a:r>
              <a:rPr lang="en-US" sz="1653" dirty="0" smtClean="0"/>
              <a:t>)/2 – 4.4°C, Stillwater, OK, 2016 and 2017.</a:t>
            </a:r>
            <a:endParaRPr lang="en-US" sz="1653" dirty="0"/>
          </a:p>
        </p:txBody>
      </p:sp>
      <p:sp>
        <p:nvSpPr>
          <p:cNvPr id="4" name="TextBox 3"/>
          <p:cNvSpPr txBox="1"/>
          <p:nvPr/>
        </p:nvSpPr>
        <p:spPr>
          <a:xfrm>
            <a:off x="6866626" y="2484407"/>
            <a:ext cx="1958196" cy="523220"/>
          </a:xfrm>
          <a:prstGeom prst="rect">
            <a:avLst/>
          </a:prstGeom>
          <a:solidFill>
            <a:srgbClr val="DDDDDD"/>
          </a:solidFill>
        </p:spPr>
        <p:txBody>
          <a:bodyPr wrap="square" rtlCol="0">
            <a:spAutoFit/>
          </a:bodyPr>
          <a:lstStyle/>
          <a:p>
            <a:r>
              <a:rPr lang="en-US" sz="1400" dirty="0" smtClean="0"/>
              <a:t>Bruno Figueiredo, </a:t>
            </a:r>
            <a:r>
              <a:rPr lang="en-US" sz="1400" dirty="0" err="1" smtClean="0"/>
              <a:t>Jagmandeep</a:t>
            </a:r>
            <a:r>
              <a:rPr lang="en-US" sz="1400" dirty="0" smtClean="0"/>
              <a:t> Dhillon</a:t>
            </a:r>
            <a:endParaRPr lang="en-US" sz="1400" dirty="0"/>
          </a:p>
        </p:txBody>
      </p:sp>
      <p:sp>
        <p:nvSpPr>
          <p:cNvPr id="2" name="TextBox 1"/>
          <p:cNvSpPr txBox="1"/>
          <p:nvPr/>
        </p:nvSpPr>
        <p:spPr>
          <a:xfrm>
            <a:off x="1828801" y="4632385"/>
            <a:ext cx="4649638" cy="738664"/>
          </a:xfrm>
          <a:prstGeom prst="rect">
            <a:avLst/>
          </a:prstGeom>
          <a:noFill/>
        </p:spPr>
        <p:txBody>
          <a:bodyPr wrap="square" rtlCol="0">
            <a:spAutoFit/>
          </a:bodyPr>
          <a:lstStyle/>
          <a:p>
            <a:r>
              <a:rPr lang="en-US" sz="1400" dirty="0"/>
              <a:t>Y = -1.21 + 0.02x, when </a:t>
            </a:r>
            <a:r>
              <a:rPr lang="en-US" sz="1400" b="1" dirty="0">
                <a:solidFill>
                  <a:srgbClr val="FF3300"/>
                </a:solidFill>
              </a:rPr>
              <a:t>x &lt; 111</a:t>
            </a:r>
            <a:r>
              <a:rPr lang="en-US" sz="1400" dirty="0"/>
              <a:t>, y = 0.82 when x &gt; 111</a:t>
            </a:r>
            <a:br>
              <a:rPr lang="en-US" sz="1400" dirty="0"/>
            </a:br>
            <a:r>
              <a:rPr lang="en-US" sz="1400" dirty="0"/>
              <a:t>r2 = 0.93</a:t>
            </a:r>
          </a:p>
          <a:p>
            <a:endParaRPr lang="en-US" sz="1400" dirty="0"/>
          </a:p>
        </p:txBody>
      </p:sp>
      <p:graphicFrame>
        <p:nvGraphicFramePr>
          <p:cNvPr id="8" name="Chart 7"/>
          <p:cNvGraphicFramePr>
            <a:graphicFrameLocks/>
          </p:cNvGraphicFramePr>
          <p:nvPr>
            <p:extLst>
              <p:ext uri="{D42A27DB-BD31-4B8C-83A1-F6EECF244321}">
                <p14:modId xmlns:p14="http://schemas.microsoft.com/office/powerpoint/2010/main" val="2459790258"/>
              </p:ext>
            </p:extLst>
          </p:nvPr>
        </p:nvGraphicFramePr>
        <p:xfrm>
          <a:off x="1643975" y="1804481"/>
          <a:ext cx="45720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p:nvPr/>
        </p:nvCxnSpPr>
        <p:spPr>
          <a:xfrm>
            <a:off x="4496713" y="2599819"/>
            <a:ext cx="1504950" cy="0"/>
          </a:xfrm>
          <a:prstGeom prst="line">
            <a:avLst/>
          </a:prstGeom>
          <a:noFill/>
          <a:ln w="19050" cap="flat" cmpd="sng" algn="ctr">
            <a:solidFill>
              <a:srgbClr val="ED7D31"/>
            </a:solidFill>
            <a:prstDash val="solid"/>
            <a:miter lim="800000"/>
          </a:ln>
          <a:effectLst/>
        </p:spPr>
      </p:cxnSp>
    </p:spTree>
    <p:extLst>
      <p:ext uri="{BB962C8B-B14F-4D97-AF65-F5344CB8AC3E}">
        <p14:creationId xmlns:p14="http://schemas.microsoft.com/office/powerpoint/2010/main" val="1685420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8354" y="234583"/>
            <a:ext cx="7643004" cy="1109791"/>
          </a:xfrm>
          <a:prstGeom prst="rect">
            <a:avLst/>
          </a:prstGeom>
          <a:noFill/>
        </p:spPr>
        <p:txBody>
          <a:bodyPr wrap="square" rtlCol="0">
            <a:spAutoFit/>
          </a:bodyPr>
          <a:lstStyle/>
          <a:p>
            <a:r>
              <a:rPr lang="en-US" sz="1653" dirty="0" smtClean="0"/>
              <a:t>Figure 2. Correlation of NDVI versus winter wheat grain yield, for readings collected over the season where the number of days from planting to sensing where GDD&gt;0 ranging from 48 to 143, and where GDD was computed as (</a:t>
            </a:r>
            <a:r>
              <a:rPr lang="en-US" sz="1653" dirty="0" err="1" smtClean="0"/>
              <a:t>Tmin+Tmax</a:t>
            </a:r>
            <a:r>
              <a:rPr lang="en-US" sz="1653" dirty="0" smtClean="0"/>
              <a:t>)/2 – 4.4°C, </a:t>
            </a:r>
            <a:r>
              <a:rPr lang="en-US" sz="1653" dirty="0" err="1" smtClean="0"/>
              <a:t>Lahoma</a:t>
            </a:r>
            <a:r>
              <a:rPr lang="en-US" sz="1653" dirty="0" smtClean="0"/>
              <a:t>, OK, 2016 and 2017.</a:t>
            </a:r>
            <a:endParaRPr lang="en-US" sz="1653" dirty="0"/>
          </a:p>
        </p:txBody>
      </p:sp>
      <p:sp>
        <p:nvSpPr>
          <p:cNvPr id="4" name="TextBox 3"/>
          <p:cNvSpPr txBox="1"/>
          <p:nvPr/>
        </p:nvSpPr>
        <p:spPr>
          <a:xfrm>
            <a:off x="6866626" y="2484407"/>
            <a:ext cx="1958196" cy="523220"/>
          </a:xfrm>
          <a:prstGeom prst="rect">
            <a:avLst/>
          </a:prstGeom>
          <a:solidFill>
            <a:srgbClr val="DDDDDD"/>
          </a:solidFill>
        </p:spPr>
        <p:txBody>
          <a:bodyPr wrap="square" rtlCol="0">
            <a:spAutoFit/>
          </a:bodyPr>
          <a:lstStyle/>
          <a:p>
            <a:r>
              <a:rPr lang="en-US" sz="1400" dirty="0" smtClean="0"/>
              <a:t>Bruno Figueiredo, </a:t>
            </a:r>
            <a:r>
              <a:rPr lang="en-US" sz="1400" dirty="0" err="1" smtClean="0"/>
              <a:t>Jagmandeep</a:t>
            </a:r>
            <a:r>
              <a:rPr lang="en-US" sz="1400" dirty="0" smtClean="0"/>
              <a:t> Dhillon</a:t>
            </a:r>
            <a:endParaRPr lang="en-US" sz="1400" dirty="0"/>
          </a:p>
        </p:txBody>
      </p:sp>
      <p:sp>
        <p:nvSpPr>
          <p:cNvPr id="5" name="TextBox 4"/>
          <p:cNvSpPr txBox="1"/>
          <p:nvPr/>
        </p:nvSpPr>
        <p:spPr>
          <a:xfrm>
            <a:off x="2031060" y="4701212"/>
            <a:ext cx="4580627" cy="646331"/>
          </a:xfrm>
          <a:prstGeom prst="rect">
            <a:avLst/>
          </a:prstGeom>
          <a:noFill/>
        </p:spPr>
        <p:txBody>
          <a:bodyPr wrap="square" rtlCol="0">
            <a:spAutoFit/>
          </a:bodyPr>
          <a:lstStyle/>
          <a:p>
            <a:r>
              <a:rPr lang="en-US" sz="1200" dirty="0"/>
              <a:t>Y = -0.95 + 0.02x, when </a:t>
            </a:r>
            <a:r>
              <a:rPr lang="en-US" sz="1200" b="1" dirty="0">
                <a:solidFill>
                  <a:srgbClr val="FF3300"/>
                </a:solidFill>
              </a:rPr>
              <a:t>x &lt; 97</a:t>
            </a:r>
            <a:r>
              <a:rPr lang="en-US" sz="1200" dirty="0"/>
              <a:t>, y = 0.92 when x &gt; 97</a:t>
            </a:r>
            <a:br>
              <a:rPr lang="en-US" sz="1200" dirty="0"/>
            </a:br>
            <a:r>
              <a:rPr lang="en-US" sz="1200" dirty="0"/>
              <a:t>r2 = 0.96</a:t>
            </a:r>
          </a:p>
          <a:p>
            <a:endParaRPr lang="en-US" sz="1200" dirty="0"/>
          </a:p>
        </p:txBody>
      </p:sp>
      <p:graphicFrame>
        <p:nvGraphicFramePr>
          <p:cNvPr id="8" name="Chart 7"/>
          <p:cNvGraphicFramePr>
            <a:graphicFrameLocks/>
          </p:cNvGraphicFramePr>
          <p:nvPr>
            <p:extLst>
              <p:ext uri="{D42A27DB-BD31-4B8C-83A1-F6EECF244321}">
                <p14:modId xmlns:p14="http://schemas.microsoft.com/office/powerpoint/2010/main" val="91972006"/>
              </p:ext>
            </p:extLst>
          </p:nvPr>
        </p:nvGraphicFramePr>
        <p:xfrm>
          <a:off x="1527242" y="1794754"/>
          <a:ext cx="45720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p:nvPr/>
        </p:nvCxnSpPr>
        <p:spPr>
          <a:xfrm flipV="1">
            <a:off x="3908492" y="2447217"/>
            <a:ext cx="1962150" cy="0"/>
          </a:xfrm>
          <a:prstGeom prst="line">
            <a:avLst/>
          </a:prstGeom>
          <a:noFill/>
          <a:ln w="19050" cap="flat" cmpd="sng" algn="ctr">
            <a:solidFill>
              <a:srgbClr val="ED7D31"/>
            </a:solidFill>
            <a:prstDash val="solid"/>
            <a:miter lim="800000"/>
          </a:ln>
          <a:effectLst/>
        </p:spPr>
      </p:cxnSp>
    </p:spTree>
    <p:extLst>
      <p:ext uri="{BB962C8B-B14F-4D97-AF65-F5344CB8AC3E}">
        <p14:creationId xmlns:p14="http://schemas.microsoft.com/office/powerpoint/2010/main" val="2325754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343" y="357518"/>
            <a:ext cx="8458200" cy="1609344"/>
          </a:xfrm>
        </p:spPr>
        <p:txBody>
          <a:bodyPr>
            <a:normAutofit/>
          </a:bodyPr>
          <a:lstStyle/>
          <a:p>
            <a:r>
              <a:rPr lang="en-US" sz="2400" dirty="0"/>
              <a:t>Applied Use of Climatological Data to Refine Optimum Times for Nitrogen Stress Sensing</a:t>
            </a:r>
            <a:r>
              <a:rPr lang="es-AR" sz="2400" dirty="0"/>
              <a:t/>
            </a:r>
            <a:br>
              <a:rPr lang="es-AR" sz="2400" dirty="0"/>
            </a:br>
            <a:endParaRPr lang="es-AR" sz="3600" dirty="0"/>
          </a:p>
        </p:txBody>
      </p:sp>
      <p:sp>
        <p:nvSpPr>
          <p:cNvPr id="3" name="Content Placeholder 2"/>
          <p:cNvSpPr>
            <a:spLocks noGrp="1"/>
          </p:cNvSpPr>
          <p:nvPr>
            <p:ph idx="1"/>
          </p:nvPr>
        </p:nvSpPr>
        <p:spPr>
          <a:xfrm>
            <a:off x="312312" y="1297160"/>
            <a:ext cx="8561231" cy="4050792"/>
          </a:xfrm>
        </p:spPr>
        <p:txBody>
          <a:bodyPr>
            <a:noAutofit/>
          </a:bodyPr>
          <a:lstStyle/>
          <a:p>
            <a:pPr marL="0" indent="0">
              <a:buNone/>
            </a:pPr>
            <a:endParaRPr lang="es-AR" sz="2800" dirty="0"/>
          </a:p>
          <a:p>
            <a:r>
              <a:rPr lang="en-US" sz="2800" dirty="0"/>
              <a:t>Variable influence of the environment on early season plant growth, leads </a:t>
            </a:r>
            <a:r>
              <a:rPr lang="en-US" sz="2800" dirty="0" smtClean="0"/>
              <a:t>to </a:t>
            </a:r>
            <a:r>
              <a:rPr lang="en-US" sz="2800" dirty="0"/>
              <a:t>variable yield levels, year to year. This study was conducted to determine the ideal point in the growth season where normalized difference vegetation index (NDVI) sensor readings were highly correlated with grain </a:t>
            </a:r>
            <a:r>
              <a:rPr lang="en-US" sz="2800" dirty="0" smtClean="0"/>
              <a:t>yield……</a:t>
            </a:r>
          </a:p>
          <a:p>
            <a:r>
              <a:rPr lang="en-US" sz="2800" dirty="0" smtClean="0"/>
              <a:t> </a:t>
            </a:r>
            <a:r>
              <a:rPr lang="en-US" sz="2800" dirty="0"/>
              <a:t>Averaged over two years (2016 and 2017), the optimum GDD&gt;0 needed to detect the N </a:t>
            </a:r>
            <a:r>
              <a:rPr lang="en-US" sz="2800" dirty="0" smtClean="0"/>
              <a:t>These </a:t>
            </a:r>
            <a:r>
              <a:rPr lang="en-US" sz="2800" dirty="0"/>
              <a:t>critical GDD values can in turn be reported on a day-to-day, by-location basis (mesonet.org) for producer use as the season </a:t>
            </a:r>
            <a:r>
              <a:rPr lang="en-US" sz="2800" dirty="0" smtClean="0"/>
              <a:t>progressed</a:t>
            </a:r>
            <a:endParaRPr lang="es-AR" sz="2800" dirty="0"/>
          </a:p>
        </p:txBody>
      </p:sp>
    </p:spTree>
    <p:extLst>
      <p:ext uri="{BB962C8B-B14F-4D97-AF65-F5344CB8AC3E}">
        <p14:creationId xmlns:p14="http://schemas.microsoft.com/office/powerpoint/2010/main" val="27123346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TM03090434[[fn=Wood Type]]</Template>
  <TotalTime>85261</TotalTime>
  <Words>1590</Words>
  <Application>Microsoft Office PowerPoint</Application>
  <PresentationFormat>On-screen Show (4:3)</PresentationFormat>
  <Paragraphs>287</Paragraphs>
  <Slides>37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Black</vt:lpstr>
      <vt:lpstr>Calibri</vt:lpstr>
      <vt:lpstr>Cambria Math</vt:lpstr>
      <vt:lpstr>Tahoma</vt:lpstr>
      <vt:lpstr>Times New Roman</vt:lpstr>
      <vt:lpstr>Verdana</vt:lpstr>
      <vt:lpstr>Wingdings</vt:lpstr>
      <vt:lpstr>Wood Type</vt:lpstr>
      <vt:lpstr>Opportunities for Sensor Based Nitrogen Management in Cereals</vt:lpstr>
      <vt:lpstr>PowerPoint Presentation</vt:lpstr>
      <vt:lpstr>PowerPoint Presentation</vt:lpstr>
      <vt:lpstr>H-index</vt:lpstr>
      <vt:lpstr>PowerPoint Presentation</vt:lpstr>
      <vt:lpstr>PowerPoint Presentation</vt:lpstr>
      <vt:lpstr>PowerPoint Presentation</vt:lpstr>
      <vt:lpstr>PowerPoint Presentation</vt:lpstr>
      <vt:lpstr>Applied Use of Climatological Data to Refine Optimum Times for Nitrogen Stress Sensing </vt:lpstr>
      <vt:lpstr>PowerPoint Presentation</vt:lpstr>
      <vt:lpstr>PowerPoint Presentation</vt:lpstr>
      <vt:lpstr>PowerPoint Presentation</vt:lpstr>
      <vt:lpstr>PowerPoint Presentation</vt:lpstr>
      <vt:lpstr>Precision Planting of Corn (Zea mays L.) to Manipulate Leaf Geometry</vt:lpstr>
      <vt:lpstr>Predicting Grain Protein</vt:lpstr>
      <vt:lpstr>PowerPoint Presentation</vt:lpstr>
      <vt:lpstr>Works because we can predict yield potential</vt:lpstr>
      <vt:lpstr>Value of Late Season N</vt:lpstr>
      <vt:lpstr>PowerPoint Presentation</vt:lpstr>
      <vt:lpstr>PowerPoint Presentation</vt:lpstr>
      <vt:lpstr>PowerPoint Presentation</vt:lpstr>
      <vt:lpstr>PowerPoint Presentation</vt:lpstr>
      <vt:lpstr>PowerPoint Presentation</vt:lpstr>
      <vt:lpstr>PowerPoint Presentation</vt:lpstr>
      <vt:lpstr>OSU Hand Planter Countries </vt:lpstr>
      <vt:lpstr>PowerPoint Presentation</vt:lpstr>
      <vt:lpstr>Mid Season Fertilizer N</vt:lpstr>
      <vt:lpstr>Hand Planter (uses)</vt:lpstr>
      <vt:lpstr>PowerPoint Presentation</vt:lpstr>
      <vt:lpstr>PowerPoint Presentation</vt:lpstr>
      <vt:lpstr>9</vt:lpstr>
      <vt:lpstr>PowerPoint Presentation</vt:lpstr>
      <vt:lpstr>PowerPoint Presentation</vt:lpstr>
      <vt:lpstr>Institutional Memory</vt:lpstr>
      <vt:lpstr>Yield Goals Average of the last 3 or 5 years + 20% versus observed yield </vt:lpstr>
      <vt:lpstr>PowerPoint Presentation</vt:lpstr>
      <vt:lpstr>PowerPoint Presentation</vt:lpstr>
    </vt:vector>
  </TitlesOfParts>
  <Company>Oklahoma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 M Walsh</dc:title>
  <dc:creator>bill raun</dc:creator>
  <cp:lastModifiedBy>Soil Fertility</cp:lastModifiedBy>
  <cp:revision>563</cp:revision>
  <dcterms:created xsi:type="dcterms:W3CDTF">2016-03-21T21:21:29Z</dcterms:created>
  <dcterms:modified xsi:type="dcterms:W3CDTF">2017-08-08T12:18:55Z</dcterms:modified>
</cp:coreProperties>
</file>