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60" r:id="rId5"/>
    <p:sldId id="263" r:id="rId6"/>
    <p:sldId id="256" r:id="rId7"/>
    <p:sldId id="264" r:id="rId8"/>
    <p:sldId id="257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85" autoAdjust="0"/>
    <p:restoredTop sz="94660"/>
  </p:normalViewPr>
  <p:slideViewPr>
    <p:cSldViewPr snapToGrid="0" showGuides="1">
      <p:cViewPr>
        <p:scale>
          <a:sx n="69" d="100"/>
          <a:sy n="69" d="100"/>
        </p:scale>
        <p:origin x="9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0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9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3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0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8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6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2" y="6367281"/>
            <a:ext cx="1330036" cy="35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6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1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8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927A-F26F-41C7-923C-0F910D5DB1BE}" type="datetimeFigureOut">
              <a:rPr lang="en-US" smtClean="0"/>
              <a:t>08/09/2017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F3BCC-A1FE-4347-865F-3A93F01BC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5720" y="1706304"/>
            <a:ext cx="959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Impact of Late Nitrogen Application on Corn Yield and Spectral Reflectance</a:t>
            </a:r>
            <a:endParaRPr lang="en-US" sz="24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1725" y="2240758"/>
            <a:ext cx="5382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Results of Preliminary Studies in Alabama </a:t>
            </a:r>
            <a:endParaRPr lang="en-US" sz="24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1246" y="3274108"/>
            <a:ext cx="7829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Brenda V. Ortiz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, Mariana Del Corso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, Gregory Pate</a:t>
            </a:r>
            <a:r>
              <a:rPr lang="en-US" sz="2800" baseline="30000" dirty="0" smtClean="0"/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22591" y="5504094"/>
            <a:ext cx="46809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15</a:t>
            </a:r>
            <a:r>
              <a:rPr lang="en-US" b="1" baseline="30000" dirty="0" smtClean="0"/>
              <a:t>th</a:t>
            </a:r>
            <a:r>
              <a:rPr lang="en-US" b="1" dirty="0" smtClean="0"/>
              <a:t> Annual Nitrogen Use Efficiency Conference</a:t>
            </a:r>
          </a:p>
          <a:p>
            <a:pPr algn="ctr"/>
            <a:r>
              <a:rPr lang="en-US" b="1" dirty="0" smtClean="0"/>
              <a:t>Louisiana State University</a:t>
            </a:r>
          </a:p>
          <a:p>
            <a:pPr algn="ctr"/>
            <a:r>
              <a:rPr lang="en-US" b="1" dirty="0" smtClean="0"/>
              <a:t>August 7-9, 2017 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456" y="0"/>
            <a:ext cx="2066544" cy="18714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93158" y="418985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aseline="30000" dirty="0" smtClean="0"/>
              <a:t>1</a:t>
            </a:r>
            <a:r>
              <a:rPr lang="en-US" dirty="0" smtClean="0"/>
              <a:t>Auburn </a:t>
            </a:r>
            <a:r>
              <a:rPr lang="en-US" dirty="0"/>
              <a:t>University</a:t>
            </a:r>
          </a:p>
          <a:p>
            <a:pPr algn="ctr"/>
            <a:r>
              <a:rPr lang="en-US" baseline="30000" dirty="0" smtClean="0"/>
              <a:t>2</a:t>
            </a:r>
            <a:r>
              <a:rPr lang="en-US" dirty="0" smtClean="0"/>
              <a:t>Alabama </a:t>
            </a:r>
            <a:r>
              <a:rPr lang="en-US" dirty="0"/>
              <a:t>Agriculture Experiment Station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37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3" t="31109" r="12106" b="27728"/>
          <a:stretch/>
        </p:blipFill>
        <p:spPr>
          <a:xfrm>
            <a:off x="6705601" y="3127140"/>
            <a:ext cx="5306290" cy="373086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50815"/>
              </p:ext>
            </p:extLst>
          </p:nvPr>
        </p:nvGraphicFramePr>
        <p:xfrm>
          <a:off x="446376" y="734557"/>
          <a:ext cx="10290896" cy="2097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9699">
                  <a:extLst>
                    <a:ext uri="{9D8B030D-6E8A-4147-A177-3AD203B41FA5}">
                      <a16:colId xmlns:a16="http://schemas.microsoft.com/office/drawing/2014/main" val="71375576"/>
                    </a:ext>
                  </a:extLst>
                </a:gridCol>
                <a:gridCol w="6213229">
                  <a:extLst>
                    <a:ext uri="{9D8B030D-6E8A-4147-A177-3AD203B41FA5}">
                      <a16:colId xmlns:a16="http://schemas.microsoft.com/office/drawing/2014/main" val="2787393686"/>
                    </a:ext>
                  </a:extLst>
                </a:gridCol>
                <a:gridCol w="2567968">
                  <a:extLst>
                    <a:ext uri="{9D8B030D-6E8A-4147-A177-3AD203B41FA5}">
                      <a16:colId xmlns:a16="http://schemas.microsoft.com/office/drawing/2014/main" val="8583677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Treatment ID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Nitrogen rate &amp; time of  application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Growth state of application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7085918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60 </a:t>
                      </a:r>
                      <a:r>
                        <a:rPr lang="en-US" sz="1800" dirty="0" err="1" smtClean="0">
                          <a:effectLst/>
                        </a:rPr>
                        <a:t>lb</a:t>
                      </a:r>
                      <a:r>
                        <a:rPr lang="en-US" sz="1800" dirty="0" smtClean="0">
                          <a:effectLst/>
                        </a:rPr>
                        <a:t> N/acre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Planting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5870489"/>
                  </a:ext>
                </a:extLst>
              </a:tr>
              <a:tr h="1022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planting, 120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V6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Planting + V6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96077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planting, </a:t>
                      </a:r>
                      <a:r>
                        <a:rPr lang="en-US" sz="1800" dirty="0" smtClean="0">
                          <a:effectLst/>
                        </a:rPr>
                        <a:t>180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V6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Planting + V6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1657339"/>
                  </a:ext>
                </a:extLst>
              </a:tr>
              <a:tr h="136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planting, </a:t>
                      </a:r>
                      <a:r>
                        <a:rPr lang="en-US" sz="1800" dirty="0" smtClean="0">
                          <a:effectLst/>
                        </a:rPr>
                        <a:t>80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V6,  40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</a:t>
                      </a:r>
                      <a:r>
                        <a:rPr lang="en-US" sz="1800" dirty="0" smtClean="0">
                          <a:effectLst/>
                        </a:rPr>
                        <a:t>V12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Planting + V6 + </a:t>
                      </a:r>
                      <a:r>
                        <a:rPr lang="en-US" sz="1800" dirty="0" smtClean="0">
                          <a:effectLst/>
                        </a:rPr>
                        <a:t>V12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91366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planting, </a:t>
                      </a:r>
                      <a:r>
                        <a:rPr lang="en-US" sz="1800" dirty="0" smtClean="0">
                          <a:effectLst/>
                        </a:rPr>
                        <a:t>140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V6, 40 </a:t>
                      </a:r>
                      <a:r>
                        <a:rPr lang="en-US" sz="1800" dirty="0" err="1">
                          <a:effectLst/>
                        </a:rPr>
                        <a:t>lb</a:t>
                      </a:r>
                      <a:r>
                        <a:rPr lang="en-US" sz="1800" dirty="0">
                          <a:effectLst/>
                        </a:rPr>
                        <a:t> N/acre @ </a:t>
                      </a:r>
                      <a:r>
                        <a:rPr lang="en-US" sz="1800" dirty="0" smtClean="0">
                          <a:effectLst/>
                        </a:rPr>
                        <a:t>V12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Planting + V6 + </a:t>
                      </a:r>
                      <a:r>
                        <a:rPr lang="en-US" sz="1800" dirty="0" smtClean="0">
                          <a:effectLst/>
                        </a:rPr>
                        <a:t>V12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283833"/>
                  </a:ext>
                </a:extLst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3" t="82961" r="75630" b="8328"/>
          <a:stretch/>
        </p:blipFill>
        <p:spPr>
          <a:xfrm>
            <a:off x="7195684" y="3495754"/>
            <a:ext cx="1283298" cy="10984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46376" y="279194"/>
            <a:ext cx="2625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Treatments and Layout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4961" y="251059"/>
            <a:ext cx="7670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Yield differences between Nitrogen ( Rate/Timing) and Irrigation Rates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01745" y="839975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2016 season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173" y="839975"/>
            <a:ext cx="9770572" cy="60218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5400000">
            <a:off x="4305899" y="3882824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4312406" y="3831521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V6&amp;V12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2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020" y="960120"/>
            <a:ext cx="8061960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3418" y="-1"/>
            <a:ext cx="5162095" cy="31616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92623"/>
            <a:ext cx="5056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Yield differences between Nitrogen ( Rate/Timing) and Irrigation Rates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9273"/>
            <a:ext cx="6913418" cy="4260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871" y="1843562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2016 season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13418" y="3532641"/>
            <a:ext cx="5278582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If Irrigation is available, split N application @ V12 results on yield increase.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13418" y="4277555"/>
            <a:ext cx="5278582" cy="338554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High N rates @ V6 </a:t>
            </a:r>
            <a:r>
              <a:rPr lang="en-US" sz="1600" dirty="0" smtClean="0">
                <a:sym typeface="Wingdings" panose="05000000000000000000" pitchFamily="2" charset="2"/>
              </a:rPr>
              <a:t> High risk for leaching 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913418" y="4813887"/>
            <a:ext cx="527858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Abundant and well distributed rain prior to V12 </a:t>
            </a:r>
            <a:r>
              <a:rPr lang="en-US" sz="1600" dirty="0" err="1" smtClean="0"/>
              <a:t>applic</a:t>
            </a:r>
            <a:r>
              <a:rPr lang="en-US" sz="1600" dirty="0" smtClean="0"/>
              <a:t>. Favors N use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63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820" y="2998777"/>
            <a:ext cx="6326931" cy="36803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80" y="126527"/>
            <a:ext cx="6379457" cy="36402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009935" y="791571"/>
            <a:ext cx="2013949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 Late N application Yet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646367" y="5584209"/>
            <a:ext cx="4361835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 days after Late N </a:t>
            </a:r>
            <a:r>
              <a:rPr lang="en-US" sz="1400" dirty="0" err="1" smtClean="0"/>
              <a:t>applic</a:t>
            </a:r>
            <a:r>
              <a:rPr lang="en-US" sz="1400" dirty="0" smtClean="0"/>
              <a:t> (V12) – 41 days after V6 </a:t>
            </a:r>
            <a:r>
              <a:rPr lang="en-US" sz="1400" dirty="0" err="1" smtClean="0"/>
              <a:t>applic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160059" y="2829500"/>
            <a:ext cx="5268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180                  240                     140                  200 </a:t>
            </a:r>
            <a:r>
              <a:rPr lang="en-US" sz="1600" dirty="0" err="1" smtClean="0"/>
              <a:t>Lb</a:t>
            </a:r>
            <a:r>
              <a:rPr lang="en-US" sz="1600" dirty="0" smtClean="0"/>
              <a:t> total so far 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160" y="258792"/>
            <a:ext cx="4257668" cy="260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08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11" y="2297041"/>
            <a:ext cx="5803669" cy="32990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68236" y="482699"/>
            <a:ext cx="78555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Spectral response of corn to N rate /time</a:t>
            </a:r>
            <a:br>
              <a:rPr lang="en-US" sz="2000" b="1" dirty="0"/>
            </a:br>
            <a:r>
              <a:rPr lang="en-US" sz="2000" b="1" dirty="0" err="1"/>
              <a:t>Silking</a:t>
            </a:r>
            <a:r>
              <a:rPr lang="en-US" sz="2000" b="1" dirty="0"/>
              <a:t> stage</a:t>
            </a:r>
            <a:br>
              <a:rPr lang="en-US" sz="2000" b="1" dirty="0"/>
            </a:br>
            <a:r>
              <a:rPr lang="en-US" sz="2000" b="1" dirty="0" smtClean="0"/>
              <a:t> </a:t>
            </a:r>
            <a:r>
              <a:rPr lang="en-US" sz="2000" b="1" dirty="0"/>
              <a:t>14 days after third </a:t>
            </a:r>
            <a:r>
              <a:rPr lang="en-US" sz="2000" b="1" dirty="0" smtClean="0"/>
              <a:t>application </a:t>
            </a:r>
            <a:r>
              <a:rPr lang="en-US" sz="2000" b="1" dirty="0"/>
              <a:t>and 41 day after second </a:t>
            </a:r>
            <a:r>
              <a:rPr lang="en-US" sz="2000" b="1" dirty="0" smtClean="0"/>
              <a:t>application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580" y="2297041"/>
            <a:ext cx="5811775" cy="334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8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810233" cy="3665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540" y="3152633"/>
            <a:ext cx="6890460" cy="37053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15451" y="491319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Milking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2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46" y="1528964"/>
            <a:ext cx="11614907" cy="31553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15491" y="831272"/>
            <a:ext cx="6405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Correlation Analysis between Yield and Spectral Reflectance Data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3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253</Words>
  <Application>Microsoft Office PowerPoint</Application>
  <PresentationFormat>Widescreen</PresentationFormat>
  <Paragraphs>42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Ortiz</dc:creator>
  <cp:lastModifiedBy>Brenda Ortiz</cp:lastModifiedBy>
  <cp:revision>24</cp:revision>
  <dcterms:created xsi:type="dcterms:W3CDTF">2017-08-08T16:14:19Z</dcterms:created>
  <dcterms:modified xsi:type="dcterms:W3CDTF">2017-08-09T13:04:16Z</dcterms:modified>
</cp:coreProperties>
</file>