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7" r:id="rId7"/>
    <p:sldId id="263" r:id="rId8"/>
    <p:sldId id="265" r:id="rId9"/>
    <p:sldId id="266" r:id="rId10"/>
    <p:sldId id="275" r:id="rId11"/>
    <p:sldId id="269" r:id="rId12"/>
    <p:sldId id="277" r:id="rId13"/>
    <p:sldId id="278" r:id="rId14"/>
    <p:sldId id="279" r:id="rId15"/>
    <p:sldId id="282" r:id="rId16"/>
    <p:sldId id="264" r:id="rId17"/>
    <p:sldId id="262" r:id="rId18"/>
    <p:sldId id="268" r:id="rId19"/>
    <p:sldId id="270" r:id="rId20"/>
    <p:sldId id="280" r:id="rId21"/>
    <p:sldId id="271" r:id="rId22"/>
    <p:sldId id="272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2" d="100"/>
          <a:sy n="82" d="100"/>
        </p:scale>
        <p:origin x="-17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7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667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5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993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3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48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98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175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528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1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42FB9-0030-DB47-8023-1350F80C1687}" type="datetimeFigureOut">
              <a:rPr lang="en-US" smtClean="0"/>
              <a:t>8/8/17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E4184-5237-9A46-98B6-CAAE626A6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2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65000"/>
              </a:schemeClr>
            </a:gs>
            <a:gs pos="100000">
              <a:schemeClr val="accent1">
                <a:lumMod val="20000"/>
                <a:lumOff val="8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68724" y="3105790"/>
            <a:ext cx="4700964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August 2003          </a:t>
            </a:r>
            <a:r>
              <a:rPr lang="en-US" sz="2000" dirty="0" smtClean="0"/>
              <a:t>First NUE Workshop  (OSU)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8724" y="5185934"/>
            <a:ext cx="483997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August 2017          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NUE Workshop  (LSU)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62609" y="6210407"/>
            <a:ext cx="468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August 2022          20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NUE Workshop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0546460">
            <a:off x="274966" y="3869791"/>
            <a:ext cx="83043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546460">
            <a:off x="404960" y="5429152"/>
            <a:ext cx="5704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658569" y="5683735"/>
            <a:ext cx="196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?   -   ?   -   ?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515582" y="3567097"/>
            <a:ext cx="115455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Nebraska</a:t>
            </a:r>
          </a:p>
          <a:p>
            <a:r>
              <a:rPr lang="en-US" b="1" i="1" dirty="0" smtClean="0"/>
              <a:t>Missouri</a:t>
            </a:r>
          </a:p>
          <a:p>
            <a:r>
              <a:rPr lang="en-US" b="1" i="1" dirty="0" smtClean="0"/>
              <a:t>Iowa</a:t>
            </a:r>
          </a:p>
          <a:p>
            <a:r>
              <a:rPr lang="en-US" b="1" i="1" dirty="0" smtClean="0"/>
              <a:t>Indiana</a:t>
            </a:r>
          </a:p>
          <a:p>
            <a:r>
              <a:rPr lang="en-US" b="1" i="1" dirty="0" smtClean="0"/>
              <a:t>Illinois</a:t>
            </a:r>
            <a:endParaRPr lang="en-US" b="1" i="1" dirty="0"/>
          </a:p>
        </p:txBody>
      </p:sp>
      <p:sp>
        <p:nvSpPr>
          <p:cNvPr id="31" name="TextBox 30"/>
          <p:cNvSpPr txBox="1"/>
          <p:nvPr/>
        </p:nvSpPr>
        <p:spPr>
          <a:xfrm>
            <a:off x="3243945" y="3567097"/>
            <a:ext cx="155130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Minnesota</a:t>
            </a:r>
          </a:p>
          <a:p>
            <a:r>
              <a:rPr lang="en-US" b="1" i="1" dirty="0" smtClean="0"/>
              <a:t>North Dakota</a:t>
            </a:r>
          </a:p>
          <a:p>
            <a:r>
              <a:rPr lang="en-US" b="1" i="1" dirty="0" smtClean="0"/>
              <a:t>Kansas</a:t>
            </a:r>
          </a:p>
          <a:p>
            <a:r>
              <a:rPr lang="en-US" b="1" i="1" dirty="0" smtClean="0"/>
              <a:t>South Dakota</a:t>
            </a:r>
          </a:p>
          <a:p>
            <a:r>
              <a:rPr lang="en-US" b="1" i="1" dirty="0" smtClean="0"/>
              <a:t>Oklahoma</a:t>
            </a:r>
            <a:endParaRPr lang="en-US" b="1" i="1" dirty="0"/>
          </a:p>
        </p:txBody>
      </p:sp>
      <p:sp>
        <p:nvSpPr>
          <p:cNvPr id="32" name="TextBox 31"/>
          <p:cNvSpPr txBox="1"/>
          <p:nvPr/>
        </p:nvSpPr>
        <p:spPr>
          <a:xfrm>
            <a:off x="5392409" y="3567097"/>
            <a:ext cx="11519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Alabama</a:t>
            </a:r>
          </a:p>
          <a:p>
            <a:r>
              <a:rPr lang="en-US" b="1" i="1" dirty="0" smtClean="0"/>
              <a:t>Idaho</a:t>
            </a:r>
          </a:p>
          <a:p>
            <a:r>
              <a:rPr lang="en-US" b="1" i="1" dirty="0" smtClean="0"/>
              <a:t>Louisiana</a:t>
            </a:r>
          </a:p>
          <a:p>
            <a:endParaRPr lang="en-US" b="1" i="1" dirty="0" smtClean="0"/>
          </a:p>
          <a:p>
            <a:endParaRPr lang="en-US" b="1" i="1" dirty="0" smtClean="0"/>
          </a:p>
        </p:txBody>
      </p:sp>
      <p:sp>
        <p:nvSpPr>
          <p:cNvPr id="34" name="Rectangle 33"/>
          <p:cNvSpPr/>
          <p:nvPr/>
        </p:nvSpPr>
        <p:spPr>
          <a:xfrm>
            <a:off x="762340" y="689318"/>
            <a:ext cx="81001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"</a:t>
            </a:r>
            <a:r>
              <a:rPr lang="en-US" sz="3200" dirty="0">
                <a:solidFill>
                  <a:srgbClr val="0000FF"/>
                </a:solidFill>
              </a:rPr>
              <a:t>A </a:t>
            </a:r>
            <a:r>
              <a:rPr lang="en-US" sz="3600" b="1" i="1" dirty="0">
                <a:solidFill>
                  <a:srgbClr val="0000FF"/>
                </a:solidFill>
              </a:rPr>
              <a:t>Quick 15 Years </a:t>
            </a:r>
            <a:r>
              <a:rPr lang="en-US" sz="3200" dirty="0">
                <a:solidFill>
                  <a:srgbClr val="0000FF"/>
                </a:solidFill>
              </a:rPr>
              <a:t>is the Key to the Next Five</a:t>
            </a:r>
            <a:r>
              <a:rPr lang="en-US" sz="3200" dirty="0"/>
              <a:t>"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366124" y="1742802"/>
            <a:ext cx="1843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Jim Schepers</a:t>
            </a:r>
            <a:endParaRPr lang="en-US" sz="2400" i="1" dirty="0"/>
          </a:p>
        </p:txBody>
      </p:sp>
      <p:pic>
        <p:nvPicPr>
          <p:cNvPr id="36" name="Picture 35" descr="key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915" y="3230839"/>
            <a:ext cx="2216336" cy="2186916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80648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7772400" cy="1143000"/>
          </a:xfrm>
          <a:noFill/>
        </p:spPr>
        <p:txBody>
          <a:bodyPr>
            <a:normAutofit fontScale="90000"/>
          </a:bodyPr>
          <a:lstStyle/>
          <a:p>
            <a:r>
              <a:rPr lang="en-US" sz="4000" dirty="0">
                <a:solidFill>
                  <a:srgbClr val="FFCC00"/>
                </a:solidFill>
              </a:rPr>
              <a:t>Sensitivity of Vegetation Indices   </a:t>
            </a:r>
            <a:br>
              <a:rPr lang="en-US" sz="4000" dirty="0">
                <a:solidFill>
                  <a:srgbClr val="FFCC00"/>
                </a:solidFill>
              </a:rPr>
            </a:br>
            <a:r>
              <a:rPr lang="en-US" sz="4000" dirty="0">
                <a:solidFill>
                  <a:srgbClr val="FFCC00"/>
                </a:solidFill>
              </a:rPr>
              <a:t>To Various Chlorophyll Levels</a:t>
            </a:r>
          </a:p>
        </p:txBody>
      </p:sp>
      <p:graphicFrame>
        <p:nvGraphicFramePr>
          <p:cNvPr id="33795" name="Object 3"/>
          <p:cNvGraphicFramePr>
            <a:graphicFrameLocks noChangeAspect="1"/>
          </p:cNvGraphicFramePr>
          <p:nvPr/>
        </p:nvGraphicFramePr>
        <p:xfrm>
          <a:off x="762000" y="2209800"/>
          <a:ext cx="7543800" cy="438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Chart" r:id="rId3" imgW="4579925" imgH="2819766" progId="Excel.Chart.8">
                  <p:embed/>
                </p:oleObj>
              </mc:Choice>
              <mc:Fallback>
                <p:oleObj name="Chart" r:id="rId3" imgW="4579925" imgH="281976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209800"/>
                        <a:ext cx="7543800" cy="438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1295400" y="1600200"/>
            <a:ext cx="6430963" cy="4572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  <a:extLst/>
        </p:spPr>
        <p:txBody>
          <a:bodyPr anchor="ctr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Adapted </a:t>
            </a:r>
            <a:r>
              <a:rPr lang="en-US" sz="2400" i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from </a:t>
            </a:r>
            <a:r>
              <a:rPr lang="en-US" sz="2400" i="1" dirty="0" err="1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Gitelson</a:t>
            </a:r>
            <a:r>
              <a:rPr lang="en-US" sz="2400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 charset="0"/>
              </a:rPr>
              <a:t> et al. (1996)</a:t>
            </a:r>
            <a:endParaRPr lang="en-US" sz="2400" i="1" dirty="0">
              <a:latin typeface="Times New Roman" charset="0"/>
            </a:endParaRPr>
          </a:p>
        </p:txBody>
      </p:sp>
      <p:sp>
        <p:nvSpPr>
          <p:cNvPr id="33797" name="Line 5"/>
          <p:cNvSpPr>
            <a:spLocks noChangeShapeType="1"/>
          </p:cNvSpPr>
          <p:nvPr/>
        </p:nvSpPr>
        <p:spPr bwMode="auto">
          <a:xfrm>
            <a:off x="2895600" y="2895600"/>
            <a:ext cx="0" cy="251460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2057400" y="2438400"/>
            <a:ext cx="17657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chemeClr val="accent2">
                    <a:lumMod val="75000"/>
                  </a:schemeClr>
                </a:solidFill>
                <a:latin typeface="Comic Sans MS" charset="0"/>
              </a:rPr>
              <a:t>LAI &gt;~2.0</a:t>
            </a:r>
          </a:p>
        </p:txBody>
      </p:sp>
      <p:sp>
        <p:nvSpPr>
          <p:cNvPr id="33799" name="Oval 7"/>
          <p:cNvSpPr>
            <a:spLocks noChangeArrowheads="1"/>
          </p:cNvSpPr>
          <p:nvPr/>
        </p:nvSpPr>
        <p:spPr bwMode="auto">
          <a:xfrm>
            <a:off x="5029200" y="2510850"/>
            <a:ext cx="2514600" cy="989782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dirty="0" err="1" smtClean="0"/>
              <a:t>GreenSeeker</a:t>
            </a:r>
            <a:endParaRPr lang="en-US" dirty="0" smtClean="0"/>
          </a:p>
          <a:p>
            <a:pPr algn="ctr"/>
            <a:r>
              <a:rPr lang="en-US" dirty="0" smtClean="0"/>
              <a:t>limitation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9632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79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7" grpId="0" animBg="1"/>
      <p:bldP spid="33798" grpId="0" autoUpdateAnimBg="0"/>
      <p:bldP spid="3379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36767">
            <a:off x="377596" y="274579"/>
            <a:ext cx="18391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NDVI</a:t>
            </a:r>
            <a:endParaRPr 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429" y="3415055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4566" y="2917386"/>
            <a:ext cx="257965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NIR   -   Red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74566" y="4082290"/>
            <a:ext cx="26780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NIR   +   Red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90849" y="3875388"/>
            <a:ext cx="289559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077" y="5062522"/>
            <a:ext cx="7267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Bare soil           28%             18%                           .22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241" y="5602903"/>
            <a:ext cx="72796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V6                      41%              5%                           .78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405" y="6163170"/>
            <a:ext cx="72181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V12                    44%              5%                           .80</a:t>
            </a:r>
          </a:p>
          <a:p>
            <a:endParaRPr lang="en-US" sz="2800" dirty="0" smtClean="0"/>
          </a:p>
        </p:txBody>
      </p:sp>
      <p:sp>
        <p:nvSpPr>
          <p:cNvPr id="13" name="Up Arrow 12"/>
          <p:cNvSpPr/>
          <p:nvPr/>
        </p:nvSpPr>
        <p:spPr>
          <a:xfrm>
            <a:off x="2617471" y="1098313"/>
            <a:ext cx="429095" cy="806571"/>
          </a:xfrm>
          <a:prstGeom prst="upArrow">
            <a:avLst/>
          </a:prstGeom>
          <a:gradFill flip="none" rotWithShape="1">
            <a:gsLst>
              <a:gs pos="30000">
                <a:srgbClr val="996633">
                  <a:alpha val="75000"/>
                </a:srgbClr>
              </a:gs>
              <a:gs pos="100000">
                <a:srgbClr val="008000">
                  <a:alpha val="6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Up Arrow 13"/>
          <p:cNvSpPr/>
          <p:nvPr/>
        </p:nvSpPr>
        <p:spPr>
          <a:xfrm rot="10800000">
            <a:off x="4434760" y="1902831"/>
            <a:ext cx="429095" cy="806571"/>
          </a:xfrm>
          <a:prstGeom prst="upArrow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FF0000">
                  <a:alpha val="20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74566" y="1919993"/>
            <a:ext cx="257965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7078" y="1608952"/>
            <a:ext cx="307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Bare Soil Reference</a:t>
            </a:r>
            <a:endParaRPr lang="en-US" sz="2800" i="1" dirty="0"/>
          </a:p>
        </p:txBody>
      </p:sp>
      <p:sp>
        <p:nvSpPr>
          <p:cNvPr id="21" name="Up Arrow 20"/>
          <p:cNvSpPr/>
          <p:nvPr/>
        </p:nvSpPr>
        <p:spPr>
          <a:xfrm>
            <a:off x="3181802" y="600638"/>
            <a:ext cx="429095" cy="1321407"/>
          </a:xfrm>
          <a:prstGeom prst="upArrow">
            <a:avLst/>
          </a:prstGeom>
          <a:gradFill flip="none" rotWithShape="1">
            <a:gsLst>
              <a:gs pos="14000">
                <a:srgbClr val="996633">
                  <a:alpha val="75000"/>
                </a:srgbClr>
              </a:gs>
              <a:gs pos="100000">
                <a:srgbClr val="008000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1172158">
            <a:off x="6909536" y="4419260"/>
            <a:ext cx="955585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NDVI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833" y="600638"/>
            <a:ext cx="57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V6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35908" y="111740"/>
            <a:ext cx="75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V12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5731807" y="2377005"/>
            <a:ext cx="17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V6 …….. R3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37457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14" grpId="0" animBg="1"/>
      <p:bldP spid="20" grpId="0"/>
      <p:bldP spid="21" grpId="0" animBg="1"/>
      <p:bldP spid="22" grpId="0" animBg="1"/>
      <p:bldP spid="23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336767">
            <a:off x="310814" y="274579"/>
            <a:ext cx="19727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NDRE</a:t>
            </a:r>
            <a:endParaRPr lang="en-US" sz="5400" b="1" i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7429" y="3415055"/>
            <a:ext cx="4656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/>
              <a:t>=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74566" y="2917386"/>
            <a:ext cx="230538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NIR   -   RE</a:t>
            </a:r>
            <a:endParaRPr lang="en-US" sz="4000" dirty="0"/>
          </a:p>
        </p:txBody>
      </p:sp>
      <p:sp>
        <p:nvSpPr>
          <p:cNvPr id="5" name="TextBox 4"/>
          <p:cNvSpPr txBox="1"/>
          <p:nvPr/>
        </p:nvSpPr>
        <p:spPr>
          <a:xfrm>
            <a:off x="2574566" y="4082290"/>
            <a:ext cx="24038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NIR   +   RE</a:t>
            </a:r>
            <a:endParaRPr lang="en-US" sz="40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390849" y="3875388"/>
            <a:ext cx="289559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32077" y="5062522"/>
            <a:ext cx="72675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Bare soil           28%             20%                           .17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9241" y="5602903"/>
            <a:ext cx="72181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V6                      41%             19%                          .37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66405" y="6163170"/>
            <a:ext cx="7237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V12                    44%             18%                         .42</a:t>
            </a:r>
          </a:p>
          <a:p>
            <a:endParaRPr lang="en-US" sz="2800" dirty="0" smtClean="0"/>
          </a:p>
        </p:txBody>
      </p:sp>
      <p:sp>
        <p:nvSpPr>
          <p:cNvPr id="13" name="Up Arrow 12"/>
          <p:cNvSpPr/>
          <p:nvPr/>
        </p:nvSpPr>
        <p:spPr>
          <a:xfrm>
            <a:off x="2617471" y="1098313"/>
            <a:ext cx="429095" cy="806571"/>
          </a:xfrm>
          <a:prstGeom prst="upArrow">
            <a:avLst/>
          </a:prstGeom>
          <a:gradFill flip="none" rotWithShape="1">
            <a:gsLst>
              <a:gs pos="30000">
                <a:srgbClr val="996633">
                  <a:alpha val="75000"/>
                </a:srgbClr>
              </a:gs>
              <a:gs pos="100000">
                <a:srgbClr val="008000">
                  <a:alpha val="65000"/>
                </a:srgb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574566" y="1935868"/>
            <a:ext cx="2579653" cy="0"/>
          </a:xfrm>
          <a:prstGeom prst="line">
            <a:avLst/>
          </a:prstGeom>
          <a:ln w="381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657078" y="1608952"/>
            <a:ext cx="30703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Bare Soil Reference</a:t>
            </a:r>
            <a:endParaRPr lang="en-US" sz="2800" i="1" dirty="0"/>
          </a:p>
        </p:txBody>
      </p:sp>
      <p:sp>
        <p:nvSpPr>
          <p:cNvPr id="21" name="Up Arrow 20"/>
          <p:cNvSpPr/>
          <p:nvPr/>
        </p:nvSpPr>
        <p:spPr>
          <a:xfrm>
            <a:off x="3181802" y="600638"/>
            <a:ext cx="429095" cy="1321407"/>
          </a:xfrm>
          <a:prstGeom prst="upArrow">
            <a:avLst/>
          </a:prstGeom>
          <a:gradFill flip="none" rotWithShape="1">
            <a:gsLst>
              <a:gs pos="14000">
                <a:srgbClr val="996633">
                  <a:alpha val="75000"/>
                </a:srgbClr>
              </a:gs>
              <a:gs pos="100000">
                <a:srgbClr val="008000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 rot="21172158">
            <a:off x="6874909" y="4419260"/>
            <a:ext cx="102484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NDRE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44833" y="600638"/>
            <a:ext cx="5703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V6</a:t>
            </a:r>
            <a:endParaRPr lang="en-US" sz="2800" dirty="0"/>
          </a:p>
        </p:txBody>
      </p:sp>
      <p:sp>
        <p:nvSpPr>
          <p:cNvPr id="25" name="TextBox 24"/>
          <p:cNvSpPr txBox="1"/>
          <p:nvPr/>
        </p:nvSpPr>
        <p:spPr>
          <a:xfrm>
            <a:off x="3035908" y="111740"/>
            <a:ext cx="7523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V12</a:t>
            </a:r>
            <a:endParaRPr lang="en-US" sz="2800" dirty="0"/>
          </a:p>
        </p:txBody>
      </p:sp>
      <p:sp>
        <p:nvSpPr>
          <p:cNvPr id="26" name="TextBox 25"/>
          <p:cNvSpPr txBox="1"/>
          <p:nvPr/>
        </p:nvSpPr>
        <p:spPr>
          <a:xfrm>
            <a:off x="6012845" y="2115395"/>
            <a:ext cx="17868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V2 …….. R3</a:t>
            </a:r>
            <a:endParaRPr lang="en-US" sz="2800" dirty="0"/>
          </a:p>
        </p:txBody>
      </p:sp>
      <p:sp>
        <p:nvSpPr>
          <p:cNvPr id="6" name="Oval 5"/>
          <p:cNvSpPr/>
          <p:nvPr/>
        </p:nvSpPr>
        <p:spPr>
          <a:xfrm>
            <a:off x="4423969" y="1825625"/>
            <a:ext cx="259156" cy="306547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57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 animBg="1"/>
      <p:bldP spid="20" grpId="0"/>
      <p:bldP spid="21" grpId="0" animBg="1"/>
      <p:bldP spid="22" grpId="0" animBg="1"/>
      <p:bldP spid="23" grpId="0"/>
      <p:bldP spid="25" grpId="0"/>
      <p:bldP spid="26" grpId="0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122" y="-9160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Imagery Time Series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t="8918" b="3530"/>
          <a:stretch/>
        </p:blipFill>
        <p:spPr>
          <a:xfrm>
            <a:off x="3030192" y="1949416"/>
            <a:ext cx="2849207" cy="15219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23477" y="1299523"/>
            <a:ext cx="243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NDVI – June 19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7244" y="1966348"/>
            <a:ext cx="2896301" cy="15049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326804" y="1322981"/>
            <a:ext cx="238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NDVI – June 23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1572" y="4432088"/>
            <a:ext cx="2801753" cy="142684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34483" y="3824251"/>
            <a:ext cx="238836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NDVI – June 28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/>
          <a:srcRect t="3992"/>
          <a:stretch/>
        </p:blipFill>
        <p:spPr>
          <a:xfrm>
            <a:off x="3030193" y="4432088"/>
            <a:ext cx="2863712" cy="1426848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27244" y="3799998"/>
            <a:ext cx="2955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Red Edge  – July 12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323477" y="3818127"/>
            <a:ext cx="22659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NDVI – July 12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27244" y="4413316"/>
            <a:ext cx="2896301" cy="1445620"/>
          </a:xfrm>
          <a:prstGeom prst="rect">
            <a:avLst/>
          </a:prstGeom>
        </p:spPr>
      </p:pic>
      <p:pic>
        <p:nvPicPr>
          <p:cNvPr id="31" name="Content Placeholder 30"/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151572" y="1966347"/>
            <a:ext cx="2801753" cy="15049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87889" y="1322981"/>
            <a:ext cx="24349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Bare </a:t>
            </a:r>
            <a:r>
              <a:rPr lang="en-US" sz="2800" dirty="0"/>
              <a:t> </a:t>
            </a:r>
            <a:r>
              <a:rPr lang="en-US" sz="2800" dirty="0" smtClean="0"/>
              <a:t>Soil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87889" y="6217736"/>
            <a:ext cx="26416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Source :  </a:t>
            </a:r>
            <a:r>
              <a:rPr lang="en-US" sz="2400" dirty="0" err="1" smtClean="0"/>
              <a:t>Farmshots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4741333" y="6082272"/>
            <a:ext cx="3556000" cy="233865"/>
          </a:xfrm>
          <a:prstGeom prst="rect">
            <a:avLst/>
          </a:prstGeom>
          <a:gradFill flip="none" rotWithShape="1">
            <a:gsLst>
              <a:gs pos="0">
                <a:srgbClr val="008000"/>
              </a:gs>
              <a:gs pos="100000">
                <a:srgbClr val="FF0000"/>
              </a:gs>
              <a:gs pos="46000">
                <a:srgbClr val="FFFF00"/>
              </a:gs>
              <a:gs pos="62000">
                <a:srgbClr val="FFFF00"/>
              </a:gs>
            </a:gsLst>
            <a:lin ang="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741333" y="6287182"/>
            <a:ext cx="37335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High                           Low</a:t>
            </a:r>
            <a:endParaRPr lang="en-US" sz="2800" i="1" dirty="0"/>
          </a:p>
        </p:txBody>
      </p:sp>
      <p:sp>
        <p:nvSpPr>
          <p:cNvPr id="17" name="Freeform 16"/>
          <p:cNvSpPr/>
          <p:nvPr/>
        </p:nvSpPr>
        <p:spPr>
          <a:xfrm>
            <a:off x="188826" y="2641278"/>
            <a:ext cx="742507" cy="762345"/>
          </a:xfrm>
          <a:custGeom>
            <a:avLst/>
            <a:gdLst>
              <a:gd name="connsiteX0" fmla="*/ 31307 w 742507"/>
              <a:gd name="connsiteY0" fmla="*/ 34189 h 762345"/>
              <a:gd name="connsiteX1" fmla="*/ 268374 w 742507"/>
              <a:gd name="connsiteY1" fmla="*/ 17255 h 762345"/>
              <a:gd name="connsiteX2" fmla="*/ 369974 w 742507"/>
              <a:gd name="connsiteY2" fmla="*/ 51122 h 762345"/>
              <a:gd name="connsiteX3" fmla="*/ 623974 w 742507"/>
              <a:gd name="connsiteY3" fmla="*/ 34189 h 762345"/>
              <a:gd name="connsiteX4" fmla="*/ 708641 w 742507"/>
              <a:gd name="connsiteY4" fmla="*/ 51122 h 762345"/>
              <a:gd name="connsiteX5" fmla="*/ 742507 w 742507"/>
              <a:gd name="connsiteY5" fmla="*/ 152722 h 762345"/>
              <a:gd name="connsiteX6" fmla="*/ 725574 w 742507"/>
              <a:gd name="connsiteY6" fmla="*/ 220455 h 762345"/>
              <a:gd name="connsiteX7" fmla="*/ 691707 w 742507"/>
              <a:gd name="connsiteY7" fmla="*/ 338989 h 762345"/>
              <a:gd name="connsiteX8" fmla="*/ 505441 w 742507"/>
              <a:gd name="connsiteY8" fmla="*/ 745389 h 762345"/>
              <a:gd name="connsiteX9" fmla="*/ 454641 w 742507"/>
              <a:gd name="connsiteY9" fmla="*/ 694589 h 762345"/>
              <a:gd name="connsiteX10" fmla="*/ 403841 w 742507"/>
              <a:gd name="connsiteY10" fmla="*/ 677655 h 762345"/>
              <a:gd name="connsiteX11" fmla="*/ 353041 w 742507"/>
              <a:gd name="connsiteY11" fmla="*/ 643789 h 762345"/>
              <a:gd name="connsiteX12" fmla="*/ 251441 w 742507"/>
              <a:gd name="connsiteY12" fmla="*/ 592989 h 762345"/>
              <a:gd name="connsiteX13" fmla="*/ 166774 w 742507"/>
              <a:gd name="connsiteY13" fmla="*/ 440589 h 762345"/>
              <a:gd name="connsiteX14" fmla="*/ 115974 w 742507"/>
              <a:gd name="connsiteY14" fmla="*/ 423655 h 762345"/>
              <a:gd name="connsiteX15" fmla="*/ 65174 w 742507"/>
              <a:gd name="connsiteY15" fmla="*/ 322055 h 762345"/>
              <a:gd name="connsiteX16" fmla="*/ 31307 w 742507"/>
              <a:gd name="connsiteY16" fmla="*/ 271255 h 762345"/>
              <a:gd name="connsiteX17" fmla="*/ 14374 w 742507"/>
              <a:gd name="connsiteY17" fmla="*/ 220455 h 762345"/>
              <a:gd name="connsiteX18" fmla="*/ 31307 w 742507"/>
              <a:gd name="connsiteY18" fmla="*/ 34189 h 762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42507" h="762345">
                <a:moveTo>
                  <a:pt x="31307" y="34189"/>
                </a:moveTo>
                <a:cubicBezTo>
                  <a:pt x="73640" y="322"/>
                  <a:pt x="112817" y="-13856"/>
                  <a:pt x="268374" y="17255"/>
                </a:cubicBezTo>
                <a:cubicBezTo>
                  <a:pt x="303379" y="24256"/>
                  <a:pt x="369974" y="51122"/>
                  <a:pt x="369974" y="51122"/>
                </a:cubicBezTo>
                <a:cubicBezTo>
                  <a:pt x="454641" y="45478"/>
                  <a:pt x="539119" y="34189"/>
                  <a:pt x="623974" y="34189"/>
                </a:cubicBezTo>
                <a:cubicBezTo>
                  <a:pt x="652755" y="34189"/>
                  <a:pt x="688290" y="30771"/>
                  <a:pt x="708641" y="51122"/>
                </a:cubicBezTo>
                <a:cubicBezTo>
                  <a:pt x="733884" y="76365"/>
                  <a:pt x="742507" y="152722"/>
                  <a:pt x="742507" y="152722"/>
                </a:cubicBezTo>
                <a:cubicBezTo>
                  <a:pt x="736863" y="175300"/>
                  <a:pt x="731967" y="198078"/>
                  <a:pt x="725574" y="220455"/>
                </a:cubicBezTo>
                <a:cubicBezTo>
                  <a:pt x="676981" y="390535"/>
                  <a:pt x="744655" y="127202"/>
                  <a:pt x="691707" y="338989"/>
                </a:cubicBezTo>
                <a:cubicBezTo>
                  <a:pt x="653765" y="813272"/>
                  <a:pt x="798537" y="777955"/>
                  <a:pt x="505441" y="745389"/>
                </a:cubicBezTo>
                <a:cubicBezTo>
                  <a:pt x="488508" y="728456"/>
                  <a:pt x="474566" y="707873"/>
                  <a:pt x="454641" y="694589"/>
                </a:cubicBezTo>
                <a:cubicBezTo>
                  <a:pt x="439789" y="684688"/>
                  <a:pt x="419806" y="685637"/>
                  <a:pt x="403841" y="677655"/>
                </a:cubicBezTo>
                <a:cubicBezTo>
                  <a:pt x="385638" y="668554"/>
                  <a:pt x="371244" y="652890"/>
                  <a:pt x="353041" y="643789"/>
                </a:cubicBezTo>
                <a:cubicBezTo>
                  <a:pt x="212827" y="573682"/>
                  <a:pt x="397026" y="690044"/>
                  <a:pt x="251441" y="592989"/>
                </a:cubicBezTo>
                <a:cubicBezTo>
                  <a:pt x="236531" y="548259"/>
                  <a:pt x="210442" y="455145"/>
                  <a:pt x="166774" y="440589"/>
                </a:cubicBezTo>
                <a:lnTo>
                  <a:pt x="115974" y="423655"/>
                </a:lnTo>
                <a:cubicBezTo>
                  <a:pt x="18916" y="278069"/>
                  <a:pt x="135281" y="462269"/>
                  <a:pt x="65174" y="322055"/>
                </a:cubicBezTo>
                <a:cubicBezTo>
                  <a:pt x="56073" y="303852"/>
                  <a:pt x="42596" y="288188"/>
                  <a:pt x="31307" y="271255"/>
                </a:cubicBezTo>
                <a:cubicBezTo>
                  <a:pt x="25663" y="254322"/>
                  <a:pt x="17308" y="238061"/>
                  <a:pt x="14374" y="220455"/>
                </a:cubicBezTo>
                <a:cubicBezTo>
                  <a:pt x="-3806" y="111375"/>
                  <a:pt x="-11026" y="68056"/>
                  <a:pt x="31307" y="34189"/>
                </a:cubicBezTo>
                <a:close/>
              </a:path>
            </a:pathLst>
          </a:custGeom>
          <a:pattFill prst="ltVert">
            <a:fgClr>
              <a:schemeClr val="tx1"/>
            </a:fgClr>
            <a:bgClr>
              <a:srgbClr val="FFFF66"/>
            </a:bgClr>
          </a:patt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291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GFarms 7-2-17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77" t="15392" r="8200" b="57461"/>
          <a:stretch/>
        </p:blipFill>
        <p:spPr>
          <a:xfrm>
            <a:off x="282234" y="1404455"/>
            <a:ext cx="4200191" cy="4293639"/>
          </a:xfrm>
          <a:prstGeom prst="rect">
            <a:avLst/>
          </a:prstGeom>
        </p:spPr>
      </p:pic>
      <p:pic>
        <p:nvPicPr>
          <p:cNvPr id="3" name="Picture 2" descr="Aircraft PGFarms 7-1-17.pdf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24" t="48045" r="18294" b="4661"/>
          <a:stretch/>
        </p:blipFill>
        <p:spPr>
          <a:xfrm rot="5400000">
            <a:off x="4624126" y="1481451"/>
            <a:ext cx="4293637" cy="413964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4566" y="42533"/>
            <a:ext cx="35049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NDVI Comparison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373102" y="764510"/>
            <a:ext cx="1734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ClimateCorp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14200" y="764510"/>
            <a:ext cx="11150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Aircraft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1440458" y="5839223"/>
            <a:ext cx="2021256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July 2, 2017</a:t>
            </a:r>
          </a:p>
          <a:p>
            <a:pPr algn="ctr"/>
            <a:r>
              <a:rPr lang="en-US" sz="2400" dirty="0" smtClean="0"/>
              <a:t>5-m resolution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5762473" y="5839223"/>
            <a:ext cx="2254944" cy="830997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July 1, 2017</a:t>
            </a:r>
          </a:p>
          <a:p>
            <a:pPr algn="ctr"/>
            <a:r>
              <a:rPr lang="en-US" sz="2400" dirty="0" smtClean="0"/>
              <a:t>0.6-m resolution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139362" y="5714983"/>
            <a:ext cx="10121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i="1" dirty="0" smtClean="0">
                <a:solidFill>
                  <a:srgbClr val="008000"/>
                </a:solidFill>
              </a:rPr>
              <a:t>V8</a:t>
            </a:r>
            <a:endParaRPr lang="en-US" sz="48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024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ig-6-Vegetation-indices-NDVI-Green-NDVI-and-VARI-plotted-versus-wheat-VF-In-th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85" y="673576"/>
            <a:ext cx="8720686" cy="57657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470526" y="4249111"/>
            <a:ext cx="85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  = 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270369" y="4200271"/>
            <a:ext cx="2110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     (Green </a:t>
            </a:r>
            <a:r>
              <a:rPr lang="mr-IN" u="sng" dirty="0" smtClean="0"/>
              <a:t>–</a:t>
            </a:r>
            <a:r>
              <a:rPr lang="en-US" u="sng" dirty="0" smtClean="0"/>
              <a:t> Red)       </a:t>
            </a:r>
            <a:r>
              <a:rPr lang="en-US" dirty="0" smtClean="0"/>
              <a:t>     </a:t>
            </a:r>
            <a:r>
              <a:rPr lang="en-US" u="sng" dirty="0" smtClean="0"/>
              <a:t>    </a:t>
            </a:r>
          </a:p>
          <a:p>
            <a:r>
              <a:rPr lang="en-US" dirty="0" smtClean="0"/>
              <a:t>(Green + Red </a:t>
            </a:r>
            <a:r>
              <a:rPr lang="mr-IN" dirty="0" smtClean="0"/>
              <a:t>–</a:t>
            </a:r>
            <a:r>
              <a:rPr lang="en-US" dirty="0" smtClean="0"/>
              <a:t> Blue)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9306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7323" y="49745"/>
            <a:ext cx="7177265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800" dirty="0" smtClean="0">
                <a:solidFill>
                  <a:srgbClr val="00FF00"/>
                </a:solidFill>
              </a:rPr>
              <a:t>T  +  2, 3, 4 or 5</a:t>
            </a:r>
            <a:endParaRPr lang="en-US" sz="8800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507" y="1739326"/>
            <a:ext cx="8321986" cy="458587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 cmpd="sng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Knowledge gaps ?</a:t>
            </a:r>
          </a:p>
          <a:p>
            <a:endParaRPr lang="en-US" sz="2400" dirty="0"/>
          </a:p>
          <a:p>
            <a:r>
              <a:rPr lang="en-US" sz="2800" dirty="0" smtClean="0"/>
              <a:t>What are producer needs ?   </a:t>
            </a:r>
            <a:r>
              <a:rPr lang="en-US" sz="2400" i="1" dirty="0" smtClean="0">
                <a:solidFill>
                  <a:srgbClr val="0000FF"/>
                </a:solidFill>
              </a:rPr>
              <a:t>(now or anticipated)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Trends in new technologies    </a:t>
            </a:r>
            <a:r>
              <a:rPr lang="en-US" sz="2400" i="1" dirty="0" smtClean="0">
                <a:solidFill>
                  <a:srgbClr val="0000FF"/>
                </a:solidFill>
              </a:rPr>
              <a:t>(drones, artificial intelligence) </a:t>
            </a:r>
          </a:p>
          <a:p>
            <a:endParaRPr lang="en-US" sz="2400" i="1" dirty="0" smtClean="0">
              <a:solidFill>
                <a:srgbClr val="0000FF"/>
              </a:solidFill>
            </a:endParaRPr>
          </a:p>
          <a:p>
            <a:r>
              <a:rPr lang="en-US" sz="2800" dirty="0" smtClean="0"/>
              <a:t>Communicating science to users and consumers</a:t>
            </a:r>
          </a:p>
          <a:p>
            <a:endParaRPr lang="en-US" sz="2400" dirty="0" smtClean="0"/>
          </a:p>
          <a:p>
            <a:r>
              <a:rPr lang="en-US" sz="2800" dirty="0" smtClean="0"/>
              <a:t>Industry and governmental support for research</a:t>
            </a:r>
          </a:p>
          <a:p>
            <a:endParaRPr lang="en-US" sz="2400" dirty="0"/>
          </a:p>
          <a:p>
            <a:r>
              <a:rPr lang="en-US" sz="2800" dirty="0" smtClean="0"/>
              <a:t>Environmental initiatives</a:t>
            </a:r>
            <a:endParaRPr lang="en-US" sz="2800" dirty="0"/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3571875" y="2083670"/>
            <a:ext cx="857250" cy="0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048250" y="1790310"/>
            <a:ext cx="20863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New Science</a:t>
            </a:r>
            <a:endParaRPr lang="en-US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970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225866">
            <a:off x="428865" y="412106"/>
            <a:ext cx="33842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00FF00"/>
                </a:solidFill>
              </a:rPr>
              <a:t>Facts  -  Truths</a:t>
            </a:r>
            <a:endParaRPr lang="en-US" sz="4000" b="1" i="1" dirty="0">
              <a:solidFill>
                <a:srgbClr val="00FF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851" y="1498208"/>
            <a:ext cx="8852591" cy="501675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7150" cmpd="sng"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dirty="0" smtClean="0"/>
          </a:p>
          <a:p>
            <a:r>
              <a:rPr lang="en-US" sz="2400" dirty="0" smtClean="0"/>
              <a:t>Plants are a great bio-indicator  </a:t>
            </a:r>
            <a:r>
              <a:rPr lang="en-US" sz="2000" i="1" dirty="0" smtClean="0">
                <a:solidFill>
                  <a:srgbClr val="0000FF"/>
                </a:solidFill>
              </a:rPr>
              <a:t>(not only N)</a:t>
            </a:r>
          </a:p>
          <a:p>
            <a:endParaRPr lang="en-US" sz="2000" dirty="0"/>
          </a:p>
          <a:p>
            <a:r>
              <a:rPr lang="en-US" sz="2400" dirty="0" smtClean="0"/>
              <a:t>Plant need for N nutrition will not be going away</a:t>
            </a:r>
          </a:p>
          <a:p>
            <a:endParaRPr lang="en-US" sz="2000" dirty="0" smtClean="0"/>
          </a:p>
          <a:p>
            <a:r>
              <a:rPr lang="en-US" sz="2400" dirty="0" smtClean="0"/>
              <a:t>The public seeks to be informed / needs educated / wants input</a:t>
            </a:r>
          </a:p>
          <a:p>
            <a:endParaRPr lang="en-US" sz="2000" dirty="0" smtClean="0"/>
          </a:p>
          <a:p>
            <a:r>
              <a:rPr lang="en-US" sz="2400" dirty="0" smtClean="0"/>
              <a:t>Need </a:t>
            </a:r>
            <a:r>
              <a:rPr lang="en-US" sz="2400" dirty="0"/>
              <a:t>i</a:t>
            </a:r>
            <a:r>
              <a:rPr lang="en-US" sz="2400" dirty="0" smtClean="0"/>
              <a:t>nnovative ways to communicate science and technologies</a:t>
            </a:r>
          </a:p>
          <a:p>
            <a:endParaRPr lang="en-US" sz="2000" dirty="0"/>
          </a:p>
          <a:p>
            <a:r>
              <a:rPr lang="en-US" sz="2400" dirty="0" smtClean="0"/>
              <a:t>The gap between hard science and applied science is </a:t>
            </a:r>
            <a:r>
              <a:rPr lang="en-US" sz="2400" dirty="0" smtClean="0"/>
              <a:t>widening</a:t>
            </a:r>
          </a:p>
          <a:p>
            <a:endParaRPr lang="en-US" sz="2000" dirty="0" smtClean="0"/>
          </a:p>
          <a:p>
            <a:r>
              <a:rPr lang="en-US" sz="2400" b="1" dirty="0">
                <a:solidFill>
                  <a:srgbClr val="008000"/>
                </a:solidFill>
              </a:rPr>
              <a:t>Guard </a:t>
            </a:r>
            <a:r>
              <a:rPr lang="en-US" sz="2400" b="1" dirty="0" smtClean="0">
                <a:solidFill>
                  <a:srgbClr val="008000"/>
                </a:solidFill>
              </a:rPr>
              <a:t>against :</a:t>
            </a:r>
            <a:r>
              <a:rPr lang="en-US" sz="2400" dirty="0" smtClean="0"/>
              <a:t>	“</a:t>
            </a:r>
            <a:r>
              <a:rPr lang="en-US" sz="2400" dirty="0"/>
              <a:t>participation” </a:t>
            </a:r>
            <a:r>
              <a:rPr lang="en-US" sz="2400" dirty="0" smtClean="0"/>
              <a:t>degrees</a:t>
            </a:r>
          </a:p>
          <a:p>
            <a:r>
              <a:rPr lang="en-US" sz="2400" dirty="0" smtClean="0"/>
              <a:t>					marketing promises </a:t>
            </a:r>
            <a:r>
              <a:rPr lang="en-US" sz="2000" i="1" dirty="0" smtClean="0"/>
              <a:t>(ease, cost &amp; do-it yourself imagery) 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				drone malpractice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49061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1402583">
            <a:off x="362305" y="166330"/>
            <a:ext cx="579642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00FF00"/>
                </a:solidFill>
              </a:rPr>
              <a:t>N Management Challenges</a:t>
            </a:r>
          </a:p>
          <a:p>
            <a:r>
              <a:rPr lang="en-US" sz="4000" dirty="0">
                <a:solidFill>
                  <a:srgbClr val="00FF00"/>
                </a:solidFill>
              </a:rPr>
              <a:t>	</a:t>
            </a:r>
            <a:r>
              <a:rPr lang="en-US" sz="4000" dirty="0" smtClean="0">
                <a:solidFill>
                  <a:srgbClr val="00FF00"/>
                </a:solidFill>
              </a:rPr>
              <a:t>		</a:t>
            </a:r>
            <a:r>
              <a:rPr lang="en-US" sz="4000" dirty="0" smtClean="0">
                <a:solidFill>
                  <a:schemeClr val="bg1"/>
                </a:solidFill>
              </a:rPr>
              <a:t>Opportunities</a:t>
            </a:r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3936" y="2111331"/>
            <a:ext cx="1525929" cy="646331"/>
          </a:xfrm>
          <a:prstGeom prst="rect">
            <a:avLst/>
          </a:prstGeom>
          <a:solidFill>
            <a:srgbClr val="C6D9F1"/>
          </a:solidFill>
          <a:ln w="57150" cmpd="sng">
            <a:solidFill>
              <a:srgbClr val="953735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Drones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963936" y="4619824"/>
            <a:ext cx="3168806" cy="646331"/>
          </a:xfrm>
          <a:prstGeom prst="rect">
            <a:avLst/>
          </a:prstGeom>
          <a:solidFill>
            <a:srgbClr val="C6D9F1"/>
          </a:solidFill>
          <a:ln w="57150" cmpd="sng">
            <a:solidFill>
              <a:srgbClr val="953735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Data processing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963936" y="5889688"/>
            <a:ext cx="2231951" cy="646331"/>
          </a:xfrm>
          <a:prstGeom prst="rect">
            <a:avLst/>
          </a:prstGeom>
          <a:solidFill>
            <a:srgbClr val="C6D9F1"/>
          </a:solidFill>
          <a:ln w="57150" cmpd="sng">
            <a:solidFill>
              <a:srgbClr val="953735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Algorithms</a:t>
            </a:r>
            <a:endParaRPr lang="en-US" sz="3600" dirty="0"/>
          </a:p>
        </p:txBody>
      </p:sp>
      <p:sp>
        <p:nvSpPr>
          <p:cNvPr id="6" name="Oval 5"/>
          <p:cNvSpPr/>
          <p:nvPr/>
        </p:nvSpPr>
        <p:spPr>
          <a:xfrm>
            <a:off x="4375962" y="1655021"/>
            <a:ext cx="2096177" cy="609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Sensors</a:t>
            </a:r>
            <a:endParaRPr lang="en-US" sz="2400" dirty="0"/>
          </a:p>
        </p:txBody>
      </p:sp>
      <p:sp>
        <p:nvSpPr>
          <p:cNvPr id="7" name="Oval 6"/>
          <p:cNvSpPr/>
          <p:nvPr/>
        </p:nvSpPr>
        <p:spPr>
          <a:xfrm>
            <a:off x="4375962" y="2645616"/>
            <a:ext cx="2096177" cy="609305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Cameras</a:t>
            </a:r>
            <a:endParaRPr lang="en-US" sz="2400" dirty="0"/>
          </a:p>
        </p:txBody>
      </p:sp>
      <p:cxnSp>
        <p:nvCxnSpPr>
          <p:cNvPr id="9" name="Straight Connector 8"/>
          <p:cNvCxnSpPr>
            <a:endCxn id="6" idx="2"/>
          </p:cNvCxnSpPr>
          <p:nvPr/>
        </p:nvCxnSpPr>
        <p:spPr>
          <a:xfrm flipV="1">
            <a:off x="2631697" y="1959674"/>
            <a:ext cx="1744265" cy="304652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7" idx="2"/>
          </p:cNvCxnSpPr>
          <p:nvPr/>
        </p:nvCxnSpPr>
        <p:spPr>
          <a:xfrm>
            <a:off x="2631697" y="2569052"/>
            <a:ext cx="1744265" cy="381217"/>
          </a:xfrm>
          <a:prstGeom prst="line">
            <a:avLst/>
          </a:prstGeom>
          <a:ln w="38100" cmpd="sng">
            <a:solidFill>
              <a:schemeClr val="bg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63936" y="3349371"/>
            <a:ext cx="3321642" cy="646331"/>
          </a:xfrm>
          <a:prstGeom prst="rect">
            <a:avLst/>
          </a:prstGeom>
          <a:solidFill>
            <a:srgbClr val="C6D9F1"/>
          </a:solidFill>
          <a:ln w="57150" cmpd="sng">
            <a:solidFill>
              <a:srgbClr val="953735"/>
            </a:solidFill>
          </a:ln>
        </p:spPr>
        <p:txBody>
          <a:bodyPr wrap="none" rtlCol="0">
            <a:spAutoFit/>
          </a:bodyPr>
          <a:lstStyle/>
          <a:p>
            <a:r>
              <a:rPr lang="en-US" sz="3600" dirty="0" smtClean="0"/>
              <a:t>Satellite imagery</a:t>
            </a:r>
            <a:endParaRPr lang="en-US" sz="3600" dirty="0"/>
          </a:p>
        </p:txBody>
      </p:sp>
      <p:grpSp>
        <p:nvGrpSpPr>
          <p:cNvPr id="16" name="Group 15"/>
          <p:cNvGrpSpPr/>
          <p:nvPr/>
        </p:nvGrpSpPr>
        <p:grpSpPr>
          <a:xfrm>
            <a:off x="5954765" y="3729147"/>
            <a:ext cx="2733214" cy="1815581"/>
            <a:chOff x="5954765" y="3729147"/>
            <a:chExt cx="2733214" cy="1815581"/>
          </a:xfrm>
        </p:grpSpPr>
        <p:sp>
          <p:nvSpPr>
            <p:cNvPr id="8" name="Oval Callout 7"/>
            <p:cNvSpPr/>
            <p:nvPr/>
          </p:nvSpPr>
          <p:spPr>
            <a:xfrm>
              <a:off x="5954765" y="3729147"/>
              <a:ext cx="2712236" cy="1756150"/>
            </a:xfrm>
            <a:prstGeom prst="wedgeEllipseCallout">
              <a:avLst>
                <a:gd name="adj1" fmla="val -52047"/>
                <a:gd name="adj2" fmla="val -79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Callout 11"/>
            <p:cNvSpPr/>
            <p:nvPr/>
          </p:nvSpPr>
          <p:spPr>
            <a:xfrm>
              <a:off x="5973192" y="3741749"/>
              <a:ext cx="2712236" cy="1756150"/>
            </a:xfrm>
            <a:prstGeom prst="wedgeEllipseCallout">
              <a:avLst>
                <a:gd name="adj1" fmla="val -105804"/>
                <a:gd name="adj2" fmla="val -54464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Callout 12"/>
            <p:cNvSpPr/>
            <p:nvPr/>
          </p:nvSpPr>
          <p:spPr>
            <a:xfrm>
              <a:off x="5964633" y="3760880"/>
              <a:ext cx="2712236" cy="1756150"/>
            </a:xfrm>
            <a:prstGeom prst="wedgeEllipseCallout">
              <a:avLst>
                <a:gd name="adj1" fmla="val -116787"/>
                <a:gd name="adj2" fmla="val 17857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Callout 13"/>
            <p:cNvSpPr/>
            <p:nvPr/>
          </p:nvSpPr>
          <p:spPr>
            <a:xfrm>
              <a:off x="5975743" y="3788578"/>
              <a:ext cx="2712236" cy="1756150"/>
            </a:xfrm>
            <a:prstGeom prst="wedgeEllipseCallout">
              <a:avLst>
                <a:gd name="adj1" fmla="val -146844"/>
                <a:gd name="adj2" fmla="val 83929"/>
              </a:avLst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18100" y="3987427"/>
              <a:ext cx="2100808" cy="126188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Building </a:t>
              </a:r>
            </a:p>
            <a:p>
              <a:pPr algn="ctr"/>
              <a:r>
                <a:rPr lang="en-US" sz="2800" b="1" i="1" dirty="0" smtClean="0"/>
                <a:t>new scienc</a:t>
              </a:r>
              <a:r>
                <a:rPr lang="en-US" sz="2800" dirty="0" smtClean="0"/>
                <a:t>e </a:t>
              </a:r>
              <a:r>
                <a:rPr lang="en-US" sz="2400" dirty="0" smtClean="0"/>
                <a:t>into research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09590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CF0BE-6B49-4FD2-83FA-E95BB41A70FC}" type="slidenum">
              <a:rPr lang="en-US" smtClean="0"/>
              <a:t>19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70128" y="311906"/>
            <a:ext cx="43268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Drone-Based Imagery</a:t>
            </a:r>
            <a:endParaRPr lang="en-US" sz="3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49044" y="4597650"/>
            <a:ext cx="4583306" cy="20005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/>
              <a:t>4</a:t>
            </a:r>
            <a:r>
              <a:rPr lang="en-US" sz="2400" dirty="0" smtClean="0"/>
              <a:t>” spatial resolution</a:t>
            </a:r>
          </a:p>
          <a:p>
            <a:endParaRPr lang="en-US" sz="1400" dirty="0"/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~400,000 pixels / A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~63 million pixels / 160 A</a:t>
            </a:r>
          </a:p>
          <a:p>
            <a:endParaRPr lang="en-US" sz="1400" dirty="0"/>
          </a:p>
          <a:p>
            <a:r>
              <a:rPr lang="en-US" sz="2400" dirty="0" smtClean="0">
                <a:solidFill>
                  <a:srgbClr val="0000FF"/>
                </a:solidFill>
              </a:rPr>
              <a:t>Yield map has ~40,000 cells / 160 A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3" name="Picture 2" descr="drone : camera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65"/>
          <a:stretch/>
        </p:blipFill>
        <p:spPr>
          <a:xfrm>
            <a:off x="557463" y="1407898"/>
            <a:ext cx="3881456" cy="25109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0908111">
            <a:off x="3823382" y="1316552"/>
            <a:ext cx="3643884" cy="58477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bg1">
                    <a:lumMod val="95000"/>
                  </a:schemeClr>
                </a:solidFill>
              </a:rPr>
              <a:t>Resolution Over-Kill</a:t>
            </a:r>
            <a:endParaRPr lang="en-US" sz="3200" b="1" i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044" y="4183388"/>
            <a:ext cx="15360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 smtClean="0"/>
              <a:t>For Example :</a:t>
            </a:r>
            <a:endParaRPr lang="en-US" b="1" i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5451944" y="2695183"/>
            <a:ext cx="3312305" cy="2986835"/>
            <a:chOff x="5715240" y="2695183"/>
            <a:chExt cx="3312305" cy="2986835"/>
          </a:xfrm>
        </p:grpSpPr>
        <p:pic>
          <p:nvPicPr>
            <p:cNvPr id="2" name="Picture 3" descr="\\psf\Home\Desktop\UAV photos\IMG_1351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15240" y="3221466"/>
              <a:ext cx="3312305" cy="2460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6443200" y="2695183"/>
              <a:ext cx="189812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i="1" dirty="0" smtClean="0"/>
                <a:t>Another Option</a:t>
              </a:r>
              <a:endParaRPr lang="en-US" sz="2000" b="1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733702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3115" y="762919"/>
            <a:ext cx="8387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Before looking forward, it’s important to know where we’ve been</a:t>
            </a:r>
            <a:endParaRPr lang="en-US" sz="2400" dirty="0"/>
          </a:p>
        </p:txBody>
      </p:sp>
      <p:pic>
        <p:nvPicPr>
          <p:cNvPr id="3" name="Picture 2" descr="flash back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242" y="2350646"/>
            <a:ext cx="3367657" cy="2946700"/>
          </a:xfrm>
          <a:prstGeom prst="rect">
            <a:avLst/>
          </a:prstGeom>
        </p:spPr>
      </p:pic>
      <p:pic>
        <p:nvPicPr>
          <p:cNvPr id="4" name="Picture 3" descr="flAH back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26" y="2095266"/>
            <a:ext cx="2971800" cy="2730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0329" y="4601070"/>
            <a:ext cx="3350823" cy="1200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endParaRPr lang="en-US" sz="2400" dirty="0"/>
          </a:p>
          <a:p>
            <a:pPr algn="ctr"/>
            <a:r>
              <a:rPr lang="en-US" sz="2400" i="1" dirty="0" smtClean="0"/>
              <a:t>Baby-Boomers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32188" y="5247131"/>
            <a:ext cx="27455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Graduate Students</a:t>
            </a:r>
          </a:p>
          <a:p>
            <a:r>
              <a:rPr lang="en-US" sz="2400" i="1" dirty="0" smtClean="0"/>
              <a:t>Post Docs</a:t>
            </a:r>
          </a:p>
          <a:p>
            <a:r>
              <a:rPr lang="en-US" sz="2400" i="1" dirty="0" smtClean="0"/>
              <a:t>Assistant Professors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492928" y="2156464"/>
            <a:ext cx="1116750" cy="31700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2017</a:t>
            </a:r>
          </a:p>
          <a:p>
            <a:endParaRPr lang="en-US" sz="2400" b="1" i="1" dirty="0">
              <a:solidFill>
                <a:srgbClr val="0000FF"/>
              </a:solidFill>
            </a:endParaRPr>
          </a:p>
          <a:p>
            <a:endParaRPr lang="en-US" sz="2400" b="1" i="1" dirty="0" smtClean="0">
              <a:solidFill>
                <a:srgbClr val="0000FF"/>
              </a:solidFill>
            </a:endParaRPr>
          </a:p>
          <a:p>
            <a:endParaRPr lang="en-US" sz="2400" b="1" i="1" dirty="0">
              <a:solidFill>
                <a:srgbClr val="0000FF"/>
              </a:solidFill>
            </a:endParaRPr>
          </a:p>
          <a:p>
            <a:endParaRPr lang="en-US" sz="2400" b="1" i="1" dirty="0" smtClean="0">
              <a:solidFill>
                <a:srgbClr val="0000FF"/>
              </a:solidFill>
            </a:endParaRPr>
          </a:p>
          <a:p>
            <a:endParaRPr lang="en-US" sz="2400" b="1" i="1" dirty="0">
              <a:solidFill>
                <a:srgbClr val="0000FF"/>
              </a:solidFill>
            </a:endParaRPr>
          </a:p>
          <a:p>
            <a:endParaRPr lang="en-US" sz="2400" b="1" i="1" dirty="0" smtClean="0">
              <a:solidFill>
                <a:srgbClr val="0000FF"/>
              </a:solidFill>
            </a:endParaRPr>
          </a:p>
          <a:p>
            <a:endParaRPr lang="en-US" sz="24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2051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882684">
            <a:off x="534650" y="420533"/>
            <a:ext cx="1654958" cy="1138773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b="1" i="1" dirty="0" smtClean="0"/>
              <a:t>UAV</a:t>
            </a:r>
          </a:p>
          <a:p>
            <a:pPr algn="ctr"/>
            <a:r>
              <a:rPr lang="en-US" sz="3200" i="1" dirty="0" smtClean="0"/>
              <a:t>Imagery</a:t>
            </a:r>
            <a:endParaRPr lang="en-US" sz="32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09625" y="1892991"/>
            <a:ext cx="25372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Considerations :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111250" y="2634595"/>
            <a:ext cx="7112000" cy="1938992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Image overlap					Time of day	</a:t>
            </a:r>
          </a:p>
          <a:p>
            <a:endParaRPr lang="en-US" sz="2400" dirty="0"/>
          </a:p>
          <a:p>
            <a:r>
              <a:rPr lang="en-US" sz="2400" dirty="0" smtClean="0"/>
              <a:t>Clouds							Shadows</a:t>
            </a:r>
          </a:p>
          <a:p>
            <a:endParaRPr lang="en-US" sz="2400" dirty="0"/>
          </a:p>
          <a:p>
            <a:r>
              <a:rPr lang="en-US" sz="2400" dirty="0" err="1" smtClean="0"/>
              <a:t>Vignetting</a:t>
            </a:r>
            <a:r>
              <a:rPr lang="en-US" sz="2400" dirty="0" smtClean="0"/>
              <a:t>						Irradiation changes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270001" y="4889500"/>
            <a:ext cx="6810374" cy="461665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Quantitative                      vs.                      Qualitative   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46848" y="5378876"/>
            <a:ext cx="2927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chemeClr val="accent2">
                    <a:lumMod val="75000"/>
                  </a:schemeClr>
                </a:solidFill>
              </a:rPr>
              <a:t>“Good Enough”</a:t>
            </a:r>
            <a:endParaRPr lang="en-US" sz="32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70001" y="5999579"/>
            <a:ext cx="2927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00FF"/>
                </a:solidFill>
              </a:rPr>
              <a:t>“Good Enough”</a:t>
            </a:r>
            <a:endParaRPr lang="en-US" sz="3200" b="1" i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95308" y="5995402"/>
            <a:ext cx="292794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008000"/>
                </a:solidFill>
              </a:rPr>
              <a:t>“Good Enough”</a:t>
            </a:r>
            <a:endParaRPr lang="en-US" sz="3200" b="1" i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9727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50"/>
                            </p:stCondLst>
                            <p:childTnLst>
                              <p:par>
                                <p:cTn id="1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100"/>
                            </p:stCondLst>
                            <p:childTnLst>
                              <p:par>
                                <p:cTn id="2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370" y="264891"/>
            <a:ext cx="3787177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 err="1" smtClean="0"/>
              <a:t>Vignetting</a:t>
            </a:r>
            <a:endParaRPr lang="en-US" sz="66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973834" y="1710055"/>
            <a:ext cx="3995430" cy="13849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Means :  “light fall-off”</a:t>
            </a:r>
          </a:p>
          <a:p>
            <a:endParaRPr lang="en-US" sz="2800" dirty="0"/>
          </a:p>
          <a:p>
            <a:r>
              <a:rPr lang="en-US" sz="2800" dirty="0" smtClean="0"/>
              <a:t>Effect :  gradual darkening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4874512" y="3826924"/>
            <a:ext cx="3226789" cy="212797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8335" y="3826924"/>
            <a:ext cx="3226789" cy="2127974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20000"/>
                  <a:lumOff val="8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145469" y="6048915"/>
            <a:ext cx="52301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Some                                       More</a:t>
            </a:r>
            <a:endParaRPr lang="en-US" sz="2800" b="1" i="1" dirty="0"/>
          </a:p>
        </p:txBody>
      </p:sp>
    </p:spTree>
    <p:extLst>
      <p:ext uri="{BB962C8B-B14F-4D97-AF65-F5344CB8AC3E}">
        <p14:creationId xmlns:p14="http://schemas.microsoft.com/office/powerpoint/2010/main" val="3795383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69382" y="703606"/>
            <a:ext cx="7711516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</a:rPr>
              <a:t>Are you planning to use a drone to view your field ?</a:t>
            </a:r>
          </a:p>
          <a:p>
            <a:endParaRPr lang="en-US" sz="2800" dirty="0">
              <a:solidFill>
                <a:srgbClr val="008000"/>
              </a:solidFill>
            </a:endParaRPr>
          </a:p>
          <a:p>
            <a:r>
              <a:rPr lang="en-US" sz="2800" dirty="0" smtClean="0">
                <a:solidFill>
                  <a:srgbClr val="008000"/>
                </a:solidFill>
              </a:rPr>
              <a:t>Are you paying for someone to image your field ?</a:t>
            </a:r>
            <a:endParaRPr lang="en-US" sz="2800" dirty="0">
              <a:solidFill>
                <a:srgbClr val="008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2785" y="2608488"/>
            <a:ext cx="3770133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 Check out the following web site :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69382" y="3458807"/>
            <a:ext cx="79432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agribotix.com</a:t>
            </a:r>
            <a:r>
              <a:rPr lang="en-US" sz="2400" dirty="0" smtClean="0"/>
              <a:t>/</a:t>
            </a:r>
            <a:r>
              <a:rPr lang="en-US" sz="2400" dirty="0"/>
              <a:t>b</a:t>
            </a:r>
            <a:r>
              <a:rPr lang="en-US" sz="2400" dirty="0" smtClean="0"/>
              <a:t>log/2015/12/12/</a:t>
            </a:r>
            <a:r>
              <a:rPr lang="en-US" sz="2400" dirty="0" err="1" smtClean="0"/>
              <a:t>vignetting</a:t>
            </a:r>
            <a:r>
              <a:rPr lang="en-US" sz="2400" dirty="0" smtClean="0"/>
              <a:t>-effects-illustrated/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974920" y="4558625"/>
            <a:ext cx="3882427" cy="200054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Examples :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“time of day” images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over-sampling</a:t>
            </a:r>
          </a:p>
          <a:p>
            <a:pPr marL="457200" indent="-457200">
              <a:buFont typeface="Arial"/>
              <a:buChar char="•"/>
            </a:pPr>
            <a:r>
              <a:rPr lang="en-US" sz="2400" dirty="0" err="1" smtClean="0"/>
              <a:t>vignetting</a:t>
            </a:r>
            <a:endParaRPr lang="en-US" sz="2400" dirty="0" smtClean="0"/>
          </a:p>
          <a:p>
            <a:pPr marL="457200" indent="-457200">
              <a:buFont typeface="Arial"/>
              <a:buChar char="•"/>
            </a:pPr>
            <a:r>
              <a:rPr lang="en-US" sz="2400" dirty="0" smtClean="0"/>
              <a:t>cloud cover</a:t>
            </a:r>
          </a:p>
        </p:txBody>
      </p:sp>
    </p:spTree>
    <p:extLst>
      <p:ext uri="{BB962C8B-B14F-4D97-AF65-F5344CB8AC3E}">
        <p14:creationId xmlns:p14="http://schemas.microsoft.com/office/powerpoint/2010/main" val="30446422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8228978"/>
              </p:ext>
            </p:extLst>
          </p:nvPr>
        </p:nvGraphicFramePr>
        <p:xfrm>
          <a:off x="734403" y="994450"/>
          <a:ext cx="4379436" cy="5355000"/>
        </p:xfrm>
        <a:graphic>
          <a:graphicData uri="http://schemas.openxmlformats.org/drawingml/2006/table">
            <a:tbl>
              <a:tblPr/>
              <a:tblGrid>
                <a:gridCol w="1741428"/>
                <a:gridCol w="293112"/>
                <a:gridCol w="293112"/>
                <a:gridCol w="293112"/>
                <a:gridCol w="293112"/>
                <a:gridCol w="293112"/>
                <a:gridCol w="293112"/>
                <a:gridCol w="293112"/>
                <a:gridCol w="293112"/>
                <a:gridCol w="293112"/>
              </a:tblGrid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08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Flight </a:t>
                      </a: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Path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#1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#2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BF8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#3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A969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#4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#5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2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pass #6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sk-SK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12700" marR="12700" marT="1270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>
          <a:xfrm>
            <a:off x="1101641" y="1682928"/>
            <a:ext cx="0" cy="2631531"/>
          </a:xfrm>
          <a:prstGeom prst="straightConnector1">
            <a:avLst/>
          </a:prstGeom>
          <a:ln>
            <a:solidFill>
              <a:schemeClr val="accent2">
                <a:lumMod val="75000"/>
              </a:schemeClr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191754" y="165257"/>
            <a:ext cx="3323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Drone Image Analysis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2784702" y="809784"/>
            <a:ext cx="124104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75% Overlap</a:t>
            </a:r>
            <a:endParaRPr lang="en-US" sz="1600" dirty="0"/>
          </a:p>
        </p:txBody>
      </p:sp>
      <p:sp>
        <p:nvSpPr>
          <p:cNvPr id="12" name="Rectangle 11"/>
          <p:cNvSpPr/>
          <p:nvPr/>
        </p:nvSpPr>
        <p:spPr>
          <a:xfrm>
            <a:off x="3366032" y="2340785"/>
            <a:ext cx="260107" cy="290707"/>
          </a:xfrm>
          <a:prstGeom prst="rect">
            <a:avLst/>
          </a:prstGeom>
          <a:noFill/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 flipH="1">
            <a:off x="3473229" y="2753910"/>
            <a:ext cx="15300" cy="344238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5630607" y="1787685"/>
            <a:ext cx="2646998" cy="400110"/>
            <a:chOff x="5630607" y="1787685"/>
            <a:chExt cx="2646998" cy="400110"/>
          </a:xfrm>
        </p:grpSpPr>
        <p:sp>
          <p:nvSpPr>
            <p:cNvPr id="17" name="TextBox 16"/>
            <p:cNvSpPr txBox="1"/>
            <p:nvPr/>
          </p:nvSpPr>
          <p:spPr>
            <a:xfrm>
              <a:off x="5630607" y="1787685"/>
              <a:ext cx="18140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 smtClean="0"/>
                <a:t>4 images / pixel  </a:t>
              </a:r>
              <a:endParaRPr lang="en-US" sz="2000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7650282" y="2004234"/>
              <a:ext cx="627323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/>
          <p:cNvGrpSpPr/>
          <p:nvPr/>
        </p:nvGrpSpPr>
        <p:grpSpPr>
          <a:xfrm>
            <a:off x="5630607" y="2523256"/>
            <a:ext cx="2302132" cy="627323"/>
            <a:chOff x="5630607" y="2523256"/>
            <a:chExt cx="2302132" cy="627323"/>
          </a:xfrm>
        </p:grpSpPr>
        <p:sp>
          <p:nvSpPr>
            <p:cNvPr id="21" name="TextBox 20"/>
            <p:cNvSpPr txBox="1"/>
            <p:nvPr/>
          </p:nvSpPr>
          <p:spPr>
            <a:xfrm>
              <a:off x="5630607" y="2553855"/>
              <a:ext cx="18118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/>
                <a:t>#</a:t>
              </a:r>
              <a:r>
                <a:rPr lang="en-US" sz="2000" dirty="0" smtClean="0"/>
                <a:t> images / pixel  </a:t>
              </a:r>
              <a:endParaRPr lang="en-US" sz="20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rot="16200000">
              <a:off x="7619077" y="2836918"/>
              <a:ext cx="627323" cy="0"/>
            </a:xfrm>
            <a:prstGeom prst="straightConnector1">
              <a:avLst/>
            </a:prstGeom>
            <a:ln>
              <a:solidFill>
                <a:schemeClr val="accent2">
                  <a:lumMod val="75000"/>
                </a:schemeClr>
              </a:solidFill>
              <a:headEnd type="arrow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5962964" y="3561391"/>
            <a:ext cx="2678630" cy="1520195"/>
            <a:chOff x="5962964" y="3561391"/>
            <a:chExt cx="2678630" cy="1520195"/>
          </a:xfrm>
        </p:grpSpPr>
        <p:sp>
          <p:nvSpPr>
            <p:cNvPr id="23" name="Rectangle 22"/>
            <p:cNvSpPr/>
            <p:nvPr/>
          </p:nvSpPr>
          <p:spPr>
            <a:xfrm>
              <a:off x="7444700" y="3561391"/>
              <a:ext cx="1196894" cy="113555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60000"/>
                    <a:lumOff val="4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5962964" y="3561391"/>
              <a:ext cx="1090284" cy="1135556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20000"/>
                    <a:lumOff val="80000"/>
                  </a:scheme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423344" y="4712254"/>
              <a:ext cx="17302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Vignetting</a:t>
              </a:r>
              <a:r>
                <a:rPr lang="en-US" dirty="0" smtClean="0"/>
                <a:t> Effect</a:t>
              </a:r>
              <a:endParaRPr lang="en-US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5962964" y="5431322"/>
            <a:ext cx="2410936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Qualitative</a:t>
            </a:r>
          </a:p>
          <a:p>
            <a:r>
              <a:rPr lang="en-US" sz="2000" dirty="0" smtClean="0"/>
              <a:t> 	 </a:t>
            </a:r>
            <a:r>
              <a:rPr lang="en-US" sz="2000" b="1" i="1" dirty="0" smtClean="0"/>
              <a:t>vs.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	Quantitative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66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Straight Connector 33"/>
          <p:cNvCxnSpPr>
            <a:endCxn id="31" idx="3"/>
          </p:cNvCxnSpPr>
          <p:nvPr/>
        </p:nvCxnSpPr>
        <p:spPr>
          <a:xfrm>
            <a:off x="7171157" y="1254654"/>
            <a:ext cx="1175433" cy="28487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1268724" y="3105790"/>
            <a:ext cx="4700964" cy="40011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August 2003       </a:t>
            </a:r>
            <a:r>
              <a:rPr lang="en-US" sz="2000" dirty="0" smtClean="0"/>
              <a:t>First NUE Workshop  (OSU)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268724" y="5185934"/>
            <a:ext cx="4839970" cy="40011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August 2017          </a:t>
            </a:r>
            <a:r>
              <a:rPr lang="en-US" sz="2000" dirty="0" smtClean="0"/>
              <a:t>15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 NUE Workshop  (LSU)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62609" y="6210407"/>
            <a:ext cx="46875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August 2022          </a:t>
            </a:r>
            <a:r>
              <a:rPr lang="en-US" sz="2000" dirty="0" smtClean="0"/>
              <a:t>20</a:t>
            </a:r>
            <a:r>
              <a:rPr lang="en-US" sz="2000" baseline="30000" dirty="0" smtClean="0"/>
              <a:t>th</a:t>
            </a:r>
            <a:r>
              <a:rPr lang="en-US" sz="2000" dirty="0"/>
              <a:t> </a:t>
            </a:r>
            <a:r>
              <a:rPr lang="en-US" sz="2000" dirty="0" smtClean="0"/>
              <a:t>NUE Workshop  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 rot="20546460">
            <a:off x="274966" y="3869791"/>
            <a:ext cx="830438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15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 rot="20546460">
            <a:off x="404960" y="5429152"/>
            <a:ext cx="570451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 rot="20546460">
            <a:off x="147227" y="1084688"/>
            <a:ext cx="1085917" cy="70788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20+</a:t>
            </a:r>
            <a:endParaRPr lang="en-US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68150" y="279497"/>
            <a:ext cx="5686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Early 1980s    </a:t>
            </a:r>
            <a:r>
              <a:rPr lang="en-US" sz="2000" dirty="0" smtClean="0"/>
              <a:t>VRA  -  granular based on grid sampling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1254615" y="1782595"/>
            <a:ext cx="41561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Early 1990s  </a:t>
            </a:r>
            <a:r>
              <a:rPr lang="en-US" sz="2000" dirty="0"/>
              <a:t> </a:t>
            </a:r>
            <a:r>
              <a:rPr lang="en-US" sz="2000" dirty="0" smtClean="0"/>
              <a:t>   Yield monitor combines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4615" y="2222181"/>
            <a:ext cx="555510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Mid 1990s  </a:t>
            </a:r>
            <a:r>
              <a:rPr lang="en-US" sz="2000" dirty="0"/>
              <a:t> </a:t>
            </a:r>
            <a:r>
              <a:rPr lang="en-US" sz="2000" dirty="0" smtClean="0"/>
              <a:t>  Passive crop sensors  (Li-</a:t>
            </a:r>
            <a:r>
              <a:rPr lang="en-US" sz="2000" dirty="0" err="1" smtClean="0"/>
              <a:t>Cor</a:t>
            </a:r>
            <a:r>
              <a:rPr lang="en-US" sz="2000" dirty="0" smtClean="0"/>
              <a:t> and OSU)</a:t>
            </a:r>
            <a:endParaRPr lang="en-US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38740" y="1396722"/>
            <a:ext cx="48763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1990</a:t>
            </a:r>
            <a:r>
              <a:rPr lang="en-US" sz="2000" dirty="0" smtClean="0"/>
              <a:t>  </a:t>
            </a:r>
            <a:r>
              <a:rPr lang="en-US" sz="2000" dirty="0"/>
              <a:t> </a:t>
            </a:r>
            <a:r>
              <a:rPr lang="en-US" sz="2000" dirty="0" smtClean="0"/>
              <a:t>   Minolta SPAD meter commercialized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267095" y="2633989"/>
            <a:ext cx="67306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Early 2000s  </a:t>
            </a:r>
            <a:r>
              <a:rPr lang="en-US" sz="2000" dirty="0"/>
              <a:t> </a:t>
            </a:r>
            <a:r>
              <a:rPr lang="en-US" sz="2000" dirty="0" smtClean="0"/>
              <a:t>   Active crop sensors  (Holland Scientific and OSU)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7420774" y="283603"/>
            <a:ext cx="11961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No GPS</a:t>
            </a:r>
            <a:endParaRPr lang="en-US" sz="24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7044254" y="1760516"/>
            <a:ext cx="1180794" cy="4616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i="1" dirty="0" smtClean="0"/>
              <a:t>Ag GPS</a:t>
            </a:r>
            <a:endParaRPr lang="en-US" sz="24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2658569" y="5683735"/>
            <a:ext cx="196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?   -   ?   -   ?</a:t>
            </a:r>
            <a:endParaRPr lang="en-US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1265892" y="3671063"/>
            <a:ext cx="7354701" cy="2287253"/>
            <a:chOff x="1265892" y="3671063"/>
            <a:chExt cx="7354701" cy="2287253"/>
          </a:xfrm>
        </p:grpSpPr>
        <p:sp>
          <p:nvSpPr>
            <p:cNvPr id="17" name="TextBox 16"/>
            <p:cNvSpPr txBox="1"/>
            <p:nvPr/>
          </p:nvSpPr>
          <p:spPr>
            <a:xfrm rot="21148643">
              <a:off x="6631439" y="4931167"/>
              <a:ext cx="12974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Algorithms</a:t>
              </a:r>
              <a:endParaRPr lang="en-US" b="1" i="1" dirty="0"/>
            </a:p>
          </p:txBody>
        </p:sp>
        <p:sp>
          <p:nvSpPr>
            <p:cNvPr id="18" name="TextBox 17"/>
            <p:cNvSpPr txBox="1"/>
            <p:nvPr/>
          </p:nvSpPr>
          <p:spPr>
            <a:xfrm rot="21148643">
              <a:off x="6600148" y="4311911"/>
              <a:ext cx="145763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New Sensors</a:t>
              </a:r>
              <a:endParaRPr lang="en-US" b="1" i="1" dirty="0"/>
            </a:p>
          </p:txBody>
        </p:sp>
        <p:sp>
          <p:nvSpPr>
            <p:cNvPr id="19" name="TextBox 18"/>
            <p:cNvSpPr txBox="1"/>
            <p:nvPr/>
          </p:nvSpPr>
          <p:spPr>
            <a:xfrm rot="21148643">
              <a:off x="1265892" y="4447108"/>
              <a:ext cx="12996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Calibration</a:t>
              </a:r>
              <a:endParaRPr lang="en-US" b="1" i="1" dirty="0"/>
            </a:p>
          </p:txBody>
        </p:sp>
        <p:sp>
          <p:nvSpPr>
            <p:cNvPr id="20" name="TextBox 19"/>
            <p:cNvSpPr txBox="1"/>
            <p:nvPr/>
          </p:nvSpPr>
          <p:spPr>
            <a:xfrm rot="21148643">
              <a:off x="4741706" y="4372327"/>
              <a:ext cx="15595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Various Crops</a:t>
              </a:r>
              <a:endParaRPr lang="en-US" b="1" i="1" dirty="0"/>
            </a:p>
          </p:txBody>
        </p:sp>
        <p:sp>
          <p:nvSpPr>
            <p:cNvPr id="21" name="TextBox 20"/>
            <p:cNvSpPr txBox="1"/>
            <p:nvPr/>
          </p:nvSpPr>
          <p:spPr>
            <a:xfrm rot="21148643">
              <a:off x="1268095" y="3738219"/>
              <a:ext cx="1372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Wavebands</a:t>
              </a:r>
              <a:endParaRPr lang="en-US" b="1" i="1" dirty="0"/>
            </a:p>
          </p:txBody>
        </p:sp>
        <p:sp>
          <p:nvSpPr>
            <p:cNvPr id="22" name="TextBox 21"/>
            <p:cNvSpPr txBox="1"/>
            <p:nvPr/>
          </p:nvSpPr>
          <p:spPr>
            <a:xfrm rot="21148643">
              <a:off x="2645591" y="4425292"/>
              <a:ext cx="19711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Spatial Resolution</a:t>
              </a:r>
              <a:endParaRPr lang="en-US" b="1" i="1" dirty="0"/>
            </a:p>
          </p:txBody>
        </p:sp>
        <p:sp>
          <p:nvSpPr>
            <p:cNvPr id="23" name="TextBox 22"/>
            <p:cNvSpPr txBox="1"/>
            <p:nvPr/>
          </p:nvSpPr>
          <p:spPr>
            <a:xfrm rot="21148643">
              <a:off x="6582943" y="3671063"/>
              <a:ext cx="20376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Sensor Orientation</a:t>
              </a:r>
              <a:endParaRPr lang="en-US" b="1" i="1" dirty="0"/>
            </a:p>
          </p:txBody>
        </p:sp>
        <p:sp>
          <p:nvSpPr>
            <p:cNvPr id="24" name="TextBox 23"/>
            <p:cNvSpPr txBox="1"/>
            <p:nvPr/>
          </p:nvSpPr>
          <p:spPr>
            <a:xfrm rot="21148643">
              <a:off x="4725940" y="3700557"/>
              <a:ext cx="182079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Sensor Footprint</a:t>
              </a:r>
              <a:endParaRPr lang="en-US" b="1" i="1" dirty="0"/>
            </a:p>
          </p:txBody>
        </p:sp>
        <p:sp>
          <p:nvSpPr>
            <p:cNvPr id="25" name="TextBox 24"/>
            <p:cNvSpPr txBox="1"/>
            <p:nvPr/>
          </p:nvSpPr>
          <p:spPr>
            <a:xfrm rot="21148643">
              <a:off x="2643449" y="3710662"/>
              <a:ext cx="20200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i="1" dirty="0" smtClean="0"/>
                <a:t>Vegetation Indices</a:t>
              </a:r>
              <a:endParaRPr lang="en-US" b="1" i="1" dirty="0"/>
            </a:p>
          </p:txBody>
        </p:sp>
        <p:sp>
          <p:nvSpPr>
            <p:cNvPr id="27" name="TextBox 26"/>
            <p:cNvSpPr txBox="1"/>
            <p:nvPr/>
          </p:nvSpPr>
          <p:spPr>
            <a:xfrm rot="21148643">
              <a:off x="6662985" y="5588984"/>
              <a:ext cx="9157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i="1" dirty="0" smtClean="0"/>
                <a:t>Drones</a:t>
              </a:r>
              <a:endParaRPr lang="en-US" b="1" i="1" dirty="0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13368" y="658174"/>
            <a:ext cx="6032132" cy="36933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/>
              <a:t>“Monitor leaf </a:t>
            </a:r>
            <a:r>
              <a:rPr lang="en-US" b="1" i="1" dirty="0"/>
              <a:t>c</a:t>
            </a:r>
            <a:r>
              <a:rPr lang="en-US" b="1" i="1" dirty="0" smtClean="0"/>
              <a:t>hlorophyll to understand nitrogen responses”  </a:t>
            </a:r>
            <a:endParaRPr lang="en-US" b="1" i="1" dirty="0"/>
          </a:p>
        </p:txBody>
      </p:sp>
      <p:sp>
        <p:nvSpPr>
          <p:cNvPr id="29" name="TextBox 28"/>
          <p:cNvSpPr txBox="1"/>
          <p:nvPr/>
        </p:nvSpPr>
        <p:spPr>
          <a:xfrm>
            <a:off x="1262797" y="1018153"/>
            <a:ext cx="57537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Late 1980s</a:t>
            </a:r>
            <a:r>
              <a:rPr lang="en-US" sz="2000" dirty="0" smtClean="0"/>
              <a:t>      Data normalization strategy introduced</a:t>
            </a:r>
            <a:endParaRPr lang="en-US" sz="2000" dirty="0"/>
          </a:p>
        </p:txBody>
      </p:sp>
      <p:sp>
        <p:nvSpPr>
          <p:cNvPr id="30" name="Right Arrow 29"/>
          <p:cNvSpPr/>
          <p:nvPr/>
        </p:nvSpPr>
        <p:spPr>
          <a:xfrm>
            <a:off x="727960" y="745268"/>
            <a:ext cx="433340" cy="192107"/>
          </a:xfrm>
          <a:prstGeom prst="rightArrow">
            <a:avLst/>
          </a:prstGeom>
          <a:solidFill>
            <a:srgbClr val="008000"/>
          </a:solidFill>
          <a:ln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/>
          <p:cNvCxnSpPr>
            <a:endCxn id="31" idx="1"/>
          </p:cNvCxnSpPr>
          <p:nvPr/>
        </p:nvCxnSpPr>
        <p:spPr>
          <a:xfrm flipV="1">
            <a:off x="7171157" y="976526"/>
            <a:ext cx="1175433" cy="278128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8225048" y="859925"/>
            <a:ext cx="829941" cy="796200"/>
          </a:xfrm>
          <a:prstGeom prst="ellipse">
            <a:avLst/>
          </a:prstGeom>
          <a:gradFill flip="none" rotWithShape="1">
            <a:gsLst>
              <a:gs pos="0">
                <a:srgbClr val="FF0000"/>
              </a:gs>
              <a:gs pos="100000">
                <a:srgbClr val="008000"/>
              </a:gs>
              <a:gs pos="20000">
                <a:srgbClr val="FFFF00">
                  <a:alpha val="50000"/>
                </a:srgbClr>
              </a:gs>
            </a:gsLst>
            <a:lin ang="54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SI</a:t>
            </a:r>
            <a:endParaRPr lang="en-US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010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7815" y="471961"/>
            <a:ext cx="1826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As a Retiree : 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16397" y="520546"/>
            <a:ext cx="5951919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Would you like to do it over again?</a:t>
            </a:r>
          </a:p>
          <a:p>
            <a:endParaRPr lang="en-US" sz="2400" dirty="0"/>
          </a:p>
          <a:p>
            <a:r>
              <a:rPr lang="en-US" sz="2400" dirty="0" smtClean="0"/>
              <a:t>If you were to do it over again, would you change anything?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43108" y="2521523"/>
            <a:ext cx="8125208" cy="2347803"/>
            <a:chOff x="443108" y="2521523"/>
            <a:chExt cx="8125208" cy="2347803"/>
          </a:xfrm>
        </p:grpSpPr>
        <p:sp>
          <p:nvSpPr>
            <p:cNvPr id="4" name="TextBox 3"/>
            <p:cNvSpPr txBox="1"/>
            <p:nvPr/>
          </p:nvSpPr>
          <p:spPr>
            <a:xfrm>
              <a:off x="443108" y="2521523"/>
              <a:ext cx="23577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As a Technology : </a:t>
              </a:r>
              <a:endParaRPr lang="en-US" sz="24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192081" y="2561002"/>
              <a:ext cx="5376235" cy="2308324"/>
            </a:xfrm>
            <a:prstGeom prst="rect">
              <a:avLst/>
            </a:prstGeom>
            <a:noFill/>
            <a:ln>
              <a:solidFill>
                <a:schemeClr val="accent2">
                  <a:lumMod val="75000"/>
                </a:schemeClr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If we (</a:t>
              </a:r>
              <a:r>
                <a:rPr lang="en-US" sz="2400" b="1" i="1" dirty="0" smtClean="0"/>
                <a:t>you</a:t>
              </a:r>
              <a:r>
                <a:rPr lang="en-US" sz="2400" dirty="0" smtClean="0"/>
                <a:t>) were to do it over again, what changes would you make?</a:t>
              </a:r>
            </a:p>
            <a:p>
              <a:endParaRPr lang="en-US" sz="2400" dirty="0"/>
            </a:p>
            <a:p>
              <a:r>
                <a:rPr lang="en-US" sz="2400" dirty="0" smtClean="0"/>
                <a:t>Perspective #1    </a:t>
              </a:r>
              <a:r>
                <a:rPr lang="en-US" sz="2400" dirty="0" smtClean="0"/>
                <a:t>	 </a:t>
              </a:r>
              <a:r>
                <a:rPr lang="en-US" sz="2400" dirty="0"/>
                <a:t>(re-do)</a:t>
              </a:r>
            </a:p>
            <a:p>
              <a:endParaRPr lang="en-US" sz="2400" dirty="0"/>
            </a:p>
            <a:p>
              <a:r>
                <a:rPr lang="en-US" sz="2400" dirty="0" smtClean="0"/>
                <a:t>Perspective #</a:t>
              </a:r>
              <a:r>
                <a:rPr lang="en-US" sz="2400" dirty="0"/>
                <a:t>2		(20 : 20 hind-sight</a:t>
              </a:r>
              <a:r>
                <a:rPr lang="en-US" sz="2400" dirty="0" smtClean="0"/>
                <a:t>)</a:t>
              </a:r>
              <a:endParaRPr lang="en-US" sz="2400" dirty="0"/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683062" y="5140633"/>
            <a:ext cx="370056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/>
              <a:t>Literature </a:t>
            </a:r>
            <a:r>
              <a:rPr lang="en-US" sz="2400" b="1" i="1" dirty="0" smtClean="0"/>
              <a:t>Review</a:t>
            </a:r>
          </a:p>
          <a:p>
            <a:r>
              <a:rPr lang="en-US" sz="2400" b="1" i="1" dirty="0" smtClean="0"/>
              <a:t>Approach</a:t>
            </a:r>
          </a:p>
          <a:p>
            <a:r>
              <a:rPr lang="en-US" sz="2400" b="1" i="1" dirty="0"/>
              <a:t>Personnel / Disciplines</a:t>
            </a:r>
            <a:endParaRPr lang="en-US" sz="2400" b="1" i="1" dirty="0" smtClean="0"/>
          </a:p>
          <a:p>
            <a:r>
              <a:rPr lang="en-US" sz="2400" b="1" i="1" dirty="0" smtClean="0"/>
              <a:t>Interpretation / Evaluation</a:t>
            </a:r>
          </a:p>
          <a:p>
            <a:endParaRPr lang="en-US" sz="2400" b="1" i="1" dirty="0"/>
          </a:p>
        </p:txBody>
      </p:sp>
    </p:spTree>
    <p:extLst>
      <p:ext uri="{BB962C8B-B14F-4D97-AF65-F5344CB8AC3E}">
        <p14:creationId xmlns:p14="http://schemas.microsoft.com/office/powerpoint/2010/main" val="4142981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ircular proc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964" y="2667167"/>
            <a:ext cx="2528271" cy="208812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41531" y="472140"/>
            <a:ext cx="2882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How Do We Plan ?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78143" y="1143978"/>
            <a:ext cx="3675255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Literature Review</a:t>
            </a:r>
          </a:p>
          <a:p>
            <a:r>
              <a:rPr lang="en-US" sz="2400" dirty="0" smtClean="0"/>
              <a:t>Experiences</a:t>
            </a:r>
          </a:p>
          <a:p>
            <a:r>
              <a:rPr lang="en-US" sz="2400" dirty="0" smtClean="0"/>
              <a:t>Objectives and Hypothesis</a:t>
            </a:r>
          </a:p>
          <a:p>
            <a:r>
              <a:rPr lang="en-US" sz="2400" dirty="0" smtClean="0"/>
              <a:t>Products and Dissemination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2676993" y="4677736"/>
            <a:ext cx="3675255" cy="1569660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Literature Review</a:t>
            </a:r>
          </a:p>
          <a:p>
            <a:r>
              <a:rPr lang="en-US" sz="2400" dirty="0" smtClean="0"/>
              <a:t>Experiences</a:t>
            </a:r>
          </a:p>
          <a:p>
            <a:r>
              <a:rPr lang="en-US" sz="2400" dirty="0" smtClean="0"/>
              <a:t>Objectives and Hypothesis</a:t>
            </a:r>
          </a:p>
          <a:p>
            <a:r>
              <a:rPr lang="en-US" sz="2400" dirty="0" smtClean="0"/>
              <a:t>Products and Dissemination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2555194" y="2713638"/>
            <a:ext cx="1545357" cy="1948608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Oval Callout 5"/>
          <p:cNvSpPr/>
          <p:nvPr/>
        </p:nvSpPr>
        <p:spPr>
          <a:xfrm>
            <a:off x="4853398" y="2713639"/>
            <a:ext cx="4114421" cy="1700884"/>
          </a:xfrm>
          <a:prstGeom prst="wedgeEllipseCallout">
            <a:avLst>
              <a:gd name="adj1" fmla="val -48380"/>
              <a:gd name="adj2" fmla="val -61143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Does the effort contribute to </a:t>
            </a:r>
            <a:r>
              <a:rPr lang="en-US" sz="2400" b="1" i="1" dirty="0" smtClean="0">
                <a:solidFill>
                  <a:schemeClr val="tx1"/>
                </a:solidFill>
              </a:rPr>
              <a:t>New Science </a:t>
            </a:r>
            <a:r>
              <a:rPr lang="en-US" sz="2000" dirty="0" smtClean="0">
                <a:solidFill>
                  <a:schemeClr val="tx1"/>
                </a:solidFill>
              </a:rPr>
              <a:t>or amount to a </a:t>
            </a:r>
            <a:r>
              <a:rPr lang="en-US" sz="2400" b="1" i="1" dirty="0" smtClean="0">
                <a:solidFill>
                  <a:schemeClr val="tx1"/>
                </a:solidFill>
              </a:rPr>
              <a:t>Me Too </a:t>
            </a:r>
            <a:r>
              <a:rPr lang="en-US" sz="2000" dirty="0" smtClean="0">
                <a:solidFill>
                  <a:schemeClr val="tx1"/>
                </a:solidFill>
              </a:rPr>
              <a:t>study ?</a:t>
            </a:r>
            <a:endParaRPr lang="en-U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155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789099" y="1389931"/>
            <a:ext cx="2748619" cy="923330"/>
            <a:chOff x="5681992" y="1160446"/>
            <a:chExt cx="2748619" cy="923330"/>
          </a:xfrm>
        </p:grpSpPr>
        <p:sp>
          <p:nvSpPr>
            <p:cNvPr id="4" name="Rectangle 3"/>
            <p:cNvSpPr/>
            <p:nvPr/>
          </p:nvSpPr>
          <p:spPr>
            <a:xfrm>
              <a:off x="6005245" y="1160446"/>
              <a:ext cx="2425366" cy="92333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GOOD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588958" y="1663247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35689" y="2844921"/>
            <a:ext cx="2117325" cy="923330"/>
            <a:chOff x="6328582" y="2462446"/>
            <a:chExt cx="2117325" cy="923330"/>
          </a:xfrm>
        </p:grpSpPr>
        <p:sp>
          <p:nvSpPr>
            <p:cNvPr id="3" name="Rectangle 2"/>
            <p:cNvSpPr/>
            <p:nvPr/>
          </p:nvSpPr>
          <p:spPr>
            <a:xfrm>
              <a:off x="6634396" y="2462446"/>
              <a:ext cx="181151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BAD</a:t>
              </a:r>
              <a:r>
                <a:rPr lang="en-US" sz="5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235548" y="2980545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2096" y="4288008"/>
            <a:ext cx="2326219" cy="923330"/>
            <a:chOff x="6134994" y="3772262"/>
            <a:chExt cx="2326219" cy="923330"/>
          </a:xfrm>
        </p:grpSpPr>
        <p:sp>
          <p:nvSpPr>
            <p:cNvPr id="5" name="Rectangle 4"/>
            <p:cNvSpPr/>
            <p:nvPr/>
          </p:nvSpPr>
          <p:spPr>
            <a:xfrm>
              <a:off x="6436569" y="3772262"/>
              <a:ext cx="2024644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UGLY</a:t>
              </a:r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041960" y="4290361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765029" y="472766"/>
            <a:ext cx="73422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What do you think of when you see this picture ?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2" name="Picture 1" descr="clint eastwood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23" y="1603941"/>
            <a:ext cx="4809863" cy="360739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951546" y="5793091"/>
            <a:ext cx="5288627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800" dirty="0" smtClean="0"/>
              <a:t>“ A picture is worth a 1000 words “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77269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8913" y="2068478"/>
            <a:ext cx="54018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 D V I</a:t>
            </a:r>
            <a:endParaRPr lang="en-US" sz="1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789099" y="1389931"/>
            <a:ext cx="2748619" cy="923330"/>
            <a:chOff x="5681992" y="1160446"/>
            <a:chExt cx="2748619" cy="923330"/>
          </a:xfrm>
        </p:grpSpPr>
        <p:sp>
          <p:nvSpPr>
            <p:cNvPr id="4" name="Rectangle 3"/>
            <p:cNvSpPr/>
            <p:nvPr/>
          </p:nvSpPr>
          <p:spPr>
            <a:xfrm>
              <a:off x="6005245" y="1160446"/>
              <a:ext cx="2425366" cy="92333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GOOD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5588958" y="1663247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435689" y="2844921"/>
            <a:ext cx="2117325" cy="923330"/>
            <a:chOff x="6328582" y="2462446"/>
            <a:chExt cx="2117325" cy="923330"/>
          </a:xfrm>
        </p:grpSpPr>
        <p:sp>
          <p:nvSpPr>
            <p:cNvPr id="3" name="Rectangle 2"/>
            <p:cNvSpPr/>
            <p:nvPr/>
          </p:nvSpPr>
          <p:spPr>
            <a:xfrm>
              <a:off x="6634396" y="2462446"/>
              <a:ext cx="181151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BAD</a:t>
              </a:r>
              <a:r>
                <a:rPr lang="en-US" sz="5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235548" y="2980545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242101" y="4292428"/>
            <a:ext cx="2326219" cy="923330"/>
            <a:chOff x="6134994" y="3772262"/>
            <a:chExt cx="2326219" cy="923330"/>
          </a:xfrm>
        </p:grpSpPr>
        <p:sp>
          <p:nvSpPr>
            <p:cNvPr id="5" name="Rectangle 4"/>
            <p:cNvSpPr/>
            <p:nvPr/>
          </p:nvSpPr>
          <p:spPr>
            <a:xfrm>
              <a:off x="6436569" y="3772262"/>
              <a:ext cx="2024644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UGLY</a:t>
              </a:r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 rot="16200000">
              <a:off x="6041960" y="4290361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sp>
        <p:nvSpPr>
          <p:cNvPr id="2" name="TextBox 1"/>
          <p:cNvSpPr txBox="1"/>
          <p:nvPr/>
        </p:nvSpPr>
        <p:spPr>
          <a:xfrm rot="21165658">
            <a:off x="1471389" y="774478"/>
            <a:ext cx="2612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solidFill>
                  <a:schemeClr val="bg1"/>
                </a:solidFill>
              </a:rPr>
              <a:t>Another Picture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6356" y="4071161"/>
            <a:ext cx="1017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map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694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866675" y="0"/>
            <a:ext cx="5401839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4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 D V I</a:t>
            </a:r>
            <a:endParaRPr lang="en-US" sz="14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2" name="Picture 1" descr="stop kigh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02" y="2463218"/>
            <a:ext cx="2965065" cy="3843999"/>
          </a:xfrm>
          <a:prstGeom prst="rect">
            <a:avLst/>
          </a:prstGeom>
        </p:spPr>
      </p:pic>
      <p:grpSp>
        <p:nvGrpSpPr>
          <p:cNvPr id="13" name="Group 12"/>
          <p:cNvGrpSpPr/>
          <p:nvPr/>
        </p:nvGrpSpPr>
        <p:grpSpPr>
          <a:xfrm>
            <a:off x="6395126" y="2900165"/>
            <a:ext cx="2341520" cy="923330"/>
            <a:chOff x="6134994" y="3772262"/>
            <a:chExt cx="2341520" cy="923330"/>
          </a:xfrm>
        </p:grpSpPr>
        <p:sp>
          <p:nvSpPr>
            <p:cNvPr id="14" name="Rectangle 13"/>
            <p:cNvSpPr/>
            <p:nvPr/>
          </p:nvSpPr>
          <p:spPr>
            <a:xfrm>
              <a:off x="6451870" y="3772262"/>
              <a:ext cx="2024644" cy="923330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glow rad="139700">
                      <a:schemeClr val="accent2">
                        <a:satMod val="175000"/>
                        <a:alpha val="40000"/>
                      </a:schemeClr>
                    </a:glow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UGLY</a:t>
              </a:r>
              <a:r>
                <a:rPr lang="en-US" sz="5400" b="1" spc="50" dirty="0" smtClean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 </a:t>
              </a:r>
              <a:endPara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 rot="16200000">
              <a:off x="6041960" y="4290361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624641" y="4099476"/>
            <a:ext cx="2117325" cy="923330"/>
            <a:chOff x="6328582" y="2462446"/>
            <a:chExt cx="2117325" cy="923330"/>
          </a:xfrm>
        </p:grpSpPr>
        <p:sp>
          <p:nvSpPr>
            <p:cNvPr id="17" name="Rectangle 16"/>
            <p:cNvSpPr/>
            <p:nvPr/>
          </p:nvSpPr>
          <p:spPr>
            <a:xfrm>
              <a:off x="6634396" y="2462446"/>
              <a:ext cx="1811511" cy="923330"/>
            </a:xfrm>
            <a:prstGeom prst="rect">
              <a:avLst/>
            </a:prstGeom>
            <a:solidFill>
              <a:srgbClr val="FFFF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31550" cmpd="sng">
                    <a:gradFill>
                      <a:gsLst>
                        <a:gs pos="70000">
                          <a:schemeClr val="accent6">
                            <a:shade val="50000"/>
                            <a:satMod val="190000"/>
                          </a:schemeClr>
                        </a:gs>
                        <a:gs pos="0">
                          <a:schemeClr val="accent6">
                            <a:tint val="77000"/>
                            <a:satMod val="180000"/>
                          </a:schemeClr>
                        </a:gs>
                      </a:gsLst>
                      <a:lin ang="5400000"/>
                    </a:gradFill>
                    <a:prstDash val="solid"/>
                  </a:ln>
                  <a:solidFill>
                    <a:schemeClr val="accent6">
                      <a:tint val="15000"/>
                      <a:satMod val="200000"/>
                    </a:schemeClr>
                  </a:solidFill>
                  <a:effectLst>
                    <a:outerShdw blurRad="50800" dist="40000" dir="5400000" algn="tl" rotWithShape="0">
                      <a:srgbClr val="000000">
                        <a:shade val="5000"/>
                        <a:satMod val="120000"/>
                        <a:alpha val="33000"/>
                      </a:srgbClr>
                    </a:outerShdw>
                  </a:effectLst>
                </a:rPr>
                <a:t>BAD</a:t>
              </a:r>
              <a:r>
                <a:rPr lang="en-US" sz="5400" b="1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</a:rPr>
                <a:t> </a:t>
              </a:r>
              <a:endParaRPr lang="en-US" sz="54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235548" y="2980545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027902" y="5306600"/>
            <a:ext cx="2748619" cy="923330"/>
            <a:chOff x="5681992" y="1160446"/>
            <a:chExt cx="2748619" cy="923330"/>
          </a:xfrm>
        </p:grpSpPr>
        <p:sp>
          <p:nvSpPr>
            <p:cNvPr id="20" name="Rectangle 19"/>
            <p:cNvSpPr/>
            <p:nvPr/>
          </p:nvSpPr>
          <p:spPr>
            <a:xfrm>
              <a:off x="6005245" y="1160446"/>
              <a:ext cx="2425366" cy="923330"/>
            </a:xfrm>
            <a:prstGeom prst="rect">
              <a:avLst/>
            </a:prstGeom>
            <a:solidFill>
              <a:srgbClr val="008000"/>
            </a:solidFill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5400" b="1" dirty="0" smtClean="0">
                  <a:ln w="19050">
                    <a:solidFill>
                      <a:schemeClr val="tx2">
                        <a:tint val="1000"/>
                      </a:schemeClr>
                    </a:solidFill>
                    <a:prstDash val="solid"/>
                  </a:ln>
                  <a:solidFill>
                    <a:schemeClr val="accent3"/>
                  </a:solidFill>
                  <a:effectLst>
                    <a:outerShdw blurRad="50000" dist="50800" dir="7500000" algn="tl">
                      <a:srgbClr val="000000">
                        <a:shade val="5000"/>
                        <a:alpha val="35000"/>
                      </a:srgbClr>
                    </a:outerShdw>
                  </a:effectLst>
                </a:rPr>
                <a:t>GOOD</a:t>
              </a:r>
              <a:endPara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6200000">
              <a:off x="5588958" y="1663247"/>
              <a:ext cx="493845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1400" i="1" dirty="0" smtClean="0"/>
                <a:t>The</a:t>
              </a:r>
              <a:endParaRPr lang="en-US" sz="1400" i="1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817751" y="3325229"/>
            <a:ext cx="2187460" cy="3988448"/>
            <a:chOff x="3840443" y="2221764"/>
            <a:chExt cx="2187460" cy="3988448"/>
          </a:xfrm>
        </p:grpSpPr>
        <p:sp>
          <p:nvSpPr>
            <p:cNvPr id="4" name="Diamond 3"/>
            <p:cNvSpPr/>
            <p:nvPr/>
          </p:nvSpPr>
          <p:spPr>
            <a:xfrm>
              <a:off x="3840443" y="2221764"/>
              <a:ext cx="2187460" cy="2031495"/>
            </a:xfrm>
            <a:prstGeom prst="diamond">
              <a:avLst/>
            </a:prstGeom>
            <a:solidFill>
              <a:srgbClr val="FFFF00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115853" y="2872905"/>
              <a:ext cx="163773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Caution</a:t>
              </a:r>
              <a:endParaRPr lang="en-US" sz="3600" dirty="0"/>
            </a:p>
          </p:txBody>
        </p:sp>
        <p:cxnSp>
          <p:nvCxnSpPr>
            <p:cNvPr id="8" name="Straight Connector 7"/>
            <p:cNvCxnSpPr>
              <a:stCxn id="4" idx="2"/>
            </p:cNvCxnSpPr>
            <p:nvPr/>
          </p:nvCxnSpPr>
          <p:spPr>
            <a:xfrm flipH="1">
              <a:off x="4911481" y="4253259"/>
              <a:ext cx="22692" cy="1956953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3840442" y="2318769"/>
            <a:ext cx="2187460" cy="3988448"/>
            <a:chOff x="3840443" y="2221764"/>
            <a:chExt cx="2187460" cy="3988448"/>
          </a:xfrm>
        </p:grpSpPr>
        <p:sp>
          <p:nvSpPr>
            <p:cNvPr id="23" name="Diamond 22"/>
            <p:cNvSpPr/>
            <p:nvPr/>
          </p:nvSpPr>
          <p:spPr>
            <a:xfrm>
              <a:off x="3840443" y="2221764"/>
              <a:ext cx="2187460" cy="2031495"/>
            </a:xfrm>
            <a:prstGeom prst="diamond">
              <a:avLst/>
            </a:prstGeom>
            <a:solidFill>
              <a:srgbClr val="FFFF00"/>
            </a:solidFill>
            <a:ln w="762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115853" y="2872905"/>
              <a:ext cx="154035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dirty="0" smtClean="0"/>
                <a:t>Danger</a:t>
              </a:r>
              <a:endParaRPr lang="en-US" sz="3600" dirty="0"/>
            </a:p>
          </p:txBody>
        </p:sp>
        <p:cxnSp>
          <p:nvCxnSpPr>
            <p:cNvPr id="25" name="Straight Connector 24"/>
            <p:cNvCxnSpPr>
              <a:stCxn id="23" idx="2"/>
            </p:cNvCxnSpPr>
            <p:nvPr/>
          </p:nvCxnSpPr>
          <p:spPr>
            <a:xfrm flipH="1">
              <a:off x="4911481" y="4253259"/>
              <a:ext cx="22692" cy="1956953"/>
            </a:xfrm>
            <a:prstGeom prst="line">
              <a:avLst/>
            </a:prstGeom>
            <a:ln w="762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Rectangle 8"/>
          <p:cNvSpPr/>
          <p:nvPr/>
        </p:nvSpPr>
        <p:spPr>
          <a:xfrm>
            <a:off x="4207655" y="3725426"/>
            <a:ext cx="1438253" cy="1055666"/>
          </a:xfrm>
          <a:prstGeom prst="rect">
            <a:avLst/>
          </a:prstGeom>
          <a:solidFill>
            <a:schemeClr val="accent2">
              <a:lumMod val="75000"/>
            </a:schemeClr>
          </a:solidFill>
          <a:ln w="57150" cmpd="sng"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STOP</a:t>
            </a:r>
          </a:p>
          <a:p>
            <a:pPr algn="ctr"/>
            <a:r>
              <a:rPr lang="en-US" dirty="0" smtClean="0"/>
              <a:t>Light</a:t>
            </a:r>
          </a:p>
          <a:p>
            <a:pPr algn="ctr"/>
            <a:r>
              <a:rPr lang="en-US" dirty="0" smtClean="0"/>
              <a:t>Creep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2380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0000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0517" y="2194171"/>
            <a:ext cx="366278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 D V I</a:t>
            </a:r>
            <a:endParaRPr lang="en-US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84703" y="1971021"/>
            <a:ext cx="3213119" cy="2062103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5400" dirty="0" smtClean="0"/>
              <a:t> NIR </a:t>
            </a:r>
            <a:r>
              <a:rPr lang="mr-IN" sz="5400" dirty="0" smtClean="0"/>
              <a:t>–</a:t>
            </a:r>
            <a:r>
              <a:rPr lang="en-US" sz="5400" dirty="0" smtClean="0"/>
              <a:t> </a:t>
            </a:r>
            <a:r>
              <a:rPr lang="en-US" sz="5400" dirty="0" smtClean="0">
                <a:solidFill>
                  <a:srgbClr val="FF0000"/>
                </a:solidFill>
              </a:rPr>
              <a:t>Red</a:t>
            </a:r>
            <a:r>
              <a:rPr lang="en-US" sz="5400" dirty="0" smtClean="0"/>
              <a:t> </a:t>
            </a:r>
          </a:p>
          <a:p>
            <a:endParaRPr lang="en-US" sz="2000" dirty="0"/>
          </a:p>
          <a:p>
            <a:r>
              <a:rPr lang="en-US" sz="5400" dirty="0" smtClean="0"/>
              <a:t> NIR + </a:t>
            </a:r>
            <a:r>
              <a:rPr lang="en-US" sz="5400" dirty="0" smtClean="0">
                <a:solidFill>
                  <a:srgbClr val="FF0000"/>
                </a:solidFill>
              </a:rPr>
              <a:t>Red </a:t>
            </a:r>
            <a:endParaRPr lang="en-US" sz="5400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28964" y="2279632"/>
            <a:ext cx="69562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=</a:t>
            </a:r>
            <a:endParaRPr lang="en-US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5691810" y="3014003"/>
            <a:ext cx="2925914" cy="1"/>
          </a:xfrm>
          <a:prstGeom prst="line">
            <a:avLst/>
          </a:prstGeom>
          <a:ln w="57150" cmpd="sng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03410" y="4299159"/>
            <a:ext cx="8637100" cy="461665"/>
          </a:xfrm>
          <a:prstGeom prst="rect">
            <a:avLst/>
          </a:prstGeom>
          <a:solidFill>
            <a:srgbClr val="953735"/>
          </a:solidFill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GreenSeeker</a:t>
            </a:r>
            <a:r>
              <a:rPr lang="en-US" sz="2400" dirty="0" smtClean="0">
                <a:solidFill>
                  <a:schemeClr val="bg1"/>
                </a:solidFill>
              </a:rPr>
              <a:t> users </a:t>
            </a:r>
            <a:r>
              <a:rPr lang="mr-IN" sz="2400" dirty="0" smtClean="0">
                <a:solidFill>
                  <a:schemeClr val="bg1"/>
                </a:solidFill>
              </a:rPr>
              <a:t>–</a:t>
            </a:r>
            <a:r>
              <a:rPr lang="en-US" sz="2400" dirty="0" smtClean="0">
                <a:solidFill>
                  <a:schemeClr val="bg1"/>
                </a:solidFill>
              </a:rPr>
              <a:t> “</a:t>
            </a:r>
            <a:r>
              <a:rPr lang="en-US" sz="2400" b="1" i="1" dirty="0" smtClean="0">
                <a:solidFill>
                  <a:schemeClr val="bg1"/>
                </a:solidFill>
              </a:rPr>
              <a:t>free pass</a:t>
            </a:r>
            <a:r>
              <a:rPr lang="en-US" sz="2400" dirty="0" smtClean="0">
                <a:solidFill>
                  <a:schemeClr val="bg1"/>
                </a:solidFill>
              </a:rPr>
              <a:t>”   (no access to red-waveband data)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7721" y="4832495"/>
            <a:ext cx="4680037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400" dirty="0" smtClean="0"/>
              <a:t>Literature Review </a:t>
            </a:r>
            <a:r>
              <a:rPr lang="mr-IN" sz="2400" dirty="0" smtClean="0"/>
              <a:t>–</a:t>
            </a:r>
            <a:r>
              <a:rPr lang="en-US" sz="2400" dirty="0" smtClean="0"/>
              <a:t> “</a:t>
            </a:r>
            <a:r>
              <a:rPr lang="en-US" sz="2400" b="1" i="1" dirty="0" smtClean="0"/>
              <a:t>shame on you</a:t>
            </a:r>
            <a:r>
              <a:rPr lang="en-US" sz="2400" dirty="0" smtClean="0"/>
              <a:t>”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8711" y="5951505"/>
            <a:ext cx="8429711" cy="461665"/>
          </a:xfrm>
          <a:prstGeom prst="rect">
            <a:avLst/>
          </a:prstGeom>
          <a:solidFill>
            <a:srgbClr val="3366FF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Other sensor users </a:t>
            </a:r>
            <a:r>
              <a:rPr lang="mr-IN" sz="2400" dirty="0" smtClean="0">
                <a:solidFill>
                  <a:srgbClr val="FFFF00"/>
                </a:solidFill>
              </a:rPr>
              <a:t>–</a:t>
            </a:r>
            <a:r>
              <a:rPr lang="en-US" sz="2400" dirty="0" smtClean="0">
                <a:solidFill>
                  <a:srgbClr val="FFFF00"/>
                </a:solidFill>
              </a:rPr>
              <a:t> opportunity to select appropriate wavebands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44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</TotalTime>
  <Words>854</Words>
  <Application>Microsoft Macintosh PowerPoint</Application>
  <PresentationFormat>On-screen Show (4:3)</PresentationFormat>
  <Paragraphs>422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Sensitivity of Vegetation Indices    To Various Chlorophyll Levels</vt:lpstr>
      <vt:lpstr>PowerPoint Presentation</vt:lpstr>
      <vt:lpstr>PowerPoint Presentation</vt:lpstr>
      <vt:lpstr>Imagery Time Series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Schepers</dc:creator>
  <cp:lastModifiedBy>James Schepers</cp:lastModifiedBy>
  <cp:revision>112</cp:revision>
  <dcterms:created xsi:type="dcterms:W3CDTF">2017-06-18T02:10:52Z</dcterms:created>
  <dcterms:modified xsi:type="dcterms:W3CDTF">2017-08-08T12:31:02Z</dcterms:modified>
</cp:coreProperties>
</file>