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drawings/drawing1.xml" ContentType="application/vnd.openxmlformats-officedocument.drawingml.chartshapes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style5.xml" ContentType="application/vnd.ms-office.chartstyle+xml"/>
  <Override PartName="/ppt/charts/colors5.xml" ContentType="application/vnd.ms-office.chartcolorstyle+xml"/>
  <Override PartName="/ppt/charts/style6.xml" ContentType="application/vnd.ms-office.chartstyle+xml"/>
  <Override PartName="/ppt/charts/colors6.xml" ContentType="application/vnd.ms-office.chartcolorstyle+xml"/>
  <Override PartName="/ppt/charts/style7.xml" ContentType="application/vnd.ms-office.chartstyle+xml"/>
  <Override PartName="/ppt/charts/colors7.xml" ContentType="application/vnd.ms-office.chartcolorstyle+xml"/>
  <Override PartName="/ppt/charts/style8.xml" ContentType="application/vnd.ms-office.chartstyle+xml"/>
  <Override PartName="/ppt/charts/colors8.xml" ContentType="application/vnd.ms-office.chartcolorstyle+xml"/>
  <Override PartName="/ppt/charts/style9.xml" ContentType="application/vnd.ms-office.chartstyle+xml"/>
  <Override PartName="/ppt/charts/colors9.xml" ContentType="application/vnd.ms-office.chartcolorstyle+xml"/>
  <Override PartName="/ppt/charts/style10.xml" ContentType="application/vnd.ms-office.chartstyle+xml"/>
  <Override PartName="/ppt/charts/colors10.xml" ContentType="application/vnd.ms-office.chartcolorstyle+xml"/>
  <Override PartName="/ppt/charts/colors12.xml" ContentType="application/vnd.ms-office.chartcolorstyle+xml"/>
  <Override PartName="/ppt/charts/style12.xml" ContentType="application/vnd.ms-office.chartstyle+xml"/>
  <Override PartName="/ppt/charts/style13.xml" ContentType="application/vnd.ms-office.chartstyle+xml"/>
  <Override PartName="/ppt/charts/colors13.xml" ContentType="application/vnd.ms-office.chartcolorstyle+xml"/>
  <Override PartName="/ppt/charts/style18.xml" ContentType="application/vnd.ms-office.chartstyle+xml"/>
  <Override PartName="/ppt/charts/colors18.xml" ContentType="application/vnd.ms-office.chartcolorstyle+xml"/>
  <Override PartName="/ppt/charts/style19.xml" ContentType="application/vnd.ms-office.chartstyle+xml"/>
  <Override PartName="/ppt/charts/colors19.xml" ContentType="application/vnd.ms-office.chartcolorstyle+xml"/>
  <Override PartName="/ppt/charts/style20.xml" ContentType="application/vnd.ms-office.chartstyle+xml"/>
  <Override PartName="/ppt/charts/colors20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6" r:id="rId2"/>
    <p:sldId id="308" r:id="rId3"/>
    <p:sldId id="296" r:id="rId4"/>
    <p:sldId id="312" r:id="rId5"/>
    <p:sldId id="311" r:id="rId6"/>
    <p:sldId id="302" r:id="rId7"/>
    <p:sldId id="303" r:id="rId8"/>
    <p:sldId id="314" r:id="rId9"/>
    <p:sldId id="288" r:id="rId10"/>
    <p:sldId id="265" r:id="rId11"/>
    <p:sldId id="261" r:id="rId12"/>
    <p:sldId id="284" r:id="rId13"/>
    <p:sldId id="289" r:id="rId14"/>
    <p:sldId id="290" r:id="rId15"/>
    <p:sldId id="277" r:id="rId16"/>
    <p:sldId id="292" r:id="rId17"/>
    <p:sldId id="315" r:id="rId18"/>
    <p:sldId id="318" r:id="rId19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pos="3840" userDrawn="1">
          <p15:clr>
            <a:srgbClr val="A4A3A4"/>
          </p15:clr>
        </p15:guide>
        <p15:guide id="2" orient="horz" pos="216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kouby, Danielle M.(MU-Student)" initials="SDM" lastIdx="3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FC9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22961" autoAdjust="0"/>
    <p:restoredTop sz="94675" autoAdjust="0"/>
  </p:normalViewPr>
  <p:slideViewPr>
    <p:cSldViewPr snapToGrid="0">
      <p:cViewPr>
        <p:scale>
          <a:sx n="98" d="100"/>
          <a:sy n="98" d="100"/>
        </p:scale>
        <p:origin x="-54" y="-156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271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5.xml"/><Relationship Id="rId2" Type="http://schemas.microsoft.com/office/2011/relationships/chartColorStyle" Target="colors5.xml"/><Relationship Id="rId1" Type="http://schemas.openxmlformats.org/officeDocument/2006/relationships/oleObject" Target="../embeddings/oleObject1.bin"/></Relationships>
</file>

<file path=ppt/charts/_rels/chart10.xml.rels><?xml version="1.0" encoding="UTF-8" standalone="yes"?>
<Relationships xmlns="http://schemas.openxmlformats.org/package/2006/relationships"><Relationship Id="rId3" Type="http://schemas.microsoft.com/office/2011/relationships/chartStyle" Target="style19.xml"/><Relationship Id="rId2" Type="http://schemas.microsoft.com/office/2011/relationships/chartColorStyle" Target="colors19.xml"/><Relationship Id="rId1" Type="http://schemas.openxmlformats.org/officeDocument/2006/relationships/oleObject" Target="file:///E:\2GB-SPARE1\PA%20Syllabi\PA%20Courses.xlsx" TargetMode="External"/></Relationships>
</file>

<file path=ppt/charts/_rels/chart11.xml.rels><?xml version="1.0" encoding="UTF-8" standalone="yes"?>
<Relationships xmlns="http://schemas.openxmlformats.org/package/2006/relationships"><Relationship Id="rId3" Type="http://schemas.microsoft.com/office/2011/relationships/chartStyle" Target="style20.xml"/><Relationship Id="rId2" Type="http://schemas.microsoft.com/office/2011/relationships/chartColorStyle" Target="colors20.xml"/><Relationship Id="rId1" Type="http://schemas.openxmlformats.org/officeDocument/2006/relationships/oleObject" Target="file:///E:\2GB-SPARE1\PA%20Syllabi\PA%20Courses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6.xml"/><Relationship Id="rId2" Type="http://schemas.microsoft.com/office/2011/relationships/chartColorStyle" Target="colors6.xml"/><Relationship Id="rId1" Type="http://schemas.openxmlformats.org/officeDocument/2006/relationships/oleObject" Target="../embeddings/oleObject2.bin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7.xml"/><Relationship Id="rId2" Type="http://schemas.microsoft.com/office/2011/relationships/chartColorStyle" Target="colors7.xml"/><Relationship Id="rId1" Type="http://schemas.openxmlformats.org/officeDocument/2006/relationships/oleObject" Target="../embeddings/oleObject3.bin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Style" Target="style8.xml"/><Relationship Id="rId2" Type="http://schemas.microsoft.com/office/2011/relationships/chartColorStyle" Target="colors8.xml"/><Relationship Id="rId1" Type="http://schemas.openxmlformats.org/officeDocument/2006/relationships/oleObject" Target="../embeddings/oleObject4.bin"/></Relationships>
</file>

<file path=ppt/charts/_rels/chart5.xml.rels><?xml version="1.0" encoding="UTF-8" standalone="yes"?>
<Relationships xmlns="http://schemas.openxmlformats.org/package/2006/relationships"><Relationship Id="rId3" Type="http://schemas.microsoft.com/office/2011/relationships/chartStyle" Target="style9.xml"/><Relationship Id="rId2" Type="http://schemas.microsoft.com/office/2011/relationships/chartColorStyle" Target="colors9.xml"/><Relationship Id="rId1" Type="http://schemas.openxmlformats.org/officeDocument/2006/relationships/oleObject" Target="../embeddings/oleObject5.bin"/></Relationships>
</file>

<file path=ppt/charts/_rels/chart6.xml.rels><?xml version="1.0" encoding="UTF-8" standalone="yes"?>
<Relationships xmlns="http://schemas.openxmlformats.org/package/2006/relationships"><Relationship Id="rId3" Type="http://schemas.microsoft.com/office/2011/relationships/chartStyle" Target="style10.xml"/><Relationship Id="rId2" Type="http://schemas.microsoft.com/office/2011/relationships/chartColorStyle" Target="colors10.xml"/><Relationship Id="rId1" Type="http://schemas.openxmlformats.org/officeDocument/2006/relationships/oleObject" Target="../embeddings/oleObject6.bin"/></Relationships>
</file>

<file path=ppt/charts/_rels/chart7.xml.rels><?xml version="1.0" encoding="UTF-8" standalone="yes"?>
<Relationships xmlns="http://schemas.openxmlformats.org/package/2006/relationships"><Relationship Id="rId3" Type="http://schemas.microsoft.com/office/2011/relationships/chartColorStyle" Target="colors12.xml"/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Relationship Id="rId4" Type="http://schemas.microsoft.com/office/2011/relationships/chartStyle" Target="style12.xml"/></Relationships>
</file>

<file path=ppt/charts/_rels/chart8.xml.rels><?xml version="1.0" encoding="UTF-8" standalone="yes"?>
<Relationships xmlns="http://schemas.openxmlformats.org/package/2006/relationships"><Relationship Id="rId3" Type="http://schemas.microsoft.com/office/2011/relationships/chartStyle" Target="style13.xml"/><Relationship Id="rId2" Type="http://schemas.microsoft.com/office/2011/relationships/chartColorStyle" Target="colors13.xml"/><Relationship Id="rId1" Type="http://schemas.openxmlformats.org/officeDocument/2006/relationships/package" Target="../embeddings/Microsoft_Excel_Worksheet2.xlsx"/></Relationships>
</file>

<file path=ppt/charts/_rels/chart9.xml.rels><?xml version="1.0" encoding="UTF-8" standalone="yes"?>
<Relationships xmlns="http://schemas.openxmlformats.org/package/2006/relationships"><Relationship Id="rId3" Type="http://schemas.microsoft.com/office/2011/relationships/chartStyle" Target="style18.xml"/><Relationship Id="rId2" Type="http://schemas.microsoft.com/office/2011/relationships/chartColorStyle" Target="colors18.xml"/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spcBef>
                <a:spcPts val="0"/>
              </a:spcBef>
              <a:spcAft>
                <a:spcPts val="0"/>
              </a:spcAft>
              <a:defRPr sz="3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3200" dirty="0" smtClean="0"/>
              <a:t>Current</a:t>
            </a:r>
            <a:r>
              <a:rPr lang="en-US" sz="3200" baseline="0" dirty="0" smtClean="0"/>
              <a:t> Education Level</a:t>
            </a:r>
            <a:endParaRPr lang="en-US" sz="3200" dirty="0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pieChart>
        <c:varyColors val="1"/>
        <c:ser>
          <c:idx val="0"/>
          <c:order val="0"/>
          <c:tx>
            <c:strRef>
              <c:f>'Q4'!$S$7</c:f>
              <c:strCache>
                <c:ptCount val="1"/>
                <c:pt idx="0">
                  <c:v>Precision Equipment Technician 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12700" cap="flat" cmpd="sng" algn="ctr">
                  <a:solidFill>
                    <a:schemeClr val="tx1">
                      <a:shade val="95000"/>
                      <a:satMod val="105000"/>
                    </a:schemeClr>
                  </a:solidFill>
                  <a:prstDash val="solid"/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'Q4'!$AB$198:$AF$198</c:f>
              <c:strCache>
                <c:ptCount val="5"/>
                <c:pt idx="0">
                  <c:v>High School Diploma</c:v>
                </c:pt>
                <c:pt idx="1">
                  <c:v>1 Year Community College Degree</c:v>
                </c:pt>
                <c:pt idx="2">
                  <c:v>2 Year Community College Degree</c:v>
                </c:pt>
                <c:pt idx="3">
                  <c:v>Bachelors Degree</c:v>
                </c:pt>
                <c:pt idx="4">
                  <c:v>Masters Degree</c:v>
                </c:pt>
              </c:strCache>
            </c:strRef>
          </c:cat>
          <c:val>
            <c:numRef>
              <c:f>'Q4'!$T$180:$X$180</c:f>
              <c:numCache>
                <c:formatCode>General</c:formatCode>
                <c:ptCount val="5"/>
                <c:pt idx="0">
                  <c:v>34</c:v>
                </c:pt>
                <c:pt idx="1">
                  <c:v>2</c:v>
                </c:pt>
                <c:pt idx="2">
                  <c:v>21</c:v>
                </c:pt>
                <c:pt idx="3">
                  <c:v>54</c:v>
                </c:pt>
                <c:pt idx="4">
                  <c:v>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prstDash val="solid"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5321756894790603E-2"/>
          <c:y val="6.7030694725106268E-2"/>
          <c:w val="0.9719101123595506"/>
          <c:h val="0.51243658978468387"/>
        </c:manualLayout>
      </c:layout>
      <c:barChart>
        <c:barDir val="col"/>
        <c:grouping val="stacked"/>
        <c:varyColors val="0"/>
        <c:ser>
          <c:idx val="0"/>
          <c:order val="0"/>
          <c:tx>
            <c:v>Entry</c:v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2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Sheet4!$A$29:$A$37</c:f>
              <c:strCache>
                <c:ptCount val="9"/>
                <c:pt idx="0">
                  <c:v>GPS</c:v>
                </c:pt>
                <c:pt idx="1">
                  <c:v>Satellite &amp; Aircraft</c:v>
                </c:pt>
                <c:pt idx="2">
                  <c:v>Yield Mapping</c:v>
                </c:pt>
                <c:pt idx="3">
                  <c:v>Data Collection</c:v>
                </c:pt>
                <c:pt idx="4">
                  <c:v>Spatial Variability</c:v>
                </c:pt>
                <c:pt idx="5">
                  <c:v>Differential GPS</c:v>
                </c:pt>
                <c:pt idx="6">
                  <c:v>UAV</c:v>
                </c:pt>
                <c:pt idx="7">
                  <c:v>Control Systems</c:v>
                </c:pt>
                <c:pt idx="8">
                  <c:v>Data Management</c:v>
                </c:pt>
              </c:strCache>
            </c:strRef>
          </c:cat>
          <c:val>
            <c:numRef>
              <c:f>Sheet4!$B$29:$B$37</c:f>
              <c:numCache>
                <c:formatCode>General</c:formatCode>
                <c:ptCount val="9"/>
                <c:pt idx="0">
                  <c:v>9</c:v>
                </c:pt>
                <c:pt idx="1">
                  <c:v>12</c:v>
                </c:pt>
                <c:pt idx="2">
                  <c:v>9</c:v>
                </c:pt>
                <c:pt idx="3">
                  <c:v>7</c:v>
                </c:pt>
                <c:pt idx="4">
                  <c:v>8</c:v>
                </c:pt>
                <c:pt idx="5">
                  <c:v>7</c:v>
                </c:pt>
                <c:pt idx="6">
                  <c:v>7</c:v>
                </c:pt>
                <c:pt idx="7">
                  <c:v>5</c:v>
                </c:pt>
                <c:pt idx="8">
                  <c:v>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A4A-4261-AB2A-01549D28C892}"/>
            </c:ext>
          </c:extLst>
        </c:ser>
        <c:ser>
          <c:idx val="1"/>
          <c:order val="1"/>
          <c:tx>
            <c:v>Advanced</c:v>
          </c:tx>
          <c:spPr>
            <a:solidFill>
              <a:schemeClr val="accent4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2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Sheet4!$A$29:$A$37</c:f>
              <c:strCache>
                <c:ptCount val="9"/>
                <c:pt idx="0">
                  <c:v>GPS</c:v>
                </c:pt>
                <c:pt idx="1">
                  <c:v>Satellite &amp; Aircraft</c:v>
                </c:pt>
                <c:pt idx="2">
                  <c:v>Yield Mapping</c:v>
                </c:pt>
                <c:pt idx="3">
                  <c:v>Data Collection</c:v>
                </c:pt>
                <c:pt idx="4">
                  <c:v>Spatial Variability</c:v>
                </c:pt>
                <c:pt idx="5">
                  <c:v>Differential GPS</c:v>
                </c:pt>
                <c:pt idx="6">
                  <c:v>UAV</c:v>
                </c:pt>
                <c:pt idx="7">
                  <c:v>Control Systems</c:v>
                </c:pt>
                <c:pt idx="8">
                  <c:v>Data Management</c:v>
                </c:pt>
              </c:strCache>
            </c:strRef>
          </c:cat>
          <c:val>
            <c:numRef>
              <c:f>Sheet4!$C$29:$C$37</c:f>
              <c:numCache>
                <c:formatCode>General</c:formatCode>
                <c:ptCount val="9"/>
                <c:pt idx="0">
                  <c:v>5</c:v>
                </c:pt>
                <c:pt idx="1">
                  <c:v>1</c:v>
                </c:pt>
                <c:pt idx="2">
                  <c:v>2</c:v>
                </c:pt>
                <c:pt idx="3">
                  <c:v>4</c:v>
                </c:pt>
                <c:pt idx="4">
                  <c:v>1</c:v>
                </c:pt>
                <c:pt idx="5">
                  <c:v>2</c:v>
                </c:pt>
                <c:pt idx="6">
                  <c:v>2</c:v>
                </c:pt>
                <c:pt idx="7">
                  <c:v>4</c:v>
                </c:pt>
                <c:pt idx="8">
                  <c:v>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1A4A-4261-AB2A-01549D28C892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16609408"/>
        <c:axId val="116610944"/>
      </c:barChart>
      <c:catAx>
        <c:axId val="1166094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2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6610944"/>
        <c:crosses val="autoZero"/>
        <c:auto val="1"/>
        <c:lblAlgn val="ctr"/>
        <c:lblOffset val="100"/>
        <c:noMultiLvlLbl val="0"/>
      </c:catAx>
      <c:valAx>
        <c:axId val="116610944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166094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7537138169271231"/>
          <c:y val="7.081248693470843E-2"/>
          <c:w val="0.25865458084338028"/>
          <c:h val="6.4143265277680994E-2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2485340684186521E-2"/>
          <c:y val="1.6689527157441705E-2"/>
          <c:w val="0.93633154948786079"/>
          <c:h val="0.55557497556528379"/>
        </c:manualLayout>
      </c:layout>
      <c:barChart>
        <c:barDir val="col"/>
        <c:grouping val="stacked"/>
        <c:varyColors val="0"/>
        <c:ser>
          <c:idx val="0"/>
          <c:order val="0"/>
          <c:tx>
            <c:v>Entry</c:v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2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Sheet4!$A$38:$A$45</c:f>
              <c:strCache>
                <c:ptCount val="8"/>
                <c:pt idx="0">
                  <c:v>Soil Mangt. Zones</c:v>
                </c:pt>
                <c:pt idx="1">
                  <c:v>Variable Rate Control</c:v>
                </c:pt>
                <c:pt idx="2">
                  <c:v>Variable Rate Fertilizer</c:v>
                </c:pt>
                <c:pt idx="3">
                  <c:v>Soil Sensing</c:v>
                </c:pt>
                <c:pt idx="4">
                  <c:v>On Farm Research</c:v>
                </c:pt>
                <c:pt idx="5">
                  <c:v>Imagery</c:v>
                </c:pt>
                <c:pt idx="6">
                  <c:v>Weed Management</c:v>
                </c:pt>
                <c:pt idx="7">
                  <c:v>Data Mining</c:v>
                </c:pt>
              </c:strCache>
            </c:strRef>
          </c:cat>
          <c:val>
            <c:numRef>
              <c:f>Sheet4!$B$38:$B$45</c:f>
              <c:numCache>
                <c:formatCode>General</c:formatCode>
                <c:ptCount val="8"/>
                <c:pt idx="0">
                  <c:v>3</c:v>
                </c:pt>
                <c:pt idx="1">
                  <c:v>3</c:v>
                </c:pt>
                <c:pt idx="2">
                  <c:v>1</c:v>
                </c:pt>
                <c:pt idx="3">
                  <c:v>1</c:v>
                </c:pt>
                <c:pt idx="4">
                  <c:v>3</c:v>
                </c:pt>
                <c:pt idx="5">
                  <c:v>2</c:v>
                </c:pt>
                <c:pt idx="6">
                  <c:v>1</c:v>
                </c:pt>
                <c:pt idx="7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DEB-4DBA-A9D3-AEEFF3648845}"/>
            </c:ext>
          </c:extLst>
        </c:ser>
        <c:ser>
          <c:idx val="1"/>
          <c:order val="1"/>
          <c:tx>
            <c:v>Advanced</c:v>
          </c:tx>
          <c:spPr>
            <a:solidFill>
              <a:schemeClr val="accent4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2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Sheet4!$A$38:$A$45</c:f>
              <c:strCache>
                <c:ptCount val="8"/>
                <c:pt idx="0">
                  <c:v>Soil Mangt. Zones</c:v>
                </c:pt>
                <c:pt idx="1">
                  <c:v>Variable Rate Control</c:v>
                </c:pt>
                <c:pt idx="2">
                  <c:v>Variable Rate Fertilizer</c:v>
                </c:pt>
                <c:pt idx="3">
                  <c:v>Soil Sensing</c:v>
                </c:pt>
                <c:pt idx="4">
                  <c:v>On Farm Research</c:v>
                </c:pt>
                <c:pt idx="5">
                  <c:v>Imagery</c:v>
                </c:pt>
                <c:pt idx="6">
                  <c:v>Weed Management</c:v>
                </c:pt>
                <c:pt idx="7">
                  <c:v>Data Mining</c:v>
                </c:pt>
              </c:strCache>
            </c:strRef>
          </c:cat>
          <c:val>
            <c:numRef>
              <c:f>Sheet4!$C$38:$C$45</c:f>
              <c:numCache>
                <c:formatCode>General</c:formatCode>
                <c:ptCount val="8"/>
                <c:pt idx="0">
                  <c:v>2</c:v>
                </c:pt>
                <c:pt idx="1">
                  <c:v>1</c:v>
                </c:pt>
                <c:pt idx="2">
                  <c:v>3</c:v>
                </c:pt>
                <c:pt idx="3">
                  <c:v>3</c:v>
                </c:pt>
                <c:pt idx="4">
                  <c:v>1</c:v>
                </c:pt>
                <c:pt idx="5">
                  <c:v>2</c:v>
                </c:pt>
                <c:pt idx="6">
                  <c:v>1</c:v>
                </c:pt>
                <c:pt idx="7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0DEB-4DBA-A9D3-AEEFF3648845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17076736"/>
        <c:axId val="117078272"/>
      </c:barChart>
      <c:catAx>
        <c:axId val="1170767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20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7078272"/>
        <c:crosses val="autoZero"/>
        <c:auto val="1"/>
        <c:lblAlgn val="ctr"/>
        <c:lblOffset val="1"/>
        <c:noMultiLvlLbl val="0"/>
      </c:catAx>
      <c:valAx>
        <c:axId val="117078272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170767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6383590176741052"/>
          <c:y val="4.4951647815595117E-2"/>
          <c:w val="0.27190976375407677"/>
          <c:h val="6.6022945605370947E-2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>
              <a:defRPr sz="2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800" dirty="0" smtClean="0"/>
              <a:t>Education in Five</a:t>
            </a:r>
            <a:r>
              <a:rPr lang="en-US" sz="2800" baseline="0" dirty="0" smtClean="0"/>
              <a:t> Years</a:t>
            </a:r>
            <a:endParaRPr lang="en-US" sz="2800" dirty="0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Lbls>
            <c:dLbl>
              <c:idx val="4"/>
              <c:layout>
                <c:manualLayout>
                  <c:x val="2.1468117955843684E-2"/>
                  <c:y val="8.0018113932941476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12700" cap="flat" cmpd="sng" algn="ctr">
                  <a:solidFill>
                    <a:schemeClr val="tx1">
                      <a:shade val="95000"/>
                      <a:satMod val="105000"/>
                    </a:schemeClr>
                  </a:solidFill>
                  <a:prstDash val="solid"/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'Q5'!$A$4:$A$8</c:f>
              <c:strCache>
                <c:ptCount val="5"/>
                <c:pt idx="0">
                  <c:v>High School Diploma</c:v>
                </c:pt>
                <c:pt idx="1">
                  <c:v>1 Year Community College Degree</c:v>
                </c:pt>
                <c:pt idx="2">
                  <c:v>2 Year Community College Degree</c:v>
                </c:pt>
                <c:pt idx="3">
                  <c:v>Bachelors Degree</c:v>
                </c:pt>
                <c:pt idx="4">
                  <c:v>Masters Degree</c:v>
                </c:pt>
              </c:strCache>
            </c:strRef>
          </c:cat>
          <c:val>
            <c:numRef>
              <c:f>'Q5'!$C$34:$C$38</c:f>
              <c:numCache>
                <c:formatCode>0.00%</c:formatCode>
                <c:ptCount val="5"/>
                <c:pt idx="0">
                  <c:v>8.7591240875912413E-2</c:v>
                </c:pt>
                <c:pt idx="1">
                  <c:v>3.6496350364963501E-2</c:v>
                </c:pt>
                <c:pt idx="2">
                  <c:v>0.45985401459854014</c:v>
                </c:pt>
                <c:pt idx="3">
                  <c:v>0.40145985401459855</c:v>
                </c:pt>
                <c:pt idx="4">
                  <c:v>1.4598540145985401E-2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prstDash val="solid"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800" dirty="0" smtClean="0"/>
              <a:t>Current Education Level</a:t>
            </a:r>
            <a:endParaRPr lang="en-US" sz="2800" dirty="0"/>
          </a:p>
        </c:rich>
      </c:tx>
      <c:layout>
        <c:manualLayout>
          <c:xMode val="edge"/>
          <c:yMode val="edge"/>
          <c:x val="0.14650528466001375"/>
          <c:y val="5.0939191340337475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pieChart>
        <c:varyColors val="1"/>
        <c:ser>
          <c:idx val="0"/>
          <c:order val="0"/>
          <c:tx>
            <c:strRef>
              <c:f>'Q4'!$AA$7</c:f>
              <c:strCache>
                <c:ptCount val="1"/>
                <c:pt idx="0">
                  <c:v>Technical Support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12700" cap="flat" cmpd="sng" algn="ctr">
                  <a:solidFill>
                    <a:schemeClr val="tx1">
                      <a:shade val="95000"/>
                      <a:satMod val="105000"/>
                    </a:schemeClr>
                  </a:solidFill>
                  <a:prstDash val="solid"/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'Q4'!$AB$198:$AF$198</c:f>
              <c:strCache>
                <c:ptCount val="5"/>
                <c:pt idx="0">
                  <c:v>High School Diploma</c:v>
                </c:pt>
                <c:pt idx="1">
                  <c:v>1 Year Community College Degree</c:v>
                </c:pt>
                <c:pt idx="2">
                  <c:v>2 Year Community College Degree</c:v>
                </c:pt>
                <c:pt idx="3">
                  <c:v>Bachelors Degree</c:v>
                </c:pt>
                <c:pt idx="4">
                  <c:v>Masters Degree</c:v>
                </c:pt>
              </c:strCache>
            </c:strRef>
          </c:cat>
          <c:val>
            <c:numRef>
              <c:f>'Q4'!$AB$180:$AF$180</c:f>
              <c:numCache>
                <c:formatCode>General</c:formatCode>
                <c:ptCount val="5"/>
                <c:pt idx="0">
                  <c:v>12</c:v>
                </c:pt>
                <c:pt idx="1">
                  <c:v>4</c:v>
                </c:pt>
                <c:pt idx="2">
                  <c:v>11</c:v>
                </c:pt>
                <c:pt idx="3">
                  <c:v>45</c:v>
                </c:pt>
                <c:pt idx="4">
                  <c:v>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prstDash val="solid"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800" dirty="0" smtClean="0"/>
              <a:t>Education in Five Years</a:t>
            </a:r>
            <a:endParaRPr lang="en-US" sz="2800" dirty="0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Lbls>
            <c:dLbl>
              <c:idx val="0"/>
              <c:layout>
                <c:manualLayout>
                  <c:x val="-2.8652273304546609E-2"/>
                  <c:y val="8.0330807705640564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9.0691728050122759E-3"/>
                  <c:y val="0.1107987916604764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12700" cap="flat" cmpd="sng" algn="ctr">
                  <a:solidFill>
                    <a:schemeClr val="tx1">
                      <a:shade val="95000"/>
                      <a:satMod val="105000"/>
                    </a:schemeClr>
                  </a:solidFill>
                  <a:prstDash val="solid"/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'Q5'!$A$4:$A$8</c:f>
              <c:strCache>
                <c:ptCount val="5"/>
                <c:pt idx="0">
                  <c:v>High School Diploma</c:v>
                </c:pt>
                <c:pt idx="1">
                  <c:v>1 Year Community College Degree</c:v>
                </c:pt>
                <c:pt idx="2">
                  <c:v>2 Year Community College Degree</c:v>
                </c:pt>
                <c:pt idx="3">
                  <c:v>Bachelors Degree</c:v>
                </c:pt>
                <c:pt idx="4">
                  <c:v>Masters Degree</c:v>
                </c:pt>
              </c:strCache>
            </c:strRef>
          </c:cat>
          <c:val>
            <c:numRef>
              <c:f>'Q5'!$C$49:$C$53</c:f>
              <c:numCache>
                <c:formatCode>0.00%</c:formatCode>
                <c:ptCount val="5"/>
                <c:pt idx="0">
                  <c:v>5.0724637681159424E-2</c:v>
                </c:pt>
                <c:pt idx="1">
                  <c:v>3.6231884057971016E-2</c:v>
                </c:pt>
                <c:pt idx="2">
                  <c:v>0.46376811594202899</c:v>
                </c:pt>
                <c:pt idx="3">
                  <c:v>0.43478260869565216</c:v>
                </c:pt>
                <c:pt idx="4">
                  <c:v>1.4492753623188406E-2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prstDash val="solid"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800" dirty="0" smtClean="0"/>
              <a:t>Current</a:t>
            </a:r>
            <a:r>
              <a:rPr lang="en-US" sz="2800" baseline="0" dirty="0" smtClean="0"/>
              <a:t> Education Level</a:t>
            </a:r>
            <a:endParaRPr lang="en-US" sz="2800" dirty="0"/>
          </a:p>
        </c:rich>
      </c:tx>
      <c:layout>
        <c:manualLayout>
          <c:xMode val="edge"/>
          <c:yMode val="edge"/>
          <c:x val="0.14543460815227663"/>
          <c:y val="4.2964554242749732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pieChart>
        <c:varyColors val="1"/>
        <c:ser>
          <c:idx val="0"/>
          <c:order val="0"/>
          <c:tx>
            <c:strRef>
              <c:f>'Q4'!$K$7</c:f>
              <c:strCache>
                <c:ptCount val="1"/>
                <c:pt idx="0">
                  <c:v>Agronomist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12700" cap="flat" cmpd="sng" algn="ctr">
                  <a:solidFill>
                    <a:schemeClr val="tx1">
                      <a:shade val="95000"/>
                      <a:satMod val="105000"/>
                    </a:schemeClr>
                  </a:solidFill>
                  <a:prstDash val="solid"/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'Q4'!$AB$198:$AF$198</c:f>
              <c:strCache>
                <c:ptCount val="5"/>
                <c:pt idx="0">
                  <c:v>High School Diploma</c:v>
                </c:pt>
                <c:pt idx="1">
                  <c:v>1 Year Community College Degree</c:v>
                </c:pt>
                <c:pt idx="2">
                  <c:v>2 Year Community College Degree</c:v>
                </c:pt>
                <c:pt idx="3">
                  <c:v>Bachelors Degree</c:v>
                </c:pt>
                <c:pt idx="4">
                  <c:v>Masters Degree</c:v>
                </c:pt>
              </c:strCache>
            </c:strRef>
          </c:cat>
          <c:val>
            <c:numRef>
              <c:f>'Q4'!$L$180:$P$180</c:f>
              <c:numCache>
                <c:formatCode>General</c:formatCode>
                <c:ptCount val="5"/>
                <c:pt idx="0">
                  <c:v>30</c:v>
                </c:pt>
                <c:pt idx="1">
                  <c:v>5</c:v>
                </c:pt>
                <c:pt idx="2">
                  <c:v>32</c:v>
                </c:pt>
                <c:pt idx="3">
                  <c:v>200.5</c:v>
                </c:pt>
                <c:pt idx="4">
                  <c:v>35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prstDash val="solid"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800" dirty="0" smtClean="0"/>
              <a:t>Education in Five Years</a:t>
            </a:r>
            <a:endParaRPr lang="en-US" sz="2800" dirty="0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Lbls>
            <c:dLbl>
              <c:idx val="1"/>
              <c:layout>
                <c:manualLayout>
                  <c:x val="0.52451599800024995"/>
                  <c:y val="0.34935307382351855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12700" cap="flat" cmpd="sng" algn="ctr">
                  <a:solidFill>
                    <a:schemeClr val="tx1">
                      <a:shade val="95000"/>
                      <a:satMod val="105000"/>
                    </a:schemeClr>
                  </a:solidFill>
                  <a:prstDash val="solid"/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'Q5'!$A$19:$A$23</c:f>
              <c:strCache>
                <c:ptCount val="5"/>
                <c:pt idx="0">
                  <c:v>High School Diploma</c:v>
                </c:pt>
                <c:pt idx="1">
                  <c:v>1 Year Community College Degree</c:v>
                </c:pt>
                <c:pt idx="2">
                  <c:v>2 Year Community College Degree</c:v>
                </c:pt>
                <c:pt idx="3">
                  <c:v>Bachelors Degree</c:v>
                </c:pt>
                <c:pt idx="4">
                  <c:v>Masters Degree</c:v>
                </c:pt>
              </c:strCache>
            </c:strRef>
          </c:cat>
          <c:val>
            <c:numRef>
              <c:f>'Q5'!$C$19:$C$23</c:f>
              <c:numCache>
                <c:formatCode>0.00%</c:formatCode>
                <c:ptCount val="5"/>
                <c:pt idx="0">
                  <c:v>2.5477707006369428E-2</c:v>
                </c:pt>
                <c:pt idx="1">
                  <c:v>0</c:v>
                </c:pt>
                <c:pt idx="2">
                  <c:v>0.15286624203821655</c:v>
                </c:pt>
                <c:pt idx="3">
                  <c:v>0.7133757961783439</c:v>
                </c:pt>
                <c:pt idx="4">
                  <c:v>0.10828025477707007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prstDash val="solid"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800" dirty="0"/>
              <a:t>Difficulty of Locating </a:t>
            </a:r>
            <a:r>
              <a:rPr lang="en-US" sz="2800" dirty="0" smtClean="0"/>
              <a:t>Qualified</a:t>
            </a:r>
            <a:r>
              <a:rPr lang="en-US" sz="2800" baseline="0" dirty="0" smtClean="0"/>
              <a:t> </a:t>
            </a:r>
            <a:r>
              <a:rPr lang="en-US" sz="2800" dirty="0" smtClean="0"/>
              <a:t>Applicants</a:t>
            </a:r>
            <a:endParaRPr lang="en-US" sz="2800" dirty="0"/>
          </a:p>
        </c:rich>
      </c:tx>
      <c:layout>
        <c:manualLayout>
          <c:xMode val="edge"/>
          <c:yMode val="edge"/>
          <c:x val="0.15213725490196081"/>
          <c:y val="4.6948356807511738E-3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32886012042612323"/>
          <c:y val="0.1666987858932357"/>
          <c:w val="0.64763563378107147"/>
          <c:h val="0.58038734269798464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'Q7'!$F$4</c:f>
              <c:strCache>
                <c:ptCount val="1"/>
                <c:pt idx="0">
                  <c:v>No shortage of qualified applicants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2"/>
              <c:layout>
                <c:manualLayout>
                  <c:x val="6.41025641025641E-3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1.0683760683760684E-2"/>
                  <c:y val="-7.0661482164381534E-1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4.4871794871794872E-2"/>
                      <c:h val="5.0587933590590634E-2"/>
                    </c:manualLayout>
                  </c15:layout>
                </c:ext>
              </c:extLst>
            </c:dLbl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'Q7'!$G$3:$L$3</c:f>
              <c:strCache>
                <c:ptCount val="6"/>
                <c:pt idx="0">
                  <c:v>Equipment Operator</c:v>
                </c:pt>
                <c:pt idx="1">
                  <c:v>Agronomist</c:v>
                </c:pt>
                <c:pt idx="2">
                  <c:v>Precision Equipment Technician</c:v>
                </c:pt>
                <c:pt idx="3">
                  <c:v>Technical Support</c:v>
                </c:pt>
                <c:pt idx="4">
                  <c:v>Precision Sales Specialist</c:v>
                </c:pt>
                <c:pt idx="5">
                  <c:v>Other*</c:v>
                </c:pt>
              </c:strCache>
            </c:strRef>
          </c:cat>
          <c:val>
            <c:numRef>
              <c:f>'Q7'!$G$4:$L$4</c:f>
              <c:numCache>
                <c:formatCode>General</c:formatCode>
                <c:ptCount val="6"/>
                <c:pt idx="0">
                  <c:v>0.1076923076923077</c:v>
                </c:pt>
                <c:pt idx="1">
                  <c:v>5.5172413793103448E-2</c:v>
                </c:pt>
                <c:pt idx="2">
                  <c:v>3.2258064516129031E-2</c:v>
                </c:pt>
                <c:pt idx="3">
                  <c:v>1.6129032258064516E-2</c:v>
                </c:pt>
                <c:pt idx="4">
                  <c:v>6.6115702479338845E-2</c:v>
                </c:pt>
                <c:pt idx="5">
                  <c:v>0.28125</c:v>
                </c:pt>
              </c:numCache>
            </c:numRef>
          </c:val>
        </c:ser>
        <c:ser>
          <c:idx val="1"/>
          <c:order val="1"/>
          <c:tx>
            <c:strRef>
              <c:f>'Q7'!$F$5</c:f>
              <c:strCache>
                <c:ptCount val="1"/>
                <c:pt idx="0">
                  <c:v>Somewhat difficult:0 to 60 days to find qualified applicant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'Q7'!$G$3:$L$3</c:f>
              <c:strCache>
                <c:ptCount val="6"/>
                <c:pt idx="0">
                  <c:v>Equipment Operator</c:v>
                </c:pt>
                <c:pt idx="1">
                  <c:v>Agronomist</c:v>
                </c:pt>
                <c:pt idx="2">
                  <c:v>Precision Equipment Technician</c:v>
                </c:pt>
                <c:pt idx="3">
                  <c:v>Technical Support</c:v>
                </c:pt>
                <c:pt idx="4">
                  <c:v>Precision Sales Specialist</c:v>
                </c:pt>
                <c:pt idx="5">
                  <c:v>Other*</c:v>
                </c:pt>
              </c:strCache>
            </c:strRef>
          </c:cat>
          <c:val>
            <c:numRef>
              <c:f>'Q7'!$G$5:$L$5</c:f>
              <c:numCache>
                <c:formatCode>General</c:formatCode>
                <c:ptCount val="6"/>
                <c:pt idx="0">
                  <c:v>0.29230769230769232</c:v>
                </c:pt>
                <c:pt idx="1">
                  <c:v>0.23448275862068965</c:v>
                </c:pt>
                <c:pt idx="2">
                  <c:v>0.19354838709677419</c:v>
                </c:pt>
                <c:pt idx="3">
                  <c:v>0.25806451612903225</c:v>
                </c:pt>
                <c:pt idx="4">
                  <c:v>0.16528925619834711</c:v>
                </c:pt>
                <c:pt idx="5">
                  <c:v>0.34375</c:v>
                </c:pt>
              </c:numCache>
            </c:numRef>
          </c:val>
        </c:ser>
        <c:ser>
          <c:idx val="2"/>
          <c:order val="2"/>
          <c:tx>
            <c:strRef>
              <c:f>'Q7'!$F$6</c:f>
              <c:strCache>
                <c:ptCount val="1"/>
                <c:pt idx="0">
                  <c:v>Difficult:61 to 90 days to find qualified applicant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'Q7'!$G$3:$L$3</c:f>
              <c:strCache>
                <c:ptCount val="6"/>
                <c:pt idx="0">
                  <c:v>Equipment Operator</c:v>
                </c:pt>
                <c:pt idx="1">
                  <c:v>Agronomist</c:v>
                </c:pt>
                <c:pt idx="2">
                  <c:v>Precision Equipment Technician</c:v>
                </c:pt>
                <c:pt idx="3">
                  <c:v>Technical Support</c:v>
                </c:pt>
                <c:pt idx="4">
                  <c:v>Precision Sales Specialist</c:v>
                </c:pt>
                <c:pt idx="5">
                  <c:v>Other*</c:v>
                </c:pt>
              </c:strCache>
            </c:strRef>
          </c:cat>
          <c:val>
            <c:numRef>
              <c:f>'Q7'!$G$6:$L$6</c:f>
              <c:numCache>
                <c:formatCode>General</c:formatCode>
                <c:ptCount val="6"/>
                <c:pt idx="0">
                  <c:v>0.26923076923076922</c:v>
                </c:pt>
                <c:pt idx="1">
                  <c:v>0.27586206896551724</c:v>
                </c:pt>
                <c:pt idx="2">
                  <c:v>0.34677419354838712</c:v>
                </c:pt>
                <c:pt idx="3">
                  <c:v>0.31451612903225806</c:v>
                </c:pt>
                <c:pt idx="4">
                  <c:v>0.33057851239669422</c:v>
                </c:pt>
                <c:pt idx="5">
                  <c:v>0.125</c:v>
                </c:pt>
              </c:numCache>
            </c:numRef>
          </c:val>
        </c:ser>
        <c:ser>
          <c:idx val="3"/>
          <c:order val="3"/>
          <c:tx>
            <c:strRef>
              <c:f>'Q7'!$F$7</c:f>
              <c:strCache>
                <c:ptCount val="1"/>
                <c:pt idx="0">
                  <c:v>Very Difficult:More than 90 days to find qualified applicant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'Q7'!$G$3:$L$3</c:f>
              <c:strCache>
                <c:ptCount val="6"/>
                <c:pt idx="0">
                  <c:v>Equipment Operator</c:v>
                </c:pt>
                <c:pt idx="1">
                  <c:v>Agronomist</c:v>
                </c:pt>
                <c:pt idx="2">
                  <c:v>Precision Equipment Technician</c:v>
                </c:pt>
                <c:pt idx="3">
                  <c:v>Technical Support</c:v>
                </c:pt>
                <c:pt idx="4">
                  <c:v>Precision Sales Specialist</c:v>
                </c:pt>
                <c:pt idx="5">
                  <c:v>Other*</c:v>
                </c:pt>
              </c:strCache>
            </c:strRef>
          </c:cat>
          <c:val>
            <c:numRef>
              <c:f>'Q7'!$G$7:$L$7</c:f>
              <c:numCache>
                <c:formatCode>General</c:formatCode>
                <c:ptCount val="6"/>
                <c:pt idx="0">
                  <c:v>0.30769230769230771</c:v>
                </c:pt>
                <c:pt idx="1">
                  <c:v>0.36551724137931035</c:v>
                </c:pt>
                <c:pt idx="2">
                  <c:v>0.38709677419354838</c:v>
                </c:pt>
                <c:pt idx="3">
                  <c:v>0.36290322580645162</c:v>
                </c:pt>
                <c:pt idx="4">
                  <c:v>0.39669421487603307</c:v>
                </c:pt>
                <c:pt idx="5">
                  <c:v>0.21875</c:v>
                </c:pt>
              </c:numCache>
            </c:numRef>
          </c:val>
        </c:ser>
        <c:ser>
          <c:idx val="4"/>
          <c:order val="4"/>
          <c:tx>
            <c:strRef>
              <c:f>'Q7'!$F$8</c:f>
              <c:strCache>
                <c:ptCount val="1"/>
                <c:pt idx="0">
                  <c:v>No qualified applicants in my area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1.2820512820512978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2.136752136752137E-3"/>
                  <c:y val="-7.0661482164381534E-1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8.547008547008704E-3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6.410256410256567E-3"/>
                  <c:y val="-7.0661482164381534E-1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8.547008547008704E-3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8.547008547008704E-3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'Q7'!$G$3:$L$3</c:f>
              <c:strCache>
                <c:ptCount val="6"/>
                <c:pt idx="0">
                  <c:v>Equipment Operator</c:v>
                </c:pt>
                <c:pt idx="1">
                  <c:v>Agronomist</c:v>
                </c:pt>
                <c:pt idx="2">
                  <c:v>Precision Equipment Technician</c:v>
                </c:pt>
                <c:pt idx="3">
                  <c:v>Technical Support</c:v>
                </c:pt>
                <c:pt idx="4">
                  <c:v>Precision Sales Specialist</c:v>
                </c:pt>
                <c:pt idx="5">
                  <c:v>Other*</c:v>
                </c:pt>
              </c:strCache>
            </c:strRef>
          </c:cat>
          <c:val>
            <c:numRef>
              <c:f>'Q7'!$G$8:$L$8</c:f>
              <c:numCache>
                <c:formatCode>General</c:formatCode>
                <c:ptCount val="6"/>
                <c:pt idx="0">
                  <c:v>2.3076923076923078E-2</c:v>
                </c:pt>
                <c:pt idx="1">
                  <c:v>6.8965517241379309E-2</c:v>
                </c:pt>
                <c:pt idx="2">
                  <c:v>4.0322580645161289E-2</c:v>
                </c:pt>
                <c:pt idx="3">
                  <c:v>4.8387096774193547E-2</c:v>
                </c:pt>
                <c:pt idx="4">
                  <c:v>4.1322314049586778E-2</c:v>
                </c:pt>
                <c:pt idx="5">
                  <c:v>3.125E-2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99"/>
        <c:overlap val="100"/>
        <c:axId val="124127488"/>
        <c:axId val="124149760"/>
      </c:barChart>
      <c:catAx>
        <c:axId val="12412748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dbl" algn="ctr">
            <a:solidFill>
              <a:schemeClr val="dk1">
                <a:lumMod val="75000"/>
                <a:lumOff val="2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0"/>
          <a:lstStyle/>
          <a:p>
            <a:pPr>
              <a:defRPr sz="14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4149760"/>
        <c:crosses val="autoZero"/>
        <c:auto val="1"/>
        <c:lblAlgn val="ctr"/>
        <c:lblOffset val="100"/>
        <c:noMultiLvlLbl val="0"/>
      </c:catAx>
      <c:valAx>
        <c:axId val="124149760"/>
        <c:scaling>
          <c:orientation val="minMax"/>
        </c:scaling>
        <c:delete val="1"/>
        <c:axPos val="t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prstDash val="solid"/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1241274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2.1390907867285834E-2"/>
          <c:y val="0.79333781485061527"/>
          <c:w val="0.93371391076115484"/>
          <c:h val="0.18353634201968733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0"/>
        <a:lstStyle/>
        <a:p>
          <a:pPr>
            <a:defRPr sz="14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prstDash val="solid"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800"/>
              <a:t>Knowledge Level of Interviewees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'Q8'!$F$7</c:f>
              <c:strCache>
                <c:ptCount val="1"/>
                <c:pt idx="0">
                  <c:v>High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6.7681895093062603E-3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5.0761421319796335E-3"/>
                  <c:y val="9.3298309793318003E-1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5315128878120926E-2"/>
                  <c:y val="-8.856580457753038E-1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1.193115283666457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7.8346673280123027E-17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8.4602368866328881E-3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5.076142131979695E-3"/>
                  <c:y val="-4.6649154896659001E-1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1.0152284263959329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1.1844331641285894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'Q8'!$G$3:$P$3</c:f>
              <c:strCache>
                <c:ptCount val="10"/>
                <c:pt idx="0">
                  <c:v>Ability to make effective agronomy recommendations</c:v>
                </c:pt>
                <c:pt idx="1">
                  <c:v>General knowledge of Precision Agriculture technology</c:v>
                </c:pt>
                <c:pt idx="2">
                  <c:v>Ability to produce accurate digital maps of fields using spatial information within specialized software</c:v>
                </c:pt>
                <c:pt idx="3">
                  <c:v>Ability to operate Precision Agriculture equipment (monitors, controllers, etc.)</c:v>
                </c:pt>
                <c:pt idx="4">
                  <c:v>Ability to install, calibrate, troubleshoot and repair Precision Agriculture hardware and equipment, including electrical/mechanical/hydraulic/software systems</c:v>
                </c:pt>
                <c:pt idx="5">
                  <c:v>Operational knowledge of computer spreadsheet applications to record and analyze agricultural field data</c:v>
                </c:pt>
                <c:pt idx="6">
                  <c:v>Effective written and verbal communication skills within Precision Agriculture activities</c:v>
                </c:pt>
                <c:pt idx="7">
                  <c:v>Working understanding of statistical standards to produce means and standard deviations</c:v>
                </c:pt>
                <c:pt idx="8">
                  <c:v>Operational knowledge of basic business and accounting principles</c:v>
                </c:pt>
                <c:pt idx="9">
                  <c:v>Operational knowledge of Precision Agriculture software (database query, interface, and mapping)</c:v>
                </c:pt>
              </c:strCache>
            </c:strRef>
          </c:cat>
          <c:val>
            <c:numRef>
              <c:f>'Q8'!$G$7:$P$7</c:f>
              <c:numCache>
                <c:formatCode>General</c:formatCode>
                <c:ptCount val="10"/>
                <c:pt idx="0">
                  <c:v>2.9197080291970802E-2</c:v>
                </c:pt>
                <c:pt idx="1">
                  <c:v>4.4444444444444446E-2</c:v>
                </c:pt>
                <c:pt idx="2">
                  <c:v>2.9850746268656716E-2</c:v>
                </c:pt>
                <c:pt idx="3">
                  <c:v>4.5112781954887216E-2</c:v>
                </c:pt>
                <c:pt idx="4">
                  <c:v>7.6335877862595417E-3</c:v>
                </c:pt>
                <c:pt idx="5">
                  <c:v>3.6764705882352942E-2</c:v>
                </c:pt>
                <c:pt idx="6">
                  <c:v>4.4117647058823532E-2</c:v>
                </c:pt>
                <c:pt idx="7">
                  <c:v>7.4074074074074077E-3</c:v>
                </c:pt>
                <c:pt idx="8">
                  <c:v>2.2058823529411766E-2</c:v>
                </c:pt>
                <c:pt idx="9">
                  <c:v>2.2556390977443608E-2</c:v>
                </c:pt>
              </c:numCache>
            </c:numRef>
          </c:val>
        </c:ser>
        <c:ser>
          <c:idx val="1"/>
          <c:order val="1"/>
          <c:tx>
            <c:strRef>
              <c:f>'Q8'!$F$6</c:f>
              <c:strCache>
                <c:ptCount val="1"/>
                <c:pt idx="0">
                  <c:v>Adequate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7"/>
              <c:layout>
                <c:manualLayout>
                  <c:x val="1.0152284263959329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'Q8'!$G$3:$P$3</c:f>
              <c:strCache>
                <c:ptCount val="10"/>
                <c:pt idx="0">
                  <c:v>Ability to make effective agronomy recommendations</c:v>
                </c:pt>
                <c:pt idx="1">
                  <c:v>General knowledge of Precision Agriculture technology</c:v>
                </c:pt>
                <c:pt idx="2">
                  <c:v>Ability to produce accurate digital maps of fields using spatial information within specialized software</c:v>
                </c:pt>
                <c:pt idx="3">
                  <c:v>Ability to operate Precision Agriculture equipment (monitors, controllers, etc.)</c:v>
                </c:pt>
                <c:pt idx="4">
                  <c:v>Ability to install, calibrate, troubleshoot and repair Precision Agriculture hardware and equipment, including electrical/mechanical/hydraulic/software systems</c:v>
                </c:pt>
                <c:pt idx="5">
                  <c:v>Operational knowledge of computer spreadsheet applications to record and analyze agricultural field data</c:v>
                </c:pt>
                <c:pt idx="6">
                  <c:v>Effective written and verbal communication skills within Precision Agriculture activities</c:v>
                </c:pt>
                <c:pt idx="7">
                  <c:v>Working understanding of statistical standards to produce means and standard deviations</c:v>
                </c:pt>
                <c:pt idx="8">
                  <c:v>Operational knowledge of basic business and accounting principles</c:v>
                </c:pt>
                <c:pt idx="9">
                  <c:v>Operational knowledge of Precision Agriculture software (database query, interface, and mapping)</c:v>
                </c:pt>
              </c:strCache>
            </c:strRef>
          </c:cat>
          <c:val>
            <c:numRef>
              <c:f>'Q8'!$G$6:$P$6</c:f>
              <c:numCache>
                <c:formatCode>General</c:formatCode>
                <c:ptCount val="10"/>
                <c:pt idx="0">
                  <c:v>0.37226277372262773</c:v>
                </c:pt>
                <c:pt idx="1">
                  <c:v>0.45925925925925926</c:v>
                </c:pt>
                <c:pt idx="2">
                  <c:v>0.35074626865671643</c:v>
                </c:pt>
                <c:pt idx="3">
                  <c:v>0.51127819548872178</c:v>
                </c:pt>
                <c:pt idx="4">
                  <c:v>0.25190839694656486</c:v>
                </c:pt>
                <c:pt idx="5">
                  <c:v>0.44117647058823528</c:v>
                </c:pt>
                <c:pt idx="6">
                  <c:v>0.44117647058823528</c:v>
                </c:pt>
                <c:pt idx="7">
                  <c:v>0.12592592592592591</c:v>
                </c:pt>
                <c:pt idx="8">
                  <c:v>0.34558823529411764</c:v>
                </c:pt>
                <c:pt idx="9">
                  <c:v>0.41353383458646614</c:v>
                </c:pt>
              </c:numCache>
            </c:numRef>
          </c:val>
        </c:ser>
        <c:ser>
          <c:idx val="2"/>
          <c:order val="2"/>
          <c:tx>
            <c:strRef>
              <c:f>'Q8'!$F$5</c:f>
              <c:strCache>
                <c:ptCount val="1"/>
                <c:pt idx="0">
                  <c:v>Low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'Q8'!$G$3:$P$3</c:f>
              <c:strCache>
                <c:ptCount val="10"/>
                <c:pt idx="0">
                  <c:v>Ability to make effective agronomy recommendations</c:v>
                </c:pt>
                <c:pt idx="1">
                  <c:v>General knowledge of Precision Agriculture technology</c:v>
                </c:pt>
                <c:pt idx="2">
                  <c:v>Ability to produce accurate digital maps of fields using spatial information within specialized software</c:v>
                </c:pt>
                <c:pt idx="3">
                  <c:v>Ability to operate Precision Agriculture equipment (monitors, controllers, etc.)</c:v>
                </c:pt>
                <c:pt idx="4">
                  <c:v>Ability to install, calibrate, troubleshoot and repair Precision Agriculture hardware and equipment, including electrical/mechanical/hydraulic/software systems</c:v>
                </c:pt>
                <c:pt idx="5">
                  <c:v>Operational knowledge of computer spreadsheet applications to record and analyze agricultural field data</c:v>
                </c:pt>
                <c:pt idx="6">
                  <c:v>Effective written and verbal communication skills within Precision Agriculture activities</c:v>
                </c:pt>
                <c:pt idx="7">
                  <c:v>Working understanding of statistical standards to produce means and standard deviations</c:v>
                </c:pt>
                <c:pt idx="8">
                  <c:v>Operational knowledge of basic business and accounting principles</c:v>
                </c:pt>
                <c:pt idx="9">
                  <c:v>Operational knowledge of Precision Agriculture software (database query, interface, and mapping)</c:v>
                </c:pt>
              </c:strCache>
            </c:strRef>
          </c:cat>
          <c:val>
            <c:numRef>
              <c:f>'Q8'!$G$5:$P$5</c:f>
              <c:numCache>
                <c:formatCode>General</c:formatCode>
                <c:ptCount val="10"/>
                <c:pt idx="0">
                  <c:v>0.45255474452554745</c:v>
                </c:pt>
                <c:pt idx="1">
                  <c:v>0.42962962962962964</c:v>
                </c:pt>
                <c:pt idx="2">
                  <c:v>0.47761194029850745</c:v>
                </c:pt>
                <c:pt idx="3">
                  <c:v>0.35338345864661652</c:v>
                </c:pt>
                <c:pt idx="4">
                  <c:v>0.48854961832061067</c:v>
                </c:pt>
                <c:pt idx="5">
                  <c:v>0.4264705882352941</c:v>
                </c:pt>
                <c:pt idx="6">
                  <c:v>0.4264705882352941</c:v>
                </c:pt>
                <c:pt idx="7">
                  <c:v>0.57777777777777772</c:v>
                </c:pt>
                <c:pt idx="8">
                  <c:v>0.47058823529411764</c:v>
                </c:pt>
                <c:pt idx="9">
                  <c:v>0.43609022556390975</c:v>
                </c:pt>
              </c:numCache>
            </c:numRef>
          </c:val>
        </c:ser>
        <c:ser>
          <c:idx val="3"/>
          <c:order val="3"/>
          <c:tx>
            <c:strRef>
              <c:f>'Q8'!$F$4</c:f>
              <c:strCache>
                <c:ptCount val="1"/>
                <c:pt idx="0">
                  <c:v>Deficient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'Q8'!$G$3:$P$3</c:f>
              <c:strCache>
                <c:ptCount val="10"/>
                <c:pt idx="0">
                  <c:v>Ability to make effective agronomy recommendations</c:v>
                </c:pt>
                <c:pt idx="1">
                  <c:v>General knowledge of Precision Agriculture technology</c:v>
                </c:pt>
                <c:pt idx="2">
                  <c:v>Ability to produce accurate digital maps of fields using spatial information within specialized software</c:v>
                </c:pt>
                <c:pt idx="3">
                  <c:v>Ability to operate Precision Agriculture equipment (monitors, controllers, etc.)</c:v>
                </c:pt>
                <c:pt idx="4">
                  <c:v>Ability to install, calibrate, troubleshoot and repair Precision Agriculture hardware and equipment, including electrical/mechanical/hydraulic/software systems</c:v>
                </c:pt>
                <c:pt idx="5">
                  <c:v>Operational knowledge of computer spreadsheet applications to record and analyze agricultural field data</c:v>
                </c:pt>
                <c:pt idx="6">
                  <c:v>Effective written and verbal communication skills within Precision Agriculture activities</c:v>
                </c:pt>
                <c:pt idx="7">
                  <c:v>Working understanding of statistical standards to produce means and standard deviations</c:v>
                </c:pt>
                <c:pt idx="8">
                  <c:v>Operational knowledge of basic business and accounting principles</c:v>
                </c:pt>
                <c:pt idx="9">
                  <c:v>Operational knowledge of Precision Agriculture software (database query, interface, and mapping)</c:v>
                </c:pt>
              </c:strCache>
            </c:strRef>
          </c:cat>
          <c:val>
            <c:numRef>
              <c:f>'Q8'!$G$4:$P$4</c:f>
              <c:numCache>
                <c:formatCode>General</c:formatCode>
                <c:ptCount val="10"/>
                <c:pt idx="0">
                  <c:v>0.145985401459854</c:v>
                </c:pt>
                <c:pt idx="1">
                  <c:v>6.6666666666666666E-2</c:v>
                </c:pt>
                <c:pt idx="2">
                  <c:v>0.1417910447761194</c:v>
                </c:pt>
                <c:pt idx="3">
                  <c:v>9.0225563909774431E-2</c:v>
                </c:pt>
                <c:pt idx="4">
                  <c:v>0.25190839694656486</c:v>
                </c:pt>
                <c:pt idx="5">
                  <c:v>9.5588235294117641E-2</c:v>
                </c:pt>
                <c:pt idx="6">
                  <c:v>8.8235294117647065E-2</c:v>
                </c:pt>
                <c:pt idx="7">
                  <c:v>0.28888888888888886</c:v>
                </c:pt>
                <c:pt idx="8">
                  <c:v>0.16176470588235295</c:v>
                </c:pt>
                <c:pt idx="9">
                  <c:v>0.12781954887218044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99"/>
        <c:overlap val="100"/>
        <c:axId val="124316288"/>
        <c:axId val="124322176"/>
      </c:barChart>
      <c:catAx>
        <c:axId val="12431628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cap="none" baseline="0">
                <a:solidFill>
                  <a:schemeClr val="dk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pPr>
            <a:endParaRPr lang="en-US"/>
          </a:p>
        </c:txPr>
        <c:crossAx val="124322176"/>
        <c:crosses val="autoZero"/>
        <c:auto val="1"/>
        <c:lblAlgn val="ctr"/>
        <c:lblOffset val="100"/>
        <c:noMultiLvlLbl val="0"/>
      </c:catAx>
      <c:valAx>
        <c:axId val="124322176"/>
        <c:scaling>
          <c:orientation val="minMax"/>
        </c:scaling>
        <c:delete val="1"/>
        <c:axPos val="b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prstDash val="solid"/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1243162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59324773516213691"/>
          <c:y val="0.94744587106791833"/>
          <c:w val="0.28877326221319111"/>
          <c:h val="4.454612092407368E-2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prstDash val="solid"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5712542437489338E-2"/>
          <c:y val="4.710055048428681E-2"/>
          <c:w val="0.93987949289739936"/>
          <c:h val="0.51439046059508053"/>
        </c:manualLayout>
      </c:layout>
      <c:barChart>
        <c:barDir val="col"/>
        <c:grouping val="stacked"/>
        <c:varyColors val="0"/>
        <c:ser>
          <c:idx val="0"/>
          <c:order val="0"/>
          <c:tx>
            <c:v>Entry</c:v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2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Sheet4!$A$21:$A$28</c:f>
              <c:strCache>
                <c:ptCount val="8"/>
                <c:pt idx="0">
                  <c:v>GIS</c:v>
                </c:pt>
                <c:pt idx="1">
                  <c:v>Economics</c:v>
                </c:pt>
                <c:pt idx="2">
                  <c:v>Variable Rate Technology</c:v>
                </c:pt>
                <c:pt idx="3">
                  <c:v>Remote Sensing</c:v>
                </c:pt>
                <c:pt idx="4">
                  <c:v>Environment</c:v>
                </c:pt>
                <c:pt idx="5">
                  <c:v>Yield Monitoring</c:v>
                </c:pt>
                <c:pt idx="6">
                  <c:v>CAN BUS Communication</c:v>
                </c:pt>
                <c:pt idx="7">
                  <c:v>GPS Guidance</c:v>
                </c:pt>
              </c:strCache>
            </c:strRef>
          </c:cat>
          <c:val>
            <c:numRef>
              <c:f>Sheet4!$B$21:$B$28</c:f>
              <c:numCache>
                <c:formatCode>General</c:formatCode>
                <c:ptCount val="8"/>
                <c:pt idx="0">
                  <c:v>23</c:v>
                </c:pt>
                <c:pt idx="1">
                  <c:v>17</c:v>
                </c:pt>
                <c:pt idx="2">
                  <c:v>21</c:v>
                </c:pt>
                <c:pt idx="3">
                  <c:v>18</c:v>
                </c:pt>
                <c:pt idx="4">
                  <c:v>15</c:v>
                </c:pt>
                <c:pt idx="5">
                  <c:v>17</c:v>
                </c:pt>
                <c:pt idx="6">
                  <c:v>10</c:v>
                </c:pt>
                <c:pt idx="7">
                  <c:v>15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134-44D8-B453-0559AB60A7CB}"/>
            </c:ext>
          </c:extLst>
        </c:ser>
        <c:ser>
          <c:idx val="1"/>
          <c:order val="1"/>
          <c:tx>
            <c:v>Advanced</c:v>
          </c:tx>
          <c:spPr>
            <a:solidFill>
              <a:schemeClr val="accent4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2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Sheet4!$A$21:$A$28</c:f>
              <c:strCache>
                <c:ptCount val="8"/>
                <c:pt idx="0">
                  <c:v>GIS</c:v>
                </c:pt>
                <c:pt idx="1">
                  <c:v>Economics</c:v>
                </c:pt>
                <c:pt idx="2">
                  <c:v>Variable Rate Technology</c:v>
                </c:pt>
                <c:pt idx="3">
                  <c:v>Remote Sensing</c:v>
                </c:pt>
                <c:pt idx="4">
                  <c:v>Environment</c:v>
                </c:pt>
                <c:pt idx="5">
                  <c:v>Yield Monitoring</c:v>
                </c:pt>
                <c:pt idx="6">
                  <c:v>CAN BUS Communication</c:v>
                </c:pt>
                <c:pt idx="7">
                  <c:v>GPS Guidance</c:v>
                </c:pt>
              </c:strCache>
            </c:strRef>
          </c:cat>
          <c:val>
            <c:numRef>
              <c:f>Sheet4!$C$21:$C$28</c:f>
              <c:numCache>
                <c:formatCode>General</c:formatCode>
                <c:ptCount val="8"/>
                <c:pt idx="0">
                  <c:v>11</c:v>
                </c:pt>
                <c:pt idx="1">
                  <c:v>13</c:v>
                </c:pt>
                <c:pt idx="2">
                  <c:v>7</c:v>
                </c:pt>
                <c:pt idx="3">
                  <c:v>6</c:v>
                </c:pt>
                <c:pt idx="4">
                  <c:v>8</c:v>
                </c:pt>
                <c:pt idx="5">
                  <c:v>5</c:v>
                </c:pt>
                <c:pt idx="6">
                  <c:v>9</c:v>
                </c:pt>
                <c:pt idx="7">
                  <c:v>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2134-44D8-B453-0559AB60A7CB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25795712"/>
        <c:axId val="128373888"/>
      </c:barChart>
      <c:catAx>
        <c:axId val="12579571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8373888"/>
        <c:crosses val="autoZero"/>
        <c:auto val="1"/>
        <c:lblAlgn val="ctr"/>
        <c:lblOffset val="100"/>
        <c:noMultiLvlLbl val="0"/>
      </c:catAx>
      <c:valAx>
        <c:axId val="128373888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 dirty="0"/>
                  <a:t>#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crossAx val="1257957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45990157480314958"/>
          <c:y val="0.10662431941923775"/>
          <c:w val="0.30279704282971187"/>
          <c:h val="6.9224444289596537E-2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0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12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13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18.xml><?xml version="1.0" encoding="utf-8"?>
<cs:chartStyle xmlns:cs="http://schemas.microsoft.com/office/drawing/2012/chartStyle" xmlns:a="http://schemas.openxmlformats.org/drawingml/2006/main" id="300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9.xml><?xml version="1.0" encoding="utf-8"?>
<cs:chartStyle xmlns:cs="http://schemas.microsoft.com/office/drawing/2012/chartStyle" xmlns:a="http://schemas.openxmlformats.org/drawingml/2006/main" id="300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0.xml><?xml version="1.0" encoding="utf-8"?>
<cs:chartStyle xmlns:cs="http://schemas.microsoft.com/office/drawing/2012/chartStyle" xmlns:a="http://schemas.openxmlformats.org/drawingml/2006/main" id="300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9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0.02176</cdr:x>
      <cdr:y>0.53803</cdr:y>
    </cdr:from>
    <cdr:to>
      <cdr:x>0.99235</cdr:x>
      <cdr:y>0.65423</cdr:y>
    </cdr:to>
    <cdr:sp macro="" textlink="">
      <cdr:nvSpPr>
        <cdr:cNvPr id="2" name="Rectangle 1"/>
        <cdr:cNvSpPr/>
      </cdr:nvSpPr>
      <cdr:spPr>
        <a:xfrm xmlns:a="http://schemas.openxmlformats.org/drawingml/2006/main">
          <a:off x="140970" y="2910840"/>
          <a:ext cx="6286500" cy="62865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28575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AAD2A58-763F-4BDF-9867-7DDB446B7E2D}" type="datetimeFigureOut">
              <a:rPr lang="en-US" smtClean="0"/>
              <a:t>8/3/2017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5F9729C-4EE4-4FF7-A841-D5EB1E54D3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8231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A387-5C20-42DF-BAAC-D3E149D86D1C}" type="datetimeFigureOut">
              <a:rPr lang="en-US" smtClean="0"/>
              <a:t>8/3/2017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B8B740-C4BF-4CB5-BA5E-EA8720B41F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551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B8B740-C4BF-4CB5-BA5E-EA8720B41FD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1927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8/3/2017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12192127" cy="6172200"/>
          </a:xfrm>
          <a:prstGeom prst="rect">
            <a:avLst/>
          </a:prstGeom>
          <a:solidFill>
            <a:schemeClr val="accent1">
              <a:alpha val="50196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 sz="1800"/>
          </a:p>
        </p:txBody>
      </p:sp>
      <p:sp>
        <p:nvSpPr>
          <p:cNvPr id="12" name="Rectangle 11"/>
          <p:cNvSpPr/>
          <p:nvPr/>
        </p:nvSpPr>
        <p:spPr>
          <a:xfrm>
            <a:off x="0" y="4"/>
            <a:ext cx="5181361" cy="6172197"/>
          </a:xfrm>
          <a:prstGeom prst="rect">
            <a:avLst/>
          </a:prstGeom>
          <a:solidFill>
            <a:schemeClr val="accent1">
              <a:lumMod val="75000"/>
              <a:alpha val="32157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sz="1800"/>
          </a:p>
        </p:txBody>
      </p:sp>
      <p:sp>
        <p:nvSpPr>
          <p:cNvPr id="13" name="Rectangle 12"/>
          <p:cNvSpPr/>
          <p:nvPr/>
        </p:nvSpPr>
        <p:spPr>
          <a:xfrm>
            <a:off x="0" y="6172200"/>
            <a:ext cx="12192127" cy="6858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 sz="18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8172" y="914400"/>
            <a:ext cx="4192091" cy="3886200"/>
          </a:xfrm>
        </p:spPr>
        <p:txBody>
          <a:bodyPr>
            <a:normAutofit/>
          </a:bodyPr>
          <a:lstStyle>
            <a:lvl1pPr>
              <a:lnSpc>
                <a:spcPct val="80000"/>
              </a:lnSpc>
              <a:defRPr sz="6000">
                <a:solidFill>
                  <a:schemeClr val="bg1"/>
                </a:solidFill>
                <a:effectLst>
                  <a:outerShdw blurRad="88900" algn="ctr" rotWithShape="0">
                    <a:prstClr val="black">
                      <a:alpha val="3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97955" y="4953001"/>
            <a:ext cx="4202307" cy="990599"/>
          </a:xfrm>
        </p:spPr>
        <p:txBody>
          <a:bodyPr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/>
              <a:pPr/>
              <a:t>8/3/2017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  <p:sp>
        <p:nvSpPr>
          <p:cNvPr id="14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5181362" y="228600"/>
            <a:ext cx="6783567" cy="5715000"/>
          </a:xfrm>
          <a:prstGeom prst="round1Rect">
            <a:avLst>
              <a:gd name="adj" fmla="val 5636"/>
            </a:avLst>
          </a:prstGeom>
          <a:solidFill>
            <a:schemeClr val="bg2"/>
          </a:solidFill>
        </p:spPr>
        <p:txBody>
          <a:bodyPr tIns="914400"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162415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8/3/2017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8/3/2017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8/3/2017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8/3/2017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8/3/2017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8/3/2017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  <p:sldLayoutId id="2147483668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mailto:ShannonD@missouri.edu" TargetMode="External"/><Relationship Id="rId2" Type="http://schemas.openxmlformats.org/officeDocument/2006/relationships/hyperlink" Target="mailto:David.Clay@sdstate.edu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Stephanie.bruggeman@sdstate.edu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3272" y="461434"/>
            <a:ext cx="8209291" cy="1646302"/>
          </a:xfrm>
        </p:spPr>
        <p:txBody>
          <a:bodyPr/>
          <a:lstStyle/>
          <a:p>
            <a:r>
              <a:rPr lang="en-US" dirty="0" smtClean="0">
                <a:effectLst>
                  <a:outerShdw blurRad="50800" dist="38100" dir="5400000" algn="ctr" rotWithShape="0">
                    <a:schemeClr val="tx1"/>
                  </a:outerShdw>
                </a:effectLst>
              </a:rPr>
              <a:t>Workforce Development Precision Agriculture</a:t>
            </a:r>
            <a:endParaRPr lang="en-US" dirty="0">
              <a:effectLst>
                <a:outerShdw blurRad="50800" dist="38100" dir="5400000" algn="ctr" rotWithShape="0">
                  <a:schemeClr val="tx1"/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30177" y="2323271"/>
            <a:ext cx="3602143" cy="351349"/>
          </a:xfrm>
        </p:spPr>
        <p:txBody>
          <a:bodyPr>
            <a:normAutofit fontScale="25000" lnSpcReduction="20000"/>
          </a:bodyPr>
          <a:lstStyle/>
          <a:p>
            <a:pPr algn="ctr"/>
            <a:r>
              <a:rPr lang="en-US" sz="7400" b="1" dirty="0" smtClean="0"/>
              <a:t>Prepared by David Clay</a:t>
            </a:r>
            <a:endParaRPr lang="en-US" sz="7400" b="1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01907" y="6039388"/>
            <a:ext cx="890093" cy="89009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t="29246"/>
          <a:stretch/>
        </p:blipFill>
        <p:spPr>
          <a:xfrm>
            <a:off x="3839138" y="2693142"/>
            <a:ext cx="6316055" cy="335166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650" y="1225689"/>
            <a:ext cx="4673498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Washington State</a:t>
            </a:r>
          </a:p>
          <a:p>
            <a:r>
              <a:rPr lang="en-US" dirty="0" smtClean="0"/>
              <a:t>University of Missouri</a:t>
            </a:r>
          </a:p>
          <a:p>
            <a:r>
              <a:rPr lang="en-US" dirty="0" smtClean="0"/>
              <a:t>Oklahoma State</a:t>
            </a:r>
          </a:p>
          <a:p>
            <a:r>
              <a:rPr lang="en-US" dirty="0" smtClean="0"/>
              <a:t>University of Nebraska</a:t>
            </a:r>
          </a:p>
          <a:p>
            <a:r>
              <a:rPr lang="en-US" dirty="0" smtClean="0"/>
              <a:t>Colorado State University</a:t>
            </a:r>
          </a:p>
          <a:p>
            <a:r>
              <a:rPr lang="en-US" dirty="0" smtClean="0"/>
              <a:t>USDA-ARS</a:t>
            </a:r>
          </a:p>
          <a:p>
            <a:r>
              <a:rPr lang="en-US" dirty="0" smtClean="0"/>
              <a:t>South Dakota State University</a:t>
            </a:r>
          </a:p>
          <a:p>
            <a:r>
              <a:rPr lang="en-US" dirty="0" smtClean="0"/>
              <a:t>Purdue</a:t>
            </a:r>
          </a:p>
          <a:p>
            <a:r>
              <a:rPr lang="en-US" dirty="0" smtClean="0"/>
              <a:t>Kansas State</a:t>
            </a:r>
          </a:p>
          <a:p>
            <a:r>
              <a:rPr lang="en-US" dirty="0" smtClean="0"/>
              <a:t>International Soc. Pre. Ag (ISPA)</a:t>
            </a:r>
          </a:p>
          <a:p>
            <a:r>
              <a:rPr lang="en-US" dirty="0" smtClean="0"/>
              <a:t>American Society of Agronomy</a:t>
            </a:r>
          </a:p>
          <a:p>
            <a:r>
              <a:rPr lang="en-US" dirty="0" smtClean="0"/>
              <a:t>Ag-Idea</a:t>
            </a:r>
          </a:p>
          <a:p>
            <a:r>
              <a:rPr lang="en-US" dirty="0" smtClean="0"/>
              <a:t>Auburn, ARS, Iowa Soybean Board</a:t>
            </a:r>
          </a:p>
          <a:p>
            <a:r>
              <a:rPr lang="en-US" dirty="0" smtClean="0"/>
              <a:t>Raven Ind., </a:t>
            </a:r>
          </a:p>
          <a:p>
            <a:r>
              <a:rPr lang="en-US" dirty="0" smtClean="0"/>
              <a:t>IPNI, NDSU, Alabama A&amp;M</a:t>
            </a:r>
          </a:p>
          <a:p>
            <a:r>
              <a:rPr lang="en-US" dirty="0" smtClean="0"/>
              <a:t>West Hills College-CA, </a:t>
            </a:r>
          </a:p>
          <a:p>
            <a:r>
              <a:rPr lang="en-US" dirty="0" smtClean="0"/>
              <a:t>McGill University, Canada</a:t>
            </a:r>
            <a:endParaRPr lang="en-US" dirty="0"/>
          </a:p>
          <a:p>
            <a:r>
              <a:rPr lang="en-US" dirty="0" smtClean="0"/>
              <a:t>University Kentucky</a:t>
            </a:r>
          </a:p>
          <a:p>
            <a:r>
              <a:rPr lang="en-US" dirty="0" smtClean="0"/>
              <a:t>California State University-Monterey Bay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8777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4287" y="583224"/>
            <a:ext cx="9055389" cy="13208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effectLst>
                  <a:outerShdw blurRad="25400" dist="25400" dir="2700000" algn="tl">
                    <a:srgbClr val="000000">
                      <a:alpha val="94000"/>
                    </a:srgbClr>
                  </a:outerShdw>
                </a:effectLst>
              </a:rPr>
              <a:t>Colleges/Universities that shared syllabi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1212" y="1491557"/>
            <a:ext cx="7201537" cy="4915506"/>
          </a:xfrm>
          <a:ln w="254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865903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9584266" cy="1320800"/>
          </a:xfrm>
        </p:spPr>
        <p:txBody>
          <a:bodyPr>
            <a:normAutofit/>
          </a:bodyPr>
          <a:lstStyle/>
          <a:p>
            <a:r>
              <a:rPr lang="en-US" dirty="0">
                <a:effectLst>
                  <a:outerShdw blurRad="25400" dist="25400" dir="2700000" algn="tl">
                    <a:srgbClr val="000000">
                      <a:alpha val="94000"/>
                    </a:srgbClr>
                  </a:outerShdw>
                </a:effectLst>
              </a:rPr>
              <a:t>Prerequisites required to be enrolled:			</a:t>
            </a:r>
            <a:r>
              <a:rPr lang="en-US" sz="2000" dirty="0">
                <a:effectLst>
                  <a:outerShdw blurRad="25400" dist="25400" dir="2700000" algn="tl">
                    <a:srgbClr val="000000">
                      <a:alpha val="94000"/>
                    </a:srgbClr>
                  </a:outerShdw>
                </a:effectLst>
              </a:rPr>
              <a:t>n=43</a:t>
            </a:r>
            <a:r>
              <a:rPr lang="en-US" dirty="0">
                <a:effectLst>
                  <a:outerShdw blurRad="25400" dist="25400" dir="2700000" algn="tl">
                    <a:srgbClr val="000000">
                      <a:alpha val="94000"/>
                    </a:srgbClr>
                  </a:outerShdw>
                </a:effectLst>
              </a:rPr>
              <a:t> 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4871009"/>
              </p:ext>
            </p:extLst>
          </p:nvPr>
        </p:nvGraphicFramePr>
        <p:xfrm>
          <a:off x="894080" y="1450340"/>
          <a:ext cx="3891280" cy="4480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972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9408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Prerequisites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#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No</a:t>
                      </a:r>
                      <a:r>
                        <a:rPr lang="en-US" sz="2400" baseline="0" dirty="0"/>
                        <a:t> Prerequisites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College Algebra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Precision Ag (Intro)</a:t>
                      </a:r>
                      <a:r>
                        <a:rPr lang="en-US" sz="2400" baseline="0" dirty="0"/>
                        <a:t> 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Junior or Senior</a:t>
                      </a:r>
                      <a:r>
                        <a:rPr lang="en-US" sz="2400" baseline="0" dirty="0"/>
                        <a:t> Standing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Physics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Soils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Graduate Standing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Plant Pathology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0408191"/>
              </p:ext>
            </p:extLst>
          </p:nvPr>
        </p:nvGraphicFramePr>
        <p:xfrm>
          <a:off x="6341148" y="1393190"/>
          <a:ext cx="3392132" cy="4480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13012">
                  <a:extLst>
                    <a:ext uri="{9D8B030D-6E8A-4147-A177-3AD203B41FA5}">
                      <a16:colId xmlns:a16="http://schemas.microsoft.com/office/drawing/2014/main" xmlns="" val="3064393212"/>
                    </a:ext>
                  </a:extLst>
                </a:gridCol>
                <a:gridCol w="579120">
                  <a:extLst>
                    <a:ext uri="{9D8B030D-6E8A-4147-A177-3AD203B41FA5}">
                      <a16:colId xmlns:a16="http://schemas.microsoft.com/office/drawing/2014/main" xmlns="" val="425346632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Prerequisites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#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3542128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GIS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3272165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Farm</a:t>
                      </a:r>
                      <a:r>
                        <a:rPr lang="en-US" sz="2400" baseline="0" dirty="0"/>
                        <a:t> Management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9326134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Agribusiness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6931392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Insect Biology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54829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Remote</a:t>
                      </a:r>
                      <a:r>
                        <a:rPr lang="en-US" sz="2400" baseline="0" dirty="0"/>
                        <a:t> Sensing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1670980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Statistics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9493485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Basic Computing Class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8482473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2942349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08574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53222307"/>
              </p:ext>
            </p:extLst>
          </p:nvPr>
        </p:nvGraphicFramePr>
        <p:xfrm>
          <a:off x="677333" y="776614"/>
          <a:ext cx="10658721" cy="58578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33680" y="-10160"/>
            <a:ext cx="11653520" cy="13208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effectLst>
                  <a:outerShdw blurRad="25400" dist="25400" dir="2700000" algn="tl">
                    <a:srgbClr val="000000">
                      <a:alpha val="94000"/>
                    </a:srgbClr>
                  </a:outerShdw>
                </a:effectLst>
              </a:rPr>
              <a:t>Topics Taught In Both Entry &amp; Advanced Courses 	   n=43</a:t>
            </a:r>
          </a:p>
        </p:txBody>
      </p:sp>
    </p:spTree>
    <p:extLst>
      <p:ext uri="{BB962C8B-B14F-4D97-AF65-F5344CB8AC3E}">
        <p14:creationId xmlns:p14="http://schemas.microsoft.com/office/powerpoint/2010/main" val="1551211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3"/>
          <p:cNvSpPr>
            <a:spLocks noGrp="1"/>
          </p:cNvSpPr>
          <p:nvPr>
            <p:ph type="title"/>
          </p:nvPr>
        </p:nvSpPr>
        <p:spPr>
          <a:xfrm>
            <a:off x="108374" y="71120"/>
            <a:ext cx="11707706" cy="13208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effectLst>
                  <a:outerShdw blurRad="25400" dist="25400" dir="2700000" algn="tl">
                    <a:srgbClr val="000000">
                      <a:alpha val="94000"/>
                    </a:srgbClr>
                  </a:outerShdw>
                </a:effectLst>
              </a:rPr>
              <a:t>Topics Taught In Both Entry &amp; Advanced Courses 	   n=43</a:t>
            </a:r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629575"/>
              </p:ext>
            </p:extLst>
          </p:nvPr>
        </p:nvGraphicFramePr>
        <p:xfrm>
          <a:off x="200414" y="726510"/>
          <a:ext cx="11615666" cy="60095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92815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3"/>
          <p:cNvSpPr>
            <a:spLocks noGrp="1"/>
          </p:cNvSpPr>
          <p:nvPr>
            <p:ph type="title"/>
          </p:nvPr>
        </p:nvSpPr>
        <p:spPr>
          <a:xfrm>
            <a:off x="149014" y="91440"/>
            <a:ext cx="11799146" cy="13208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effectLst>
                  <a:outerShdw blurRad="25400" dist="25400" dir="2700000" algn="tl">
                    <a:srgbClr val="000000">
                      <a:alpha val="94000"/>
                    </a:srgbClr>
                  </a:outerShdw>
                </a:effectLst>
              </a:rPr>
              <a:t>Topics Taught In Both Entry &amp; Advanced Courses 	   n=43</a:t>
            </a:r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29531383"/>
              </p:ext>
            </p:extLst>
          </p:nvPr>
        </p:nvGraphicFramePr>
        <p:xfrm>
          <a:off x="472966" y="751840"/>
          <a:ext cx="11119944" cy="60187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97851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166037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r>
              <a:rPr lang="en-US" dirty="0" smtClean="0">
                <a:effectLst>
                  <a:outerShdw blurRad="25400" dist="25400" dir="2700000" algn="tl">
                    <a:srgbClr val="000000">
                      <a:alpha val="94000"/>
                    </a:srgbClr>
                  </a:outerShdw>
                </a:effectLst>
              </a:rPr>
              <a:t>Conclusions:  </a:t>
            </a:r>
            <a:r>
              <a:rPr lang="en-US" dirty="0"/>
              <a:t>Key differences between employers and universities</a:t>
            </a:r>
            <a:br>
              <a:rPr lang="en-US" dirty="0"/>
            </a:br>
            <a:endParaRPr lang="en-US" dirty="0">
              <a:effectLst>
                <a:outerShdw blurRad="25400" dist="25400" dir="2700000" algn="tl">
                  <a:srgbClr val="000000">
                    <a:alpha val="94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775637"/>
            <a:ext cx="6054936" cy="42822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 smtClean="0"/>
              <a:t>Employers</a:t>
            </a:r>
          </a:p>
          <a:p>
            <a:r>
              <a:rPr lang="en-US" sz="2400" dirty="0" smtClean="0"/>
              <a:t>87% lacking in basic statistics</a:t>
            </a:r>
          </a:p>
          <a:p>
            <a:pPr lvl="1"/>
            <a:r>
              <a:rPr lang="en-US" sz="2200" dirty="0" smtClean="0"/>
              <a:t>Not covered in PA classes</a:t>
            </a:r>
          </a:p>
          <a:p>
            <a:r>
              <a:rPr lang="en-US" sz="2400" dirty="0" smtClean="0"/>
              <a:t>51% lacking in oral and written communication</a:t>
            </a:r>
          </a:p>
          <a:p>
            <a:r>
              <a:rPr lang="en-US" sz="2400" dirty="0" smtClean="0"/>
              <a:t>52% lacking in Maps</a:t>
            </a:r>
          </a:p>
          <a:p>
            <a:r>
              <a:rPr lang="en-US" sz="2400" dirty="0" smtClean="0"/>
              <a:t>50% lacking in PA knowledge</a:t>
            </a:r>
          </a:p>
          <a:p>
            <a:r>
              <a:rPr lang="en-US" sz="2400" dirty="0" smtClean="0"/>
              <a:t>60% lacking in effective Agronomic Recommendations</a:t>
            </a:r>
          </a:p>
          <a:p>
            <a:endParaRPr lang="en-US" sz="24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5952502" y="1256586"/>
            <a:ext cx="4458785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Topics covered in PA Classes</a:t>
            </a:r>
          </a:p>
          <a:p>
            <a:r>
              <a:rPr lang="en-US" sz="2400" dirty="0" smtClean="0"/>
              <a:t>	GIS (79% classes)</a:t>
            </a:r>
          </a:p>
          <a:p>
            <a:r>
              <a:rPr lang="en-US" sz="2400" dirty="0" smtClean="0"/>
              <a:t>	Economics (69% classes)</a:t>
            </a:r>
            <a:r>
              <a:rPr lang="en-US" sz="2400" dirty="0"/>
              <a:t>	</a:t>
            </a:r>
            <a:endParaRPr lang="en-US" sz="2400" dirty="0" smtClean="0"/>
          </a:p>
          <a:p>
            <a:r>
              <a:rPr lang="en-US" sz="2400" dirty="0" smtClean="0"/>
              <a:t>	VRT (65% classes)</a:t>
            </a:r>
          </a:p>
          <a:p>
            <a:r>
              <a:rPr lang="en-US" sz="2400" dirty="0"/>
              <a:t>	</a:t>
            </a:r>
            <a:r>
              <a:rPr lang="en-US" sz="2400" dirty="0" smtClean="0"/>
              <a:t>Environment (53% classes)</a:t>
            </a:r>
          </a:p>
          <a:p>
            <a:r>
              <a:rPr lang="en-US" sz="2400" dirty="0"/>
              <a:t>	</a:t>
            </a:r>
            <a:r>
              <a:rPr lang="en-US" sz="2400" dirty="0" smtClean="0"/>
              <a:t>Yield mapping (51% classes)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035040" y="3691769"/>
            <a:ext cx="4860626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Large gaps between employers </a:t>
            </a:r>
          </a:p>
          <a:p>
            <a:r>
              <a:rPr lang="en-US" sz="2400" dirty="0"/>
              <a:t>	</a:t>
            </a:r>
            <a:r>
              <a:rPr lang="en-US" sz="2400" dirty="0" smtClean="0"/>
              <a:t>	and universities</a:t>
            </a:r>
          </a:p>
          <a:p>
            <a:r>
              <a:rPr lang="en-US" sz="2400" dirty="0" smtClean="0"/>
              <a:t>	Basic current PA knowledge</a:t>
            </a:r>
          </a:p>
          <a:p>
            <a:r>
              <a:rPr lang="en-US" sz="2400" dirty="0"/>
              <a:t>	</a:t>
            </a:r>
            <a:r>
              <a:rPr lang="en-US" sz="2400" dirty="0" smtClean="0"/>
              <a:t>Basic statistics for conducting </a:t>
            </a:r>
          </a:p>
          <a:p>
            <a:r>
              <a:rPr lang="en-US" sz="2400" dirty="0"/>
              <a:t>	</a:t>
            </a:r>
            <a:r>
              <a:rPr lang="en-US" sz="2400" dirty="0" smtClean="0"/>
              <a:t>	on-farm research</a:t>
            </a:r>
          </a:p>
          <a:p>
            <a:r>
              <a:rPr lang="en-US" sz="2400" dirty="0"/>
              <a:t>	</a:t>
            </a:r>
            <a:r>
              <a:rPr lang="en-US" sz="2400" dirty="0" smtClean="0"/>
              <a:t>Problem solving in agriculture</a:t>
            </a:r>
          </a:p>
          <a:p>
            <a:r>
              <a:rPr lang="en-US" sz="2400" dirty="0"/>
              <a:t>	</a:t>
            </a:r>
            <a:r>
              <a:rPr lang="en-US" sz="2400" dirty="0" smtClean="0"/>
              <a:t>Agronomic recommendations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1281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5344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smtClean="0">
                <a:effectLst>
                  <a:outerShdw blurRad="25400" dist="25400" dir="2700000" algn="tl">
                    <a:srgbClr val="000000">
                      <a:alpha val="94000"/>
                    </a:srgbClr>
                  </a:outerShdw>
                </a:effectLst>
              </a:rPr>
              <a:t>To address these limitations</a:t>
            </a:r>
            <a:endParaRPr lang="en-US" dirty="0">
              <a:effectLst>
                <a:outerShdw blurRad="25400" dist="25400" dir="2700000" algn="tl">
                  <a:srgbClr val="000000">
                    <a:alpha val="94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894" y="1554799"/>
            <a:ext cx="7843751" cy="3902418"/>
          </a:xfrm>
        </p:spPr>
        <p:txBody>
          <a:bodyPr>
            <a:normAutofit lnSpcReduction="10000"/>
          </a:bodyPr>
          <a:lstStyle/>
          <a:p>
            <a:pPr lvl="0">
              <a:buClr>
                <a:srgbClr val="90C226"/>
              </a:buClr>
            </a:pPr>
            <a:r>
              <a:rPr lang="en-US" sz="2800" dirty="0" smtClean="0">
                <a:solidFill>
                  <a:prstClr val="black"/>
                </a:solidFill>
              </a:rPr>
              <a:t>New text book that highlights advances in PA</a:t>
            </a:r>
          </a:p>
          <a:p>
            <a:pPr lvl="0">
              <a:buClr>
                <a:srgbClr val="90C226"/>
              </a:buClr>
            </a:pPr>
            <a:r>
              <a:rPr lang="en-US" sz="2800" dirty="0" smtClean="0">
                <a:solidFill>
                  <a:prstClr val="black"/>
                </a:solidFill>
              </a:rPr>
              <a:t>Text book that integrates Math, PA, Agronomic recommendations.</a:t>
            </a:r>
          </a:p>
          <a:p>
            <a:pPr lvl="0">
              <a:buClr>
                <a:srgbClr val="90C226"/>
              </a:buClr>
            </a:pPr>
            <a:r>
              <a:rPr lang="en-US" sz="2800" dirty="0" smtClean="0">
                <a:solidFill>
                  <a:prstClr val="black"/>
                </a:solidFill>
              </a:rPr>
              <a:t>Include short video clips on select topics</a:t>
            </a:r>
          </a:p>
          <a:p>
            <a:pPr lvl="0">
              <a:buClr>
                <a:srgbClr val="90C226"/>
              </a:buClr>
            </a:pPr>
            <a:r>
              <a:rPr lang="en-US" sz="2800" dirty="0" smtClean="0">
                <a:solidFill>
                  <a:prstClr val="black"/>
                </a:solidFill>
              </a:rPr>
              <a:t>Texts will be available through the ACSESS Digital Library</a:t>
            </a:r>
          </a:p>
          <a:p>
            <a:pPr lvl="0">
              <a:buClr>
                <a:srgbClr val="90C226"/>
              </a:buClr>
            </a:pPr>
            <a:r>
              <a:rPr lang="en-US" sz="2800" dirty="0" smtClean="0">
                <a:solidFill>
                  <a:prstClr val="black"/>
                </a:solidFill>
              </a:rPr>
              <a:t>Royalties go into Tri-Society Precision Ag communities</a:t>
            </a:r>
          </a:p>
          <a:p>
            <a:pPr lvl="0">
              <a:buClr>
                <a:srgbClr val="90C226"/>
              </a:buClr>
            </a:pPr>
            <a:endParaRPr lang="en-US" sz="2600" dirty="0">
              <a:solidFill>
                <a:prstClr val="black"/>
              </a:solidFill>
            </a:endParaRPr>
          </a:p>
          <a:p>
            <a:pPr marL="0" lvl="0" indent="0">
              <a:buClr>
                <a:srgbClr val="90C226"/>
              </a:buClr>
              <a:buNone/>
            </a:pPr>
            <a:endParaRPr lang="en-US" sz="2600" dirty="0">
              <a:solidFill>
                <a:prstClr val="black"/>
              </a:solidFill>
            </a:endParaRPr>
          </a:p>
          <a:p>
            <a:pPr lvl="0">
              <a:buClr>
                <a:srgbClr val="90C226"/>
              </a:buClr>
            </a:pP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9645" y="2013624"/>
            <a:ext cx="3762355" cy="484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705758" y="5867451"/>
            <a:ext cx="3210127" cy="461665"/>
          </a:xfrm>
          <a:prstGeom prst="rect">
            <a:avLst/>
          </a:prstGeom>
          <a:solidFill>
            <a:schemeClr val="accent2">
              <a:lumMod val="50000"/>
            </a:schemeClr>
          </a:solidFill>
          <a:ln w="57150"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Available</a:t>
            </a:r>
            <a:r>
              <a:rPr lang="en-US" sz="24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January</a:t>
            </a:r>
          </a:p>
        </p:txBody>
      </p:sp>
    </p:spTree>
    <p:extLst>
      <p:ext uri="{BB962C8B-B14F-4D97-AF65-F5344CB8AC3E}">
        <p14:creationId xmlns:p14="http://schemas.microsoft.com/office/powerpoint/2010/main" val="522446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55607" y="209974"/>
            <a:ext cx="7766936" cy="635846"/>
          </a:xfrm>
        </p:spPr>
        <p:txBody>
          <a:bodyPr/>
          <a:lstStyle/>
          <a:p>
            <a:pPr algn="ctr"/>
            <a:r>
              <a:rPr lang="en-US" dirty="0" smtClean="0"/>
              <a:t>Curricula 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564217" y="845820"/>
            <a:ext cx="7766936" cy="5093167"/>
          </a:xfrm>
        </p:spPr>
        <p:txBody>
          <a:bodyPr>
            <a:noAutofit/>
          </a:bodyPr>
          <a:lstStyle/>
          <a:p>
            <a:pPr algn="l"/>
            <a:r>
              <a:rPr lang="en-US" sz="2400" dirty="0" smtClean="0">
                <a:solidFill>
                  <a:schemeClr val="tx1"/>
                </a:solidFill>
              </a:rPr>
              <a:t>Mathematics</a:t>
            </a:r>
          </a:p>
          <a:p>
            <a:pPr marL="457200" indent="-457200" algn="l">
              <a:buAutoNum type="arabicPeriod"/>
            </a:pPr>
            <a:r>
              <a:rPr lang="en-US" sz="2400" dirty="0" smtClean="0">
                <a:solidFill>
                  <a:schemeClr val="tx1"/>
                </a:solidFill>
              </a:rPr>
              <a:t>Teaching mathematics,</a:t>
            </a:r>
          </a:p>
          <a:p>
            <a:pPr marL="457200" indent="-457200" algn="l">
              <a:buAutoNum type="arabicPeriod"/>
            </a:pPr>
            <a:r>
              <a:rPr lang="en-US" sz="2400" dirty="0" smtClean="0">
                <a:solidFill>
                  <a:schemeClr val="tx1"/>
                </a:solidFill>
              </a:rPr>
              <a:t>The use of models in problem solving,</a:t>
            </a:r>
          </a:p>
          <a:p>
            <a:pPr marL="457200" indent="-457200" algn="l">
              <a:buAutoNum type="arabicPeriod"/>
            </a:pPr>
            <a:r>
              <a:rPr lang="en-US" sz="2400" dirty="0" smtClean="0">
                <a:solidFill>
                  <a:schemeClr val="tx1"/>
                </a:solidFill>
              </a:rPr>
              <a:t>Calculating economic optimum rates,</a:t>
            </a:r>
          </a:p>
          <a:p>
            <a:pPr marL="457200" indent="-457200" algn="l">
              <a:buAutoNum type="arabicPeriod"/>
            </a:pPr>
            <a:r>
              <a:rPr lang="en-US" sz="2400" dirty="0" smtClean="0">
                <a:solidFill>
                  <a:schemeClr val="tx1"/>
                </a:solidFill>
              </a:rPr>
              <a:t>Mathematics of longitude and latitude</a:t>
            </a:r>
          </a:p>
          <a:p>
            <a:pPr algn="l"/>
            <a:r>
              <a:rPr lang="en-US" sz="2400" dirty="0" smtClean="0">
                <a:solidFill>
                  <a:schemeClr val="tx1"/>
                </a:solidFill>
              </a:rPr>
              <a:t>Agronomics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sz="2400" dirty="0" smtClean="0">
                <a:solidFill>
                  <a:schemeClr val="tx1"/>
                </a:solidFill>
              </a:rPr>
              <a:t>Chapters on fertilizers, understanding soil test results, scouting fields, 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sz="2400" dirty="0" smtClean="0">
                <a:solidFill>
                  <a:schemeClr val="tx1"/>
                </a:solidFill>
              </a:rPr>
              <a:t>Determining the cost of production</a:t>
            </a:r>
          </a:p>
          <a:p>
            <a:pPr algn="l"/>
            <a:r>
              <a:rPr lang="en-US" sz="2400" dirty="0" smtClean="0">
                <a:solidFill>
                  <a:schemeClr val="tx1"/>
                </a:solidFill>
              </a:rPr>
              <a:t>Knowledge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sz="2400" dirty="0" smtClean="0">
                <a:solidFill>
                  <a:schemeClr val="tx1"/>
                </a:solidFill>
              </a:rPr>
              <a:t>GIS, GPS, yield monitors, variable rate equipment</a:t>
            </a:r>
          </a:p>
        </p:txBody>
      </p:sp>
    </p:spTree>
    <p:extLst>
      <p:ext uri="{BB962C8B-B14F-4D97-AF65-F5344CB8AC3E}">
        <p14:creationId xmlns:p14="http://schemas.microsoft.com/office/powerpoint/2010/main" val="1217293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Contacts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8968" y="1499109"/>
            <a:ext cx="8596668" cy="388077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At Meeting: </a:t>
            </a:r>
          </a:p>
          <a:p>
            <a:pPr lvl="1"/>
            <a:r>
              <a:rPr lang="en-US" sz="2400" dirty="0" smtClean="0"/>
              <a:t>Stephanie Bruggeman (grant coordinator/co-editor)</a:t>
            </a:r>
          </a:p>
          <a:p>
            <a:pPr lvl="1"/>
            <a:r>
              <a:rPr lang="en-US" sz="2400" dirty="0" smtClean="0"/>
              <a:t>Multiple Authors: Terry Griffin, Newell Kitchen, Brian </a:t>
            </a:r>
            <a:r>
              <a:rPr lang="en-US" sz="2400" dirty="0" err="1" smtClean="0"/>
              <a:t>Arnall</a:t>
            </a:r>
            <a:r>
              <a:rPr lang="en-US" sz="2400" dirty="0" smtClean="0"/>
              <a:t>, James </a:t>
            </a:r>
            <a:r>
              <a:rPr lang="en-US" sz="2400" dirty="0" err="1"/>
              <a:t>Schepers</a:t>
            </a:r>
            <a:r>
              <a:rPr lang="en-US" sz="2400" dirty="0" smtClean="0"/>
              <a:t>, Others?</a:t>
            </a:r>
          </a:p>
          <a:p>
            <a:r>
              <a:rPr lang="en-US" sz="2400" dirty="0" smtClean="0"/>
              <a:t>After Meeting:</a:t>
            </a:r>
          </a:p>
          <a:p>
            <a:pPr lvl="1"/>
            <a:r>
              <a:rPr lang="en-US" sz="2400" dirty="0" smtClean="0">
                <a:hlinkClick r:id="rId2"/>
              </a:rPr>
              <a:t>David.Clay@sdstate.edu</a:t>
            </a:r>
            <a:r>
              <a:rPr lang="en-US" sz="2400" dirty="0" smtClean="0"/>
              <a:t> </a:t>
            </a:r>
          </a:p>
          <a:p>
            <a:pPr lvl="1"/>
            <a:r>
              <a:rPr lang="en-US" sz="2400" dirty="0" smtClean="0">
                <a:hlinkClick r:id="rId3"/>
              </a:rPr>
              <a:t>ShannonD@missouri.edu</a:t>
            </a:r>
            <a:r>
              <a:rPr lang="en-US" sz="2400" dirty="0" smtClean="0"/>
              <a:t> (Kent Shannon)</a:t>
            </a:r>
          </a:p>
          <a:p>
            <a:pPr lvl="1"/>
            <a:r>
              <a:rPr lang="en-US" sz="2400" dirty="0" smtClean="0">
                <a:hlinkClick r:id="rId4"/>
              </a:rPr>
              <a:t>Stephanie.bruggeman@sdstate.edu</a:t>
            </a:r>
            <a:endParaRPr lang="en-US" sz="2400" dirty="0" smtClean="0"/>
          </a:p>
          <a:p>
            <a:pPr lvl="1"/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23298992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75260"/>
            <a:ext cx="8596668" cy="888049"/>
          </a:xfrm>
        </p:spPr>
        <p:txBody>
          <a:bodyPr/>
          <a:lstStyle/>
          <a:p>
            <a:r>
              <a:rPr lang="en-US" dirty="0" smtClean="0"/>
              <a:t>Activities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4538" y="914719"/>
            <a:ext cx="11366922" cy="5428931"/>
          </a:xfrm>
        </p:spPr>
        <p:txBody>
          <a:bodyPr>
            <a:noAutofit/>
          </a:bodyPr>
          <a:lstStyle/>
          <a:p>
            <a:r>
              <a:rPr lang="en-US" sz="2200" dirty="0" smtClean="0"/>
              <a:t>Conducted a survey of employers and universities</a:t>
            </a:r>
          </a:p>
          <a:p>
            <a:pPr lvl="1"/>
            <a:r>
              <a:rPr lang="en-US" sz="2200" dirty="0" smtClean="0"/>
              <a:t>Identify gaps in what is being taught</a:t>
            </a:r>
          </a:p>
          <a:p>
            <a:r>
              <a:rPr lang="en-US" sz="2200" dirty="0" smtClean="0"/>
              <a:t>Held monthly planning meetings</a:t>
            </a:r>
          </a:p>
          <a:p>
            <a:r>
              <a:rPr lang="en-US" sz="2200" dirty="0" smtClean="0"/>
              <a:t>Initiated a dialog with American Society of Agronomy, CCA program about a PA specialty</a:t>
            </a:r>
          </a:p>
          <a:p>
            <a:r>
              <a:rPr lang="en-US" sz="2200" dirty="0" smtClean="0"/>
              <a:t>Wrote two text books</a:t>
            </a:r>
          </a:p>
          <a:p>
            <a:pPr lvl="1"/>
            <a:r>
              <a:rPr lang="en-US" sz="2200" dirty="0" smtClean="0"/>
              <a:t>Practical Mathematics and Agronomy for Precision Agriculture</a:t>
            </a:r>
          </a:p>
          <a:p>
            <a:pPr lvl="2"/>
            <a:r>
              <a:rPr lang="en-US" sz="2200" dirty="0" smtClean="0"/>
              <a:t>18 chapters completed and accepted</a:t>
            </a:r>
          </a:p>
          <a:p>
            <a:pPr lvl="1"/>
            <a:r>
              <a:rPr lang="en-US" sz="2200" dirty="0" smtClean="0"/>
              <a:t>Precision Farming Basics</a:t>
            </a:r>
          </a:p>
          <a:p>
            <a:pPr lvl="2"/>
            <a:r>
              <a:rPr lang="en-US" sz="2200" dirty="0" smtClean="0"/>
              <a:t>10 of 15 chapters accepted</a:t>
            </a:r>
          </a:p>
          <a:p>
            <a:pPr lvl="1"/>
            <a:r>
              <a:rPr lang="en-US" sz="2200" dirty="0" smtClean="0"/>
              <a:t>Prepared a workshop for teachers for underserved students for summer 2018.</a:t>
            </a:r>
          </a:p>
        </p:txBody>
      </p:sp>
    </p:spTree>
    <p:extLst>
      <p:ext uri="{BB962C8B-B14F-4D97-AF65-F5344CB8AC3E}">
        <p14:creationId xmlns:p14="http://schemas.microsoft.com/office/powerpoint/2010/main" val="5481161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1552" y="161014"/>
            <a:ext cx="8545828" cy="800100"/>
          </a:xfrm>
        </p:spPr>
        <p:txBody>
          <a:bodyPr>
            <a:normAutofit/>
          </a:bodyPr>
          <a:lstStyle/>
          <a:p>
            <a:r>
              <a:rPr lang="en-US" sz="4400" dirty="0"/>
              <a:t>Precision Equipment Technician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5167" y="5174147"/>
            <a:ext cx="4202307" cy="712303"/>
          </a:xfrm>
        </p:spPr>
        <p:txBody>
          <a:bodyPr/>
          <a:lstStyle/>
          <a:p>
            <a:r>
              <a:rPr lang="en-US" dirty="0" smtClean="0"/>
              <a:t>128 Respondents</a:t>
            </a:r>
            <a:endParaRPr lang="en-US" dirty="0"/>
          </a:p>
        </p:txBody>
      </p:sp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2593014568"/>
              </p:ext>
            </p:extLst>
          </p:nvPr>
        </p:nvGraphicFramePr>
        <p:xfrm>
          <a:off x="-1" y="941234"/>
          <a:ext cx="5145741" cy="41417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269747391"/>
              </p:ext>
            </p:extLst>
          </p:nvPr>
        </p:nvGraphicFramePr>
        <p:xfrm>
          <a:off x="5728447" y="950157"/>
          <a:ext cx="5226424" cy="42135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16855" y="5517118"/>
            <a:ext cx="24894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Employer Survey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6762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3838" y="134246"/>
            <a:ext cx="7254238" cy="845820"/>
          </a:xfrm>
        </p:spPr>
        <p:txBody>
          <a:bodyPr>
            <a:normAutofit/>
          </a:bodyPr>
          <a:lstStyle/>
          <a:p>
            <a:r>
              <a:rPr lang="en-US" sz="4400" dirty="0"/>
              <a:t>Technical Support</a:t>
            </a:r>
          </a:p>
        </p:txBody>
      </p:sp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723789139"/>
              </p:ext>
            </p:extLst>
          </p:nvPr>
        </p:nvGraphicFramePr>
        <p:xfrm>
          <a:off x="0" y="905435"/>
          <a:ext cx="5074024" cy="44861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1618088377"/>
              </p:ext>
            </p:extLst>
          </p:nvPr>
        </p:nvGraphicFramePr>
        <p:xfrm>
          <a:off x="5747894" y="922482"/>
          <a:ext cx="4977448" cy="44691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216855" y="5517118"/>
            <a:ext cx="24894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Employer Survey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3118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8894" y="150405"/>
            <a:ext cx="4190999" cy="857250"/>
          </a:xfrm>
        </p:spPr>
        <p:txBody>
          <a:bodyPr>
            <a:normAutofit/>
          </a:bodyPr>
          <a:lstStyle/>
          <a:p>
            <a:r>
              <a:rPr lang="en-US" sz="4400" dirty="0"/>
              <a:t>Agronomist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5167" y="5123330"/>
            <a:ext cx="4202307" cy="990599"/>
          </a:xfrm>
        </p:spPr>
        <p:txBody>
          <a:bodyPr/>
          <a:lstStyle/>
          <a:p>
            <a:r>
              <a:rPr lang="en-US" dirty="0" smtClean="0"/>
              <a:t>112 Respondents</a:t>
            </a:r>
            <a:endParaRPr lang="en-US" dirty="0"/>
          </a:p>
        </p:txBody>
      </p:sp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1595093349"/>
              </p:ext>
            </p:extLst>
          </p:nvPr>
        </p:nvGraphicFramePr>
        <p:xfrm>
          <a:off x="1" y="892034"/>
          <a:ext cx="5100918" cy="42178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3137163897"/>
              </p:ext>
            </p:extLst>
          </p:nvPr>
        </p:nvGraphicFramePr>
        <p:xfrm>
          <a:off x="5737413" y="990645"/>
          <a:ext cx="5163670" cy="41282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216855" y="5517118"/>
            <a:ext cx="24894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Employer Survey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4848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3108" y="1383030"/>
            <a:ext cx="4572000" cy="1828800"/>
          </a:xfrm>
        </p:spPr>
        <p:txBody>
          <a:bodyPr>
            <a:normAutofit fontScale="90000"/>
          </a:bodyPr>
          <a:lstStyle/>
          <a:p>
            <a:r>
              <a:rPr lang="en-US" sz="4400" dirty="0">
                <a:effectLst/>
              </a:rPr>
              <a:t>Please indicate the level of difficulty finding qualified applicants in the precision Ag employee </a:t>
            </a:r>
            <a:endParaRPr lang="en-US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130, 145, 124, 121, 32 Respondents</a:t>
            </a:r>
            <a:endParaRPr lang="en-US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3"/>
          </p:nvPr>
        </p:nvSpPr>
        <p:spPr/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1934795775"/>
              </p:ext>
            </p:extLst>
          </p:nvPr>
        </p:nvGraphicFramePr>
        <p:xfrm>
          <a:off x="5334000" y="381000"/>
          <a:ext cx="6477000" cy="5410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ctangle 4"/>
          <p:cNvSpPr/>
          <p:nvPr/>
        </p:nvSpPr>
        <p:spPr>
          <a:xfrm>
            <a:off x="5474970" y="1851660"/>
            <a:ext cx="6366510" cy="44577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05194" y="228600"/>
            <a:ext cx="437651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Employer Survey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653526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2" y="2971800"/>
            <a:ext cx="4190999" cy="1828800"/>
          </a:xfrm>
        </p:spPr>
        <p:txBody>
          <a:bodyPr>
            <a:normAutofit/>
          </a:bodyPr>
          <a:lstStyle/>
          <a:p>
            <a:r>
              <a:rPr lang="en-US" sz="4400" dirty="0">
                <a:effectLst/>
              </a:rPr>
              <a:t>?</a:t>
            </a:r>
            <a:endParaRPr lang="en-US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Respondents</a:t>
            </a: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609602" y="838201"/>
            <a:ext cx="4201213" cy="9905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SzPct val="90000"/>
              <a:buFont typeface="Arial" pitchFamily="34" charset="0"/>
              <a:buNone/>
              <a:defRPr sz="2000" kern="120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90000"/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90000"/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90000"/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90000"/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90000"/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90000"/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90000"/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90000"/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 dirty="0"/>
              <a:t>Question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/>
      </p:sp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666972900"/>
              </p:ext>
            </p:extLst>
          </p:nvPr>
        </p:nvGraphicFramePr>
        <p:xfrm>
          <a:off x="365760" y="228600"/>
          <a:ext cx="11740929" cy="5791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Rectangle 3"/>
          <p:cNvSpPr/>
          <p:nvPr/>
        </p:nvSpPr>
        <p:spPr>
          <a:xfrm>
            <a:off x="297180" y="1769746"/>
            <a:ext cx="11667749" cy="51435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00050" y="4114800"/>
            <a:ext cx="11564879" cy="139065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83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5740" y="914400"/>
            <a:ext cx="4846320" cy="3886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Precision Workforce</a:t>
            </a:r>
            <a:br>
              <a:rPr lang="en-US" dirty="0" smtClean="0"/>
            </a:br>
            <a:r>
              <a:rPr lang="en-US" dirty="0" smtClean="0"/>
              <a:t>Development</a:t>
            </a:r>
            <a:br>
              <a:rPr lang="en-US" dirty="0" smtClean="0"/>
            </a:br>
            <a:r>
              <a:rPr lang="en-US" dirty="0" smtClean="0"/>
              <a:t>Needed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463540" y="1149340"/>
            <a:ext cx="6902852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Per Employers:</a:t>
            </a:r>
          </a:p>
          <a:p>
            <a:r>
              <a:rPr lang="en-US" sz="3600" dirty="0" smtClean="0"/>
              <a:t>Low </a:t>
            </a:r>
            <a:r>
              <a:rPr lang="en-US" sz="3600" dirty="0" smtClean="0"/>
              <a:t>or </a:t>
            </a:r>
            <a:r>
              <a:rPr lang="en-US" sz="3600" dirty="0" smtClean="0"/>
              <a:t>deficient:</a:t>
            </a:r>
            <a:endParaRPr lang="en-US" sz="3600" dirty="0" smtClean="0"/>
          </a:p>
          <a:p>
            <a:endParaRPr lang="en-US" sz="3600" dirty="0"/>
          </a:p>
          <a:p>
            <a:r>
              <a:rPr lang="en-US" sz="3600" dirty="0" smtClean="0"/>
              <a:t>87% Math and statistics</a:t>
            </a:r>
          </a:p>
          <a:p>
            <a:r>
              <a:rPr lang="en-US" sz="3600" dirty="0" smtClean="0"/>
              <a:t>62% </a:t>
            </a:r>
            <a:r>
              <a:rPr lang="en-US" sz="3600" dirty="0" smtClean="0"/>
              <a:t>Mapping</a:t>
            </a:r>
            <a:endParaRPr lang="en-US" sz="3600" dirty="0" smtClean="0"/>
          </a:p>
          <a:p>
            <a:r>
              <a:rPr lang="en-US" sz="3600" dirty="0" smtClean="0"/>
              <a:t>50% </a:t>
            </a:r>
            <a:r>
              <a:rPr lang="en-US" sz="3600" dirty="0" smtClean="0"/>
              <a:t>General Knowledge of PA</a:t>
            </a:r>
            <a:endParaRPr lang="en-US" sz="3600" dirty="0" smtClean="0"/>
          </a:p>
          <a:p>
            <a:r>
              <a:rPr lang="en-US" sz="3600" dirty="0" smtClean="0"/>
              <a:t>60% Effective recommendations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588417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01346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smtClean="0">
                <a:effectLst>
                  <a:outerShdw blurRad="25400" dist="25400" dir="2700000" algn="tl">
                    <a:srgbClr val="000000">
                      <a:alpha val="94000"/>
                    </a:srgbClr>
                  </a:outerShdw>
                </a:effectLst>
              </a:rPr>
              <a:t>University Surveys</a:t>
            </a:r>
            <a:endParaRPr lang="en-US" dirty="0">
              <a:effectLst>
                <a:outerShdw blurRad="25400" dist="25400" dir="2700000" algn="tl">
                  <a:srgbClr val="000000">
                    <a:alpha val="94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636123"/>
            <a:ext cx="8596668" cy="3880773"/>
          </a:xfrm>
        </p:spPr>
        <p:txBody>
          <a:bodyPr>
            <a:normAutofit/>
          </a:bodyPr>
          <a:lstStyle/>
          <a:p>
            <a:r>
              <a:rPr lang="en-US" sz="2800" dirty="0"/>
              <a:t>Identify course requirements</a:t>
            </a:r>
          </a:p>
          <a:p>
            <a:r>
              <a:rPr lang="en-US" sz="2800" dirty="0"/>
              <a:t>Identify list of topics that courses covered</a:t>
            </a:r>
          </a:p>
          <a:p>
            <a:pPr lvl="1"/>
            <a:r>
              <a:rPr lang="en-US" sz="2800" dirty="0"/>
              <a:t>What was the frequency that topics were covered</a:t>
            </a:r>
          </a:p>
          <a:p>
            <a:pPr lvl="2"/>
            <a:r>
              <a:rPr lang="en-US" sz="2800" dirty="0"/>
              <a:t>Entry Level vs. Advanced Level</a:t>
            </a:r>
          </a:p>
          <a:p>
            <a:pPr lvl="1"/>
            <a:r>
              <a:rPr lang="en-US" sz="2800" dirty="0"/>
              <a:t>What vocabulary is used to address certain topics</a:t>
            </a:r>
          </a:p>
          <a:p>
            <a:pPr lvl="1"/>
            <a:endParaRPr lang="en-US" sz="2200" dirty="0"/>
          </a:p>
          <a:p>
            <a:pPr lvl="1"/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440183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5629</TotalTime>
  <Words>583</Words>
  <Application>Microsoft Office PowerPoint</Application>
  <PresentationFormat>Custom</PresentationFormat>
  <Paragraphs>179</Paragraphs>
  <Slides>18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Facet</vt:lpstr>
      <vt:lpstr>Workforce Development Precision Agriculture</vt:lpstr>
      <vt:lpstr>Activities</vt:lpstr>
      <vt:lpstr>Precision Equipment Technician</vt:lpstr>
      <vt:lpstr>Technical Support</vt:lpstr>
      <vt:lpstr>Agronomist</vt:lpstr>
      <vt:lpstr>Please indicate the level of difficulty finding qualified applicants in the precision Ag employee </vt:lpstr>
      <vt:lpstr>?</vt:lpstr>
      <vt:lpstr>Precision Workforce Development Needed  </vt:lpstr>
      <vt:lpstr>University Surveys</vt:lpstr>
      <vt:lpstr>Colleges/Universities that shared syllabi</vt:lpstr>
      <vt:lpstr>Prerequisites required to be enrolled:   n=43 </vt:lpstr>
      <vt:lpstr>Topics Taught In Both Entry &amp; Advanced Courses     n=43</vt:lpstr>
      <vt:lpstr>Topics Taught In Both Entry &amp; Advanced Courses     n=43</vt:lpstr>
      <vt:lpstr>Topics Taught In Both Entry &amp; Advanced Courses     n=43</vt:lpstr>
      <vt:lpstr>Conclusions:  Key differences between employers and universities </vt:lpstr>
      <vt:lpstr>To address these limitations</vt:lpstr>
      <vt:lpstr>Curricula </vt:lpstr>
      <vt:lpstr>Contacts</vt:lpstr>
    </vt:vector>
  </TitlesOfParts>
  <Company>University of Missouri-Columbia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Summary of Topics from PA Courses</dc:title>
  <dc:creator>Skouby, Danielle M.(MU-Student)</dc:creator>
  <cp:lastModifiedBy>Hansen, Stephanie A.</cp:lastModifiedBy>
  <cp:revision>203</cp:revision>
  <cp:lastPrinted>2016-07-26T14:05:26Z</cp:lastPrinted>
  <dcterms:created xsi:type="dcterms:W3CDTF">2016-01-14T16:07:08Z</dcterms:created>
  <dcterms:modified xsi:type="dcterms:W3CDTF">2017-08-04T16:58:27Z</dcterms:modified>
</cp:coreProperties>
</file>