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ppt/notesSlides/notesSlide17.xml" ContentType="application/vnd.openxmlformats-officedocument.presentationml.notesSlide+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8" r:id="rId2"/>
    <p:sldId id="433" r:id="rId3"/>
    <p:sldId id="387" r:id="rId4"/>
    <p:sldId id="437" r:id="rId5"/>
    <p:sldId id="423" r:id="rId6"/>
    <p:sldId id="424" r:id="rId7"/>
    <p:sldId id="422" r:id="rId8"/>
    <p:sldId id="408" r:id="rId9"/>
    <p:sldId id="425" r:id="rId10"/>
    <p:sldId id="452" r:id="rId11"/>
    <p:sldId id="404" r:id="rId12"/>
    <p:sldId id="436" r:id="rId13"/>
    <p:sldId id="439" r:id="rId14"/>
    <p:sldId id="412" r:id="rId15"/>
    <p:sldId id="416" r:id="rId16"/>
    <p:sldId id="409" r:id="rId17"/>
    <p:sldId id="453" r:id="rId18"/>
    <p:sldId id="454" r:id="rId19"/>
    <p:sldId id="455" r:id="rId20"/>
    <p:sldId id="456" r:id="rId21"/>
    <p:sldId id="457" r:id="rId22"/>
    <p:sldId id="386"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958"/>
    <a:srgbClr val="019026"/>
    <a:srgbClr val="DBEEF4"/>
    <a:srgbClr val="0194FF"/>
    <a:srgbClr val="01AAFF"/>
    <a:srgbClr val="01AAFA"/>
    <a:srgbClr val="DFEFF5"/>
    <a:srgbClr val="E8F4F8"/>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88" autoAdjust="0"/>
  </p:normalViewPr>
  <p:slideViewPr>
    <p:cSldViewPr snapToGrid="0">
      <p:cViewPr varScale="1">
        <p:scale>
          <a:sx n="83" d="100"/>
          <a:sy n="83" d="100"/>
        </p:scale>
        <p:origin x="-150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6533955215057576"/>
          <c:y val="3.8194444444444448E-2"/>
          <c:w val="0.53466044784942424"/>
          <c:h val="0.81986459315211158"/>
        </c:manualLayout>
      </c:layout>
      <c:barChart>
        <c:barDir val="bar"/>
        <c:grouping val="stacked"/>
        <c:varyColors val="0"/>
        <c:ser>
          <c:idx val="0"/>
          <c:order val="0"/>
          <c:tx>
            <c:strRef>
              <c:f>Sheet1!$C$1</c:f>
              <c:strCache>
                <c:ptCount val="1"/>
                <c:pt idx="0">
                  <c:v>Series 1</c:v>
                </c:pt>
              </c:strCache>
            </c:strRef>
          </c:tx>
          <c:spPr>
            <a:solidFill>
              <a:srgbClr val="28DA8D"/>
            </a:solidFill>
          </c:spPr>
          <c:invertIfNegative val="0"/>
          <c:dPt>
            <c:idx val="1"/>
            <c:invertIfNegative val="0"/>
            <c:bubble3D val="0"/>
          </c:dPt>
          <c:dPt>
            <c:idx val="2"/>
            <c:invertIfNegative val="0"/>
            <c:bubble3D val="0"/>
          </c:dPt>
          <c:dPt>
            <c:idx val="3"/>
            <c:invertIfNegative val="0"/>
            <c:bubble3D val="0"/>
          </c:dPt>
          <c:cat>
            <c:strRef>
              <c:f>Sheet1!$A$2:$A$7</c:f>
              <c:strCache>
                <c:ptCount val="6"/>
                <c:pt idx="0">
                  <c:v>N Release from ESN</c:v>
                </c:pt>
                <c:pt idx="1">
                  <c:v>Urease inhibitor + nitrification inhibitor</c:v>
                </c:pt>
                <c:pt idx="2">
                  <c:v>Nitrification w/ nitrification inhibitor</c:v>
                </c:pt>
                <c:pt idx="3">
                  <c:v>Nitrification of ammonium to nitrate</c:v>
                </c:pt>
                <c:pt idx="4">
                  <c:v>Urea hydrolysis w/ urease inhibitor</c:v>
                </c:pt>
                <c:pt idx="5">
                  <c:v>Urea hydrolysis to ammonium</c:v>
                </c:pt>
              </c:strCache>
            </c:strRef>
          </c:cat>
          <c:val>
            <c:numRef>
              <c:f>Sheet1!$C$2:$C$7</c:f>
              <c:numCache>
                <c:formatCode>General</c:formatCode>
                <c:ptCount val="6"/>
                <c:pt idx="1">
                  <c:v>7</c:v>
                </c:pt>
                <c:pt idx="2">
                  <c:v>3</c:v>
                </c:pt>
                <c:pt idx="3">
                  <c:v>3</c:v>
                </c:pt>
                <c:pt idx="4">
                  <c:v>10</c:v>
                </c:pt>
                <c:pt idx="5">
                  <c:v>3</c:v>
                </c:pt>
              </c:numCache>
            </c:numRef>
          </c:val>
        </c:ser>
        <c:ser>
          <c:idx val="2"/>
          <c:order val="1"/>
          <c:tx>
            <c:strRef>
              <c:f>Sheet1!$D$1</c:f>
              <c:strCache>
                <c:ptCount val="1"/>
                <c:pt idx="0">
                  <c:v>Series 3</c:v>
                </c:pt>
              </c:strCache>
            </c:strRef>
          </c:tx>
          <c:spPr>
            <a:solidFill>
              <a:srgbClr val="01AAFF"/>
            </a:solidFill>
          </c:spPr>
          <c:invertIfNegative val="0"/>
          <c:dPt>
            <c:idx val="0"/>
            <c:invertIfNegative val="0"/>
            <c:bubble3D val="0"/>
            <c:spPr>
              <a:solidFill>
                <a:srgbClr val="018958"/>
              </a:solidFill>
            </c:spPr>
          </c:dPt>
          <c:cat>
            <c:strRef>
              <c:f>Sheet1!$A$2:$A$7</c:f>
              <c:strCache>
                <c:ptCount val="6"/>
                <c:pt idx="0">
                  <c:v>N Release from ESN</c:v>
                </c:pt>
                <c:pt idx="1">
                  <c:v>Urease inhibitor + nitrification inhibitor</c:v>
                </c:pt>
                <c:pt idx="2">
                  <c:v>Nitrification w/ nitrification inhibitor</c:v>
                </c:pt>
                <c:pt idx="3">
                  <c:v>Nitrification of ammonium to nitrate</c:v>
                </c:pt>
                <c:pt idx="4">
                  <c:v>Urea hydrolysis w/ urease inhibitor</c:v>
                </c:pt>
                <c:pt idx="5">
                  <c:v>Urea hydrolysis to ammonium</c:v>
                </c:pt>
              </c:strCache>
            </c:strRef>
          </c:cat>
          <c:val>
            <c:numRef>
              <c:f>Sheet1!$D$2:$D$7</c:f>
              <c:numCache>
                <c:formatCode>General</c:formatCode>
                <c:ptCount val="6"/>
                <c:pt idx="0">
                  <c:v>65</c:v>
                </c:pt>
                <c:pt idx="1">
                  <c:v>38</c:v>
                </c:pt>
                <c:pt idx="2">
                  <c:v>42</c:v>
                </c:pt>
                <c:pt idx="3">
                  <c:v>12</c:v>
                </c:pt>
              </c:numCache>
            </c:numRef>
          </c:val>
        </c:ser>
        <c:dLbls>
          <c:showLegendKey val="0"/>
          <c:showVal val="0"/>
          <c:showCatName val="0"/>
          <c:showSerName val="0"/>
          <c:showPercent val="0"/>
          <c:showBubbleSize val="0"/>
        </c:dLbls>
        <c:gapWidth val="30"/>
        <c:overlap val="100"/>
        <c:axId val="114635520"/>
        <c:axId val="114637056"/>
      </c:barChart>
      <c:catAx>
        <c:axId val="114635520"/>
        <c:scaling>
          <c:orientation val="minMax"/>
        </c:scaling>
        <c:delete val="0"/>
        <c:axPos val="l"/>
        <c:majorTickMark val="out"/>
        <c:minorTickMark val="none"/>
        <c:tickLblPos val="nextTo"/>
        <c:spPr>
          <a:ln>
            <a:noFill/>
          </a:ln>
        </c:spPr>
        <c:txPr>
          <a:bodyPr/>
          <a:lstStyle/>
          <a:p>
            <a:pPr>
              <a:defRPr sz="1800" b="0"/>
            </a:pPr>
            <a:endParaRPr lang="en-US"/>
          </a:p>
        </c:txPr>
        <c:crossAx val="114637056"/>
        <c:crosses val="autoZero"/>
        <c:auto val="1"/>
        <c:lblAlgn val="ctr"/>
        <c:lblOffset val="100"/>
        <c:noMultiLvlLbl val="0"/>
      </c:catAx>
      <c:valAx>
        <c:axId val="114637056"/>
        <c:scaling>
          <c:orientation val="minMax"/>
        </c:scaling>
        <c:delete val="0"/>
        <c:axPos val="b"/>
        <c:majorGridlines>
          <c:spPr>
            <a:ln w="6350">
              <a:noFill/>
            </a:ln>
          </c:spPr>
        </c:majorGridlines>
        <c:title>
          <c:tx>
            <c:rich>
              <a:bodyPr/>
              <a:lstStyle/>
              <a:p>
                <a:pPr>
                  <a:defRPr b="1"/>
                </a:pPr>
                <a:r>
                  <a:rPr lang="en-US" b="1" dirty="0" smtClean="0"/>
                  <a:t>Approximate longevity</a:t>
                </a:r>
                <a:endParaRPr lang="en-US" b="1" dirty="0"/>
              </a:p>
            </c:rich>
          </c:tx>
          <c:layout>
            <c:manualLayout>
              <c:xMode val="edge"/>
              <c:yMode val="edge"/>
              <c:x val="0.51331039701118442"/>
              <c:y val="0.86085716602263795"/>
            </c:manualLayout>
          </c:layout>
          <c:overlay val="0"/>
        </c:title>
        <c:numFmt formatCode="General" sourceLinked="1"/>
        <c:majorTickMark val="out"/>
        <c:minorTickMark val="none"/>
        <c:tickLblPos val="none"/>
        <c:spPr>
          <a:ln>
            <a:noFill/>
          </a:ln>
        </c:spPr>
        <c:crossAx val="114635520"/>
        <c:crosses val="autoZero"/>
        <c:crossBetween val="between"/>
      </c:valAx>
      <c:spPr>
        <a:ln>
          <a:no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2800" b="1" dirty="0">
                <a:solidFill>
                  <a:sysClr val="windowText" lastClr="000000"/>
                </a:solidFill>
              </a:rPr>
              <a:t>Initial RPM Readings</a:t>
            </a:r>
          </a:p>
          <a:p>
            <a:pPr>
              <a:defRPr sz="1400" b="1" i="0" u="none" strike="noStrike" kern="1200" spc="0" baseline="0">
                <a:solidFill>
                  <a:schemeClr val="tx1">
                    <a:lumMod val="65000"/>
                    <a:lumOff val="35000"/>
                  </a:schemeClr>
                </a:solidFill>
                <a:latin typeface="+mn-lt"/>
                <a:ea typeface="+mn-ea"/>
                <a:cs typeface="+mn-cs"/>
              </a:defRPr>
            </a:pPr>
            <a:r>
              <a:rPr lang="en-US" sz="1600" b="1" dirty="0">
                <a:solidFill>
                  <a:sysClr val="windowText" lastClr="000000"/>
                </a:solidFill>
              </a:rPr>
              <a:t>12/4/16</a:t>
            </a:r>
          </a:p>
          <a:p>
            <a:pPr>
              <a:defRPr sz="1400" b="1" i="0" u="none" strike="noStrike" kern="1200" spc="0" baseline="0">
                <a:solidFill>
                  <a:schemeClr val="tx1">
                    <a:lumMod val="65000"/>
                    <a:lumOff val="35000"/>
                  </a:schemeClr>
                </a:solidFill>
                <a:latin typeface="+mn-lt"/>
                <a:ea typeface="+mn-ea"/>
                <a:cs typeface="+mn-cs"/>
              </a:defRPr>
            </a:pPr>
            <a:r>
              <a:rPr lang="en-US" sz="1600" b="1" dirty="0">
                <a:solidFill>
                  <a:sysClr val="windowText" lastClr="000000"/>
                </a:solidFill>
              </a:rPr>
              <a:t>(inches)</a:t>
            </a:r>
          </a:p>
        </c:rich>
      </c:tx>
      <c:layout>
        <c:manualLayout>
          <c:xMode val="edge"/>
          <c:yMode val="edge"/>
          <c:x val="0.22955764183323238"/>
          <c:y val="0"/>
        </c:manualLayout>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F0"/>
              </a:solidFill>
              <a:ln>
                <a:noFill/>
              </a:ln>
              <a:effectLst/>
            </c:spPr>
          </c:dPt>
          <c:dPt>
            <c:idx val="1"/>
            <c:invertIfNegative val="0"/>
            <c:bubble3D val="0"/>
            <c:spPr>
              <a:solidFill>
                <a:srgbClr val="00B0F0"/>
              </a:solidFill>
              <a:ln>
                <a:noFill/>
              </a:ln>
              <a:effectLst/>
            </c:spPr>
          </c:dPt>
          <c:dPt>
            <c:idx val="2"/>
            <c:invertIfNegative val="0"/>
            <c:bubble3D val="0"/>
            <c:spPr>
              <a:solidFill>
                <a:srgbClr val="7030A0"/>
              </a:solidFill>
              <a:ln>
                <a:noFill/>
              </a:ln>
              <a:effectLst/>
            </c:spPr>
          </c:dPt>
          <c:dPt>
            <c:idx val="3"/>
            <c:invertIfNegative val="0"/>
            <c:bubble3D val="0"/>
            <c:spPr>
              <a:solidFill>
                <a:srgbClr val="00B050"/>
              </a:solidFill>
              <a:ln>
                <a:noFill/>
              </a:ln>
              <a:effectLst/>
            </c:spPr>
          </c:dPt>
          <c:cat>
            <c:strRef>
              <c:f>'12415'!$L$4:$L$7</c:f>
              <c:strCache>
                <c:ptCount val="4"/>
                <c:pt idx="0">
                  <c:v>UR+AGR</c:v>
                </c:pt>
                <c:pt idx="1">
                  <c:v>UREA</c:v>
                </c:pt>
                <c:pt idx="2">
                  <c:v>UNTR</c:v>
                </c:pt>
                <c:pt idx="3">
                  <c:v>ESN</c:v>
                </c:pt>
              </c:strCache>
            </c:strRef>
          </c:cat>
          <c:val>
            <c:numRef>
              <c:f>'12415'!$M$4:$M$7</c:f>
              <c:numCache>
                <c:formatCode>0.0</c:formatCode>
                <c:ptCount val="4"/>
                <c:pt idx="0">
                  <c:v>5.1520408163265303</c:v>
                </c:pt>
                <c:pt idx="1">
                  <c:v>5.7545454545454549</c:v>
                </c:pt>
                <c:pt idx="2">
                  <c:v>5.2444444444444445</c:v>
                </c:pt>
                <c:pt idx="3">
                  <c:v>7.9088235294117641</c:v>
                </c:pt>
              </c:numCache>
            </c:numRef>
          </c:val>
        </c:ser>
        <c:dLbls>
          <c:showLegendKey val="0"/>
          <c:showVal val="0"/>
          <c:showCatName val="0"/>
          <c:showSerName val="0"/>
          <c:showPercent val="0"/>
          <c:showBubbleSize val="0"/>
        </c:dLbls>
        <c:gapWidth val="80"/>
        <c:axId val="84073088"/>
        <c:axId val="84354560"/>
      </c:barChart>
      <c:catAx>
        <c:axId val="840730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84354560"/>
        <c:crosses val="autoZero"/>
        <c:auto val="1"/>
        <c:lblAlgn val="ctr"/>
        <c:lblOffset val="100"/>
        <c:noMultiLvlLbl val="0"/>
      </c:catAx>
      <c:valAx>
        <c:axId val="843545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800" b="1" i="0" u="none" strike="noStrike" kern="1200" baseline="0">
                <a:solidFill>
                  <a:sysClr val="windowText" lastClr="000000"/>
                </a:solidFill>
                <a:latin typeface="+mn-lt"/>
                <a:ea typeface="+mn-ea"/>
                <a:cs typeface="+mn-cs"/>
              </a:defRPr>
            </a:pPr>
            <a:endParaRPr lang="en-US"/>
          </a:p>
        </c:txPr>
        <c:crossAx val="840730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Mean pounds of DM per acre per grazing</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dPt>
          <c:dLbls>
            <c:numFmt formatCode="#,##0" sourceLinked="0"/>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errBars>
            <c:errBarType val="plus"/>
            <c:errValType val="cust"/>
            <c:noEndCap val="0"/>
            <c:plus>
              <c:numRef>
                <c:f>STATS!$N$11:$N$13</c:f>
                <c:numCache>
                  <c:formatCode>General</c:formatCode>
                  <c:ptCount val="3"/>
                  <c:pt idx="0">
                    <c:v>71.350099999999998</c:v>
                  </c:pt>
                  <c:pt idx="1">
                    <c:v>101.5</c:v>
                  </c:pt>
                  <c:pt idx="2">
                    <c:v>101.5</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STATS!$L$11:$L$13</c:f>
              <c:strCache>
                <c:ptCount val="3"/>
                <c:pt idx="0">
                  <c:v>ESN</c:v>
                </c:pt>
                <c:pt idx="1">
                  <c:v>U+A</c:v>
                </c:pt>
                <c:pt idx="2">
                  <c:v>URE</c:v>
                </c:pt>
              </c:strCache>
            </c:strRef>
          </c:cat>
          <c:val>
            <c:numRef>
              <c:f>STATS!$M$11:$M$13</c:f>
              <c:numCache>
                <c:formatCode>General</c:formatCode>
                <c:ptCount val="3"/>
                <c:pt idx="0">
                  <c:v>966.13</c:v>
                </c:pt>
                <c:pt idx="1">
                  <c:v>935.64</c:v>
                </c:pt>
                <c:pt idx="2">
                  <c:v>813.7</c:v>
                </c:pt>
              </c:numCache>
            </c:numRef>
          </c:val>
        </c:ser>
        <c:dLbls>
          <c:showLegendKey val="0"/>
          <c:showVal val="0"/>
          <c:showCatName val="0"/>
          <c:showSerName val="0"/>
          <c:showPercent val="0"/>
          <c:showBubbleSize val="0"/>
        </c:dLbls>
        <c:gapWidth val="101"/>
        <c:axId val="92761088"/>
        <c:axId val="92783744"/>
      </c:barChart>
      <c:catAx>
        <c:axId val="927610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sz="1800"/>
            </a:pPr>
            <a:endParaRPr lang="en-US"/>
          </a:p>
        </c:txPr>
        <c:crossAx val="92783744"/>
        <c:crosses val="autoZero"/>
        <c:auto val="1"/>
        <c:lblAlgn val="ctr"/>
        <c:lblOffset val="100"/>
        <c:noMultiLvlLbl val="0"/>
      </c:catAx>
      <c:valAx>
        <c:axId val="92783744"/>
        <c:scaling>
          <c:orientation val="minMax"/>
          <c:max val="1200"/>
          <c:min val="0"/>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800"/>
                </a:pPr>
                <a:r>
                  <a:rPr lang="en-US" sz="1800"/>
                  <a:t>pounds (lbs)</a:t>
                </a:r>
              </a:p>
            </c:rich>
          </c:tx>
          <c:layout>
            <c:manualLayout>
              <c:xMode val="edge"/>
              <c:yMode val="edge"/>
              <c:x val="6.867234370057416E-3"/>
              <c:y val="0.28536020214517133"/>
            </c:manualLayout>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vert="horz"/>
          <a:lstStyle/>
          <a:p>
            <a:pPr>
              <a:defRPr sz="1800"/>
            </a:pPr>
            <a:endParaRPr lang="en-US"/>
          </a:p>
        </c:txPr>
        <c:crossAx val="92761088"/>
        <c:crosses val="autoZero"/>
        <c:crossBetween val="between"/>
        <c:majorUnit val="400"/>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vert="horz"/>
          <a:lstStyle/>
          <a:p>
            <a:pPr>
              <a:defRPr/>
            </a:pPr>
            <a:r>
              <a:rPr lang="en-US"/>
              <a:t>Days Between Grazing</a:t>
            </a:r>
          </a:p>
        </c:rich>
      </c:tx>
      <c:layout/>
      <c:overlay val="0"/>
      <c:spPr>
        <a:noFill/>
        <a:ln>
          <a:noFill/>
        </a:ln>
        <a:effectLst/>
      </c:sp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00B050"/>
              </a:solidFill>
              <a:ln>
                <a:noFill/>
              </a:ln>
              <a:effectLst/>
            </c:spPr>
          </c:dPt>
          <c:dLbls>
            <c:numFmt formatCode="#,##0" sourceLinked="0"/>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errBars>
            <c:errBarType val="plus"/>
            <c:errValType val="cust"/>
            <c:noEndCap val="0"/>
            <c:plus>
              <c:numRef>
                <c:f>STATS!$N$27:$N$29</c:f>
                <c:numCache>
                  <c:formatCode>General</c:formatCode>
                  <c:ptCount val="3"/>
                  <c:pt idx="0">
                    <c:v>4.7157</c:v>
                  </c:pt>
                  <c:pt idx="1">
                    <c:v>4.9640000000000004</c:v>
                  </c:pt>
                  <c:pt idx="2">
                    <c:v>4.9640000000000004</c:v>
                  </c:pt>
                </c:numCache>
              </c:numRef>
            </c:plus>
            <c:minus>
              <c:numLit>
                <c:formatCode>General</c:formatCode>
                <c:ptCount val="1"/>
                <c:pt idx="0">
                  <c:v>1</c:v>
                </c:pt>
              </c:numLit>
            </c:minus>
            <c:spPr>
              <a:noFill/>
              <a:ln w="9525" cap="flat" cmpd="sng" algn="ctr">
                <a:solidFill>
                  <a:schemeClr val="tx1">
                    <a:lumMod val="65000"/>
                    <a:lumOff val="35000"/>
                  </a:schemeClr>
                </a:solidFill>
                <a:round/>
              </a:ln>
              <a:effectLst/>
            </c:spPr>
          </c:errBars>
          <c:cat>
            <c:strRef>
              <c:f>STATS!$L$27:$L$29</c:f>
              <c:strCache>
                <c:ptCount val="3"/>
                <c:pt idx="0">
                  <c:v>ESN</c:v>
                </c:pt>
                <c:pt idx="1">
                  <c:v>U+A</c:v>
                </c:pt>
                <c:pt idx="2">
                  <c:v>URE</c:v>
                </c:pt>
              </c:strCache>
            </c:strRef>
          </c:cat>
          <c:val>
            <c:numRef>
              <c:f>STATS!$M$27:$M$29</c:f>
              <c:numCache>
                <c:formatCode>General</c:formatCode>
                <c:ptCount val="3"/>
                <c:pt idx="0">
                  <c:v>28</c:v>
                </c:pt>
                <c:pt idx="1">
                  <c:v>41.25</c:v>
                </c:pt>
                <c:pt idx="2">
                  <c:v>31.5</c:v>
                </c:pt>
              </c:numCache>
            </c:numRef>
          </c:val>
        </c:ser>
        <c:dLbls>
          <c:showLegendKey val="0"/>
          <c:showVal val="0"/>
          <c:showCatName val="0"/>
          <c:showSerName val="0"/>
          <c:showPercent val="0"/>
          <c:showBubbleSize val="0"/>
        </c:dLbls>
        <c:gapWidth val="101"/>
        <c:axId val="92822144"/>
        <c:axId val="139359360"/>
      </c:barChart>
      <c:catAx>
        <c:axId val="928221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vert="horz"/>
          <a:lstStyle/>
          <a:p>
            <a:pPr>
              <a:defRPr sz="1800"/>
            </a:pPr>
            <a:endParaRPr lang="en-US"/>
          </a:p>
        </c:txPr>
        <c:crossAx val="139359360"/>
        <c:crosses val="autoZero"/>
        <c:auto val="1"/>
        <c:lblAlgn val="ctr"/>
        <c:lblOffset val="100"/>
        <c:noMultiLvlLbl val="0"/>
      </c:catAx>
      <c:valAx>
        <c:axId val="139359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sz="1800"/>
                </a:pPr>
                <a:r>
                  <a:rPr lang="en-US" sz="1800"/>
                  <a:t>Days</a:t>
                </a:r>
              </a:p>
            </c:rich>
          </c:tx>
          <c:layout>
            <c:manualLayout>
              <c:xMode val="edge"/>
              <c:yMode val="edge"/>
              <c:x val="1.9157088122605363E-3"/>
              <c:y val="0.45049473256521716"/>
            </c:manualLayout>
          </c:layout>
          <c:overlay val="0"/>
          <c:spPr>
            <a:noFill/>
            <a:ln>
              <a:noFill/>
            </a:ln>
            <a:effectLst/>
          </c:spPr>
        </c:title>
        <c:numFmt formatCode="General" sourceLinked="1"/>
        <c:majorTickMark val="none"/>
        <c:minorTickMark val="none"/>
        <c:tickLblPos val="nextTo"/>
        <c:spPr>
          <a:noFill/>
          <a:ln>
            <a:solidFill>
              <a:schemeClr val="tx1"/>
            </a:solidFill>
          </a:ln>
          <a:effectLst/>
        </c:spPr>
        <c:txPr>
          <a:bodyPr rot="-60000000" vert="horz"/>
          <a:lstStyle/>
          <a:p>
            <a:pPr>
              <a:defRPr sz="1800"/>
            </a:pPr>
            <a:endParaRPr lang="en-US"/>
          </a:p>
        </c:txPr>
        <c:crossAx val="92822144"/>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92831785408696"/>
          <c:y val="4.486133356701718E-2"/>
          <c:w val="0.7993725821824007"/>
          <c:h val="0.71409576260345031"/>
        </c:manualLayout>
      </c:layout>
      <c:barChart>
        <c:barDir val="col"/>
        <c:grouping val="clustered"/>
        <c:varyColors val="0"/>
        <c:ser>
          <c:idx val="2"/>
          <c:order val="0"/>
          <c:tx>
            <c:strRef>
              <c:f>Sheet1!$D$1</c:f>
              <c:strCache>
                <c:ptCount val="1"/>
                <c:pt idx="0">
                  <c:v>90</c:v>
                </c:pt>
              </c:strCache>
            </c:strRef>
          </c:tx>
          <c:spPr>
            <a:solidFill>
              <a:srgbClr val="018958"/>
            </a:solidFill>
          </c:spPr>
          <c:invertIfNegative val="0"/>
          <c:dPt>
            <c:idx val="0"/>
            <c:invertIfNegative val="0"/>
            <c:bubble3D val="0"/>
            <c:spPr>
              <a:solidFill>
                <a:srgbClr val="01AAFF"/>
              </a:solidFill>
            </c:spPr>
          </c:dPt>
          <c:dLbls>
            <c:txPr>
              <a:bodyPr/>
              <a:lstStyle/>
              <a:p>
                <a:pPr>
                  <a:defRPr b="1">
                    <a:solidFill>
                      <a:schemeClr val="bg1"/>
                    </a:solidFill>
                  </a:defRPr>
                </a:pPr>
                <a:endParaRPr lang="en-US"/>
              </a:p>
            </c:txPr>
            <c:dLblPos val="inEnd"/>
            <c:showLegendKey val="0"/>
            <c:showVal val="1"/>
            <c:showCatName val="0"/>
            <c:showSerName val="0"/>
            <c:showPercent val="0"/>
            <c:showBubbleSize val="0"/>
            <c:showLeaderLines val="0"/>
          </c:dLbls>
          <c:cat>
            <c:multiLvlStrRef>
              <c:f>Sheet1!$A$2:$B$5</c:f>
              <c:multiLvlStrCache>
                <c:ptCount val="4"/>
                <c:lvl>
                  <c:pt idx="0">
                    <c:v>Urea</c:v>
                  </c:pt>
                  <c:pt idx="1">
                    <c:v>ESN</c:v>
                  </c:pt>
                  <c:pt idx="2">
                    <c:v>1/3 ESN</c:v>
                  </c:pt>
                  <c:pt idx="3">
                    <c:v>2/3 ESN</c:v>
                  </c:pt>
                </c:lvl>
                <c:lvl>
                  <c:pt idx="2">
                    <c:v>ESN/Urea blends</c:v>
                  </c:pt>
                </c:lvl>
              </c:multiLvlStrCache>
            </c:multiLvlStrRef>
          </c:cat>
          <c:val>
            <c:numRef>
              <c:f>Sheet1!$D$2:$D$5</c:f>
              <c:numCache>
                <c:formatCode>General</c:formatCode>
                <c:ptCount val="4"/>
                <c:pt idx="0">
                  <c:v>2935</c:v>
                </c:pt>
                <c:pt idx="1">
                  <c:v>3188</c:v>
                </c:pt>
                <c:pt idx="2">
                  <c:v>3209</c:v>
                </c:pt>
                <c:pt idx="3">
                  <c:v>3262</c:v>
                </c:pt>
              </c:numCache>
            </c:numRef>
          </c:val>
        </c:ser>
        <c:dLbls>
          <c:showLegendKey val="0"/>
          <c:showVal val="0"/>
          <c:showCatName val="0"/>
          <c:showSerName val="0"/>
          <c:showPercent val="0"/>
          <c:showBubbleSize val="0"/>
        </c:dLbls>
        <c:gapWidth val="100"/>
        <c:axId val="83966976"/>
        <c:axId val="84210816"/>
      </c:barChart>
      <c:catAx>
        <c:axId val="83966976"/>
        <c:scaling>
          <c:orientation val="minMax"/>
        </c:scaling>
        <c:delete val="0"/>
        <c:axPos val="b"/>
        <c:majorTickMark val="out"/>
        <c:minorTickMark val="none"/>
        <c:tickLblPos val="nextTo"/>
        <c:txPr>
          <a:bodyPr/>
          <a:lstStyle/>
          <a:p>
            <a:pPr>
              <a:defRPr b="1"/>
            </a:pPr>
            <a:endParaRPr lang="en-US"/>
          </a:p>
        </c:txPr>
        <c:crossAx val="84210816"/>
        <c:crosses val="autoZero"/>
        <c:auto val="1"/>
        <c:lblAlgn val="ctr"/>
        <c:lblOffset val="100"/>
        <c:noMultiLvlLbl val="0"/>
      </c:catAx>
      <c:valAx>
        <c:axId val="84210816"/>
        <c:scaling>
          <c:orientation val="minMax"/>
          <c:max val="3600"/>
          <c:min val="2400"/>
        </c:scaling>
        <c:delete val="0"/>
        <c:axPos val="l"/>
        <c:majorGridlines/>
        <c:title>
          <c:tx>
            <c:rich>
              <a:bodyPr rot="-5400000" vert="horz"/>
              <a:lstStyle/>
              <a:p>
                <a:pPr>
                  <a:defRPr/>
                </a:pPr>
                <a:r>
                  <a:rPr lang="en-US" dirty="0" smtClean="0"/>
                  <a:t>Cotton</a:t>
                </a:r>
                <a:r>
                  <a:rPr lang="en-US" baseline="0" dirty="0" smtClean="0"/>
                  <a:t> Lint Yield (</a:t>
                </a:r>
                <a:r>
                  <a:rPr lang="en-US" baseline="0" dirty="0" err="1" smtClean="0"/>
                  <a:t>lbs</a:t>
                </a:r>
                <a:r>
                  <a:rPr lang="en-US" baseline="0" dirty="0" smtClean="0"/>
                  <a:t>/acre)</a:t>
                </a:r>
                <a:endParaRPr lang="en-US" dirty="0"/>
              </a:p>
            </c:rich>
          </c:tx>
          <c:layout>
            <c:manualLayout>
              <c:xMode val="edge"/>
              <c:yMode val="edge"/>
              <c:x val="1.1639114625227535E-2"/>
              <c:y val="5.6557055841085856E-2"/>
            </c:manualLayout>
          </c:layout>
          <c:overlay val="0"/>
        </c:title>
        <c:numFmt formatCode="General" sourceLinked="1"/>
        <c:majorTickMark val="out"/>
        <c:minorTickMark val="none"/>
        <c:tickLblPos val="nextTo"/>
        <c:txPr>
          <a:bodyPr/>
          <a:lstStyle/>
          <a:p>
            <a:pPr>
              <a:defRPr b="0"/>
            </a:pPr>
            <a:endParaRPr lang="en-US"/>
          </a:p>
        </c:txPr>
        <c:crossAx val="83966976"/>
        <c:crosses val="autoZero"/>
        <c:crossBetween val="between"/>
        <c:majorUnit val="200"/>
      </c:valAx>
      <c:spPr>
        <a:ln>
          <a:solidFill>
            <a:schemeClr val="tx1"/>
          </a:solidFill>
        </a:ln>
      </c:spPr>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6D3A19-5060-479A-8E29-E86290D83F8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8017513-7405-4DA1-A537-67042F5F311D}">
      <dgm:prSet custT="1"/>
      <dgm:spPr>
        <a:solidFill>
          <a:srgbClr val="018958"/>
        </a:solidFill>
        <a:ln>
          <a:noFill/>
        </a:ln>
      </dgm:spPr>
      <dgm:t>
        <a:bodyPr/>
        <a:lstStyle/>
        <a:p>
          <a:pPr rtl="0"/>
          <a:r>
            <a:rPr lang="en-US" sz="2400" b="1" dirty="0" smtClean="0">
              <a:solidFill>
                <a:schemeClr val="bg1"/>
              </a:solidFill>
            </a:rPr>
            <a:t>A fertilizer that has been modified in some way to</a:t>
          </a:r>
          <a:endParaRPr lang="en-US" sz="2400" b="1" dirty="0">
            <a:solidFill>
              <a:schemeClr val="bg1"/>
            </a:solidFill>
          </a:endParaRPr>
        </a:p>
      </dgm:t>
    </dgm:pt>
    <dgm:pt modelId="{447DBC71-44AA-4786-B687-6AD3BF37851E}" type="parTrans" cxnId="{7801A884-02C2-4055-B808-CB2A99D0F456}">
      <dgm:prSet/>
      <dgm:spPr/>
      <dgm:t>
        <a:bodyPr/>
        <a:lstStyle/>
        <a:p>
          <a:endParaRPr lang="en-US"/>
        </a:p>
      </dgm:t>
    </dgm:pt>
    <dgm:pt modelId="{4A45CC62-1C0F-4D97-98F9-17F397AE24E9}" type="sibTrans" cxnId="{7801A884-02C2-4055-B808-CB2A99D0F456}">
      <dgm:prSet/>
      <dgm:spPr/>
      <dgm:t>
        <a:bodyPr/>
        <a:lstStyle/>
        <a:p>
          <a:endParaRPr lang="en-US"/>
        </a:p>
      </dgm:t>
    </dgm:pt>
    <dgm:pt modelId="{D31D7BB9-E869-4D3D-B4DA-DFFD0808105B}">
      <dgm:prSet custT="1"/>
      <dgm:spPr>
        <a:solidFill>
          <a:srgbClr val="018958"/>
        </a:solidFill>
        <a:ln>
          <a:noFill/>
        </a:ln>
      </dgm:spPr>
      <dgm:t>
        <a:bodyPr/>
        <a:lstStyle/>
        <a:p>
          <a:pPr rtl="0"/>
          <a:r>
            <a:rPr lang="en-US" sz="2400" b="1" dirty="0" smtClean="0"/>
            <a:t>1) reduce nutrient losses to the environment and </a:t>
          </a:r>
          <a:endParaRPr lang="en-US" sz="2400" b="1" dirty="0"/>
        </a:p>
      </dgm:t>
    </dgm:pt>
    <dgm:pt modelId="{1A9430E2-159C-42EE-8A1E-4384F4BE788F}" type="parTrans" cxnId="{4DD929F3-9390-448A-8314-C1997032EF66}">
      <dgm:prSet/>
      <dgm:spPr/>
      <dgm:t>
        <a:bodyPr/>
        <a:lstStyle/>
        <a:p>
          <a:endParaRPr lang="en-US"/>
        </a:p>
      </dgm:t>
    </dgm:pt>
    <dgm:pt modelId="{FA1BE56F-768A-4F25-A3D4-E339AF2CF28F}" type="sibTrans" cxnId="{4DD929F3-9390-448A-8314-C1997032EF66}">
      <dgm:prSet/>
      <dgm:spPr/>
      <dgm:t>
        <a:bodyPr/>
        <a:lstStyle/>
        <a:p>
          <a:endParaRPr lang="en-US"/>
        </a:p>
      </dgm:t>
    </dgm:pt>
    <dgm:pt modelId="{56ED48E5-2890-4D41-94C7-9889B0F31EE6}">
      <dgm:prSet custT="1"/>
      <dgm:spPr>
        <a:solidFill>
          <a:srgbClr val="018958"/>
        </a:solidFill>
        <a:ln>
          <a:noFill/>
        </a:ln>
      </dgm:spPr>
      <dgm:t>
        <a:bodyPr/>
        <a:lstStyle/>
        <a:p>
          <a:pPr rtl="0"/>
          <a:r>
            <a:rPr lang="en-US" sz="2400" b="1" dirty="0" smtClean="0"/>
            <a:t>2) increase nutrient availability for the crop. </a:t>
          </a:r>
          <a:endParaRPr lang="en-US" sz="2400" b="1" dirty="0"/>
        </a:p>
      </dgm:t>
    </dgm:pt>
    <dgm:pt modelId="{9C2AA188-6B14-4095-90D9-8C843D069563}" type="parTrans" cxnId="{D4CAEA53-0E7E-4B1A-A057-92E982BBBF5F}">
      <dgm:prSet/>
      <dgm:spPr/>
      <dgm:t>
        <a:bodyPr/>
        <a:lstStyle/>
        <a:p>
          <a:endParaRPr lang="en-US"/>
        </a:p>
      </dgm:t>
    </dgm:pt>
    <dgm:pt modelId="{23A14A8E-2556-4D4C-887B-E8245091C65E}" type="sibTrans" cxnId="{D4CAEA53-0E7E-4B1A-A057-92E982BBBF5F}">
      <dgm:prSet/>
      <dgm:spPr/>
      <dgm:t>
        <a:bodyPr/>
        <a:lstStyle/>
        <a:p>
          <a:endParaRPr lang="en-US"/>
        </a:p>
      </dgm:t>
    </dgm:pt>
    <dgm:pt modelId="{15918966-D203-4D55-AD37-983E4B124659}" type="pres">
      <dgm:prSet presAssocID="{196D3A19-5060-479A-8E29-E86290D83F8E}" presName="hierChild1" presStyleCnt="0">
        <dgm:presLayoutVars>
          <dgm:orgChart val="1"/>
          <dgm:chPref val="1"/>
          <dgm:dir/>
          <dgm:animOne val="branch"/>
          <dgm:animLvl val="lvl"/>
          <dgm:resizeHandles/>
        </dgm:presLayoutVars>
      </dgm:prSet>
      <dgm:spPr/>
      <dgm:t>
        <a:bodyPr/>
        <a:lstStyle/>
        <a:p>
          <a:endParaRPr lang="en-US"/>
        </a:p>
      </dgm:t>
    </dgm:pt>
    <dgm:pt modelId="{78FF2C6C-4012-4120-8CD6-D9C3C011AD0D}" type="pres">
      <dgm:prSet presAssocID="{C8017513-7405-4DA1-A537-67042F5F311D}" presName="hierRoot1" presStyleCnt="0">
        <dgm:presLayoutVars>
          <dgm:hierBranch val="init"/>
        </dgm:presLayoutVars>
      </dgm:prSet>
      <dgm:spPr/>
    </dgm:pt>
    <dgm:pt modelId="{FA73E1FF-5BAF-4E93-89C0-EEF0E399B860}" type="pres">
      <dgm:prSet presAssocID="{C8017513-7405-4DA1-A537-67042F5F311D}" presName="rootComposite1" presStyleCnt="0"/>
      <dgm:spPr/>
    </dgm:pt>
    <dgm:pt modelId="{CE621D3F-03BC-44C0-A669-DC035C00C6F1}" type="pres">
      <dgm:prSet presAssocID="{C8017513-7405-4DA1-A537-67042F5F311D}" presName="rootText1" presStyleLbl="node0" presStyleIdx="0" presStyleCnt="1" custScaleX="103616" custScaleY="90664">
        <dgm:presLayoutVars>
          <dgm:chPref val="3"/>
        </dgm:presLayoutVars>
      </dgm:prSet>
      <dgm:spPr>
        <a:prstGeom prst="round2DiagRect">
          <a:avLst/>
        </a:prstGeom>
      </dgm:spPr>
      <dgm:t>
        <a:bodyPr/>
        <a:lstStyle/>
        <a:p>
          <a:endParaRPr lang="en-US"/>
        </a:p>
      </dgm:t>
    </dgm:pt>
    <dgm:pt modelId="{2DAC00EF-3CE0-4DA0-8AA1-74313E2D27EF}" type="pres">
      <dgm:prSet presAssocID="{C8017513-7405-4DA1-A537-67042F5F311D}" presName="rootConnector1" presStyleLbl="node1" presStyleIdx="0" presStyleCnt="0"/>
      <dgm:spPr/>
      <dgm:t>
        <a:bodyPr/>
        <a:lstStyle/>
        <a:p>
          <a:endParaRPr lang="en-US"/>
        </a:p>
      </dgm:t>
    </dgm:pt>
    <dgm:pt modelId="{0087158E-1448-474A-B9A3-EF30EFA88356}" type="pres">
      <dgm:prSet presAssocID="{C8017513-7405-4DA1-A537-67042F5F311D}" presName="hierChild2" presStyleCnt="0"/>
      <dgm:spPr/>
    </dgm:pt>
    <dgm:pt modelId="{1A6C7B86-B1F0-423C-AB87-8FA040A693E8}" type="pres">
      <dgm:prSet presAssocID="{1A9430E2-159C-42EE-8A1E-4384F4BE788F}" presName="Name37" presStyleLbl="parChTrans1D2" presStyleIdx="0" presStyleCnt="2"/>
      <dgm:spPr/>
      <dgm:t>
        <a:bodyPr/>
        <a:lstStyle/>
        <a:p>
          <a:endParaRPr lang="en-US"/>
        </a:p>
      </dgm:t>
    </dgm:pt>
    <dgm:pt modelId="{CB1F00E3-2A27-42E6-8F27-66AA460F8DEA}" type="pres">
      <dgm:prSet presAssocID="{D31D7BB9-E869-4D3D-B4DA-DFFD0808105B}" presName="hierRoot2" presStyleCnt="0">
        <dgm:presLayoutVars>
          <dgm:hierBranch val="init"/>
        </dgm:presLayoutVars>
      </dgm:prSet>
      <dgm:spPr/>
    </dgm:pt>
    <dgm:pt modelId="{BE096970-76E6-4178-ABB7-6DCF6B40B9DB}" type="pres">
      <dgm:prSet presAssocID="{D31D7BB9-E869-4D3D-B4DA-DFFD0808105B}" presName="rootComposite" presStyleCnt="0"/>
      <dgm:spPr/>
    </dgm:pt>
    <dgm:pt modelId="{549E2429-F116-4D6D-A6D9-8DF2B6A73362}" type="pres">
      <dgm:prSet presAssocID="{D31D7BB9-E869-4D3D-B4DA-DFFD0808105B}" presName="rootText" presStyleLbl="node2" presStyleIdx="0" presStyleCnt="2" custScaleX="103616" custScaleY="90664">
        <dgm:presLayoutVars>
          <dgm:chPref val="3"/>
        </dgm:presLayoutVars>
      </dgm:prSet>
      <dgm:spPr>
        <a:prstGeom prst="round2DiagRect">
          <a:avLst/>
        </a:prstGeom>
      </dgm:spPr>
      <dgm:t>
        <a:bodyPr/>
        <a:lstStyle/>
        <a:p>
          <a:endParaRPr lang="en-US"/>
        </a:p>
      </dgm:t>
    </dgm:pt>
    <dgm:pt modelId="{7239C22D-1D18-4371-941B-C298CF9C4EF0}" type="pres">
      <dgm:prSet presAssocID="{D31D7BB9-E869-4D3D-B4DA-DFFD0808105B}" presName="rootConnector" presStyleLbl="node2" presStyleIdx="0" presStyleCnt="2"/>
      <dgm:spPr/>
      <dgm:t>
        <a:bodyPr/>
        <a:lstStyle/>
        <a:p>
          <a:endParaRPr lang="en-US"/>
        </a:p>
      </dgm:t>
    </dgm:pt>
    <dgm:pt modelId="{2BD5352F-8199-4A70-AA76-FE8FB9757A08}" type="pres">
      <dgm:prSet presAssocID="{D31D7BB9-E869-4D3D-B4DA-DFFD0808105B}" presName="hierChild4" presStyleCnt="0"/>
      <dgm:spPr/>
    </dgm:pt>
    <dgm:pt modelId="{8F147AC2-DD66-46D7-A2F7-D8464F34F07C}" type="pres">
      <dgm:prSet presAssocID="{D31D7BB9-E869-4D3D-B4DA-DFFD0808105B}" presName="hierChild5" presStyleCnt="0"/>
      <dgm:spPr/>
    </dgm:pt>
    <dgm:pt modelId="{EC9EA5E3-2DEC-4694-9AA8-A3F14059BD93}" type="pres">
      <dgm:prSet presAssocID="{9C2AA188-6B14-4095-90D9-8C843D069563}" presName="Name37" presStyleLbl="parChTrans1D2" presStyleIdx="1" presStyleCnt="2"/>
      <dgm:spPr/>
      <dgm:t>
        <a:bodyPr/>
        <a:lstStyle/>
        <a:p>
          <a:endParaRPr lang="en-US"/>
        </a:p>
      </dgm:t>
    </dgm:pt>
    <dgm:pt modelId="{BDC3B12E-5BC6-4884-9636-78EF8EB109B2}" type="pres">
      <dgm:prSet presAssocID="{56ED48E5-2890-4D41-94C7-9889B0F31EE6}" presName="hierRoot2" presStyleCnt="0">
        <dgm:presLayoutVars>
          <dgm:hierBranch val="init"/>
        </dgm:presLayoutVars>
      </dgm:prSet>
      <dgm:spPr/>
    </dgm:pt>
    <dgm:pt modelId="{C07EE654-E743-4DE4-BD77-864CBD71CC8A}" type="pres">
      <dgm:prSet presAssocID="{56ED48E5-2890-4D41-94C7-9889B0F31EE6}" presName="rootComposite" presStyleCnt="0"/>
      <dgm:spPr/>
    </dgm:pt>
    <dgm:pt modelId="{ECD6CD6F-F505-4F07-B311-279BA4E2B188}" type="pres">
      <dgm:prSet presAssocID="{56ED48E5-2890-4D41-94C7-9889B0F31EE6}" presName="rootText" presStyleLbl="node2" presStyleIdx="1" presStyleCnt="2" custScaleX="103616" custScaleY="90664">
        <dgm:presLayoutVars>
          <dgm:chPref val="3"/>
        </dgm:presLayoutVars>
      </dgm:prSet>
      <dgm:spPr>
        <a:prstGeom prst="round2DiagRect">
          <a:avLst/>
        </a:prstGeom>
      </dgm:spPr>
      <dgm:t>
        <a:bodyPr/>
        <a:lstStyle/>
        <a:p>
          <a:endParaRPr lang="en-US"/>
        </a:p>
      </dgm:t>
    </dgm:pt>
    <dgm:pt modelId="{BF962643-C9F1-43DD-ACC7-D772AD107E1B}" type="pres">
      <dgm:prSet presAssocID="{56ED48E5-2890-4D41-94C7-9889B0F31EE6}" presName="rootConnector" presStyleLbl="node2" presStyleIdx="1" presStyleCnt="2"/>
      <dgm:spPr/>
      <dgm:t>
        <a:bodyPr/>
        <a:lstStyle/>
        <a:p>
          <a:endParaRPr lang="en-US"/>
        </a:p>
      </dgm:t>
    </dgm:pt>
    <dgm:pt modelId="{3137E7DE-4B51-435D-A749-8EE00AEDA507}" type="pres">
      <dgm:prSet presAssocID="{56ED48E5-2890-4D41-94C7-9889B0F31EE6}" presName="hierChild4" presStyleCnt="0"/>
      <dgm:spPr/>
    </dgm:pt>
    <dgm:pt modelId="{E936E806-76C0-4330-9CB9-DBC7A658BFD2}" type="pres">
      <dgm:prSet presAssocID="{56ED48E5-2890-4D41-94C7-9889B0F31EE6}" presName="hierChild5" presStyleCnt="0"/>
      <dgm:spPr/>
    </dgm:pt>
    <dgm:pt modelId="{B2B85DCB-D7BC-4C4D-B2F4-42F802FC0118}" type="pres">
      <dgm:prSet presAssocID="{C8017513-7405-4DA1-A537-67042F5F311D}" presName="hierChild3" presStyleCnt="0"/>
      <dgm:spPr/>
    </dgm:pt>
  </dgm:ptLst>
  <dgm:cxnLst>
    <dgm:cxn modelId="{7801A884-02C2-4055-B808-CB2A99D0F456}" srcId="{196D3A19-5060-479A-8E29-E86290D83F8E}" destId="{C8017513-7405-4DA1-A537-67042F5F311D}" srcOrd="0" destOrd="0" parTransId="{447DBC71-44AA-4786-B687-6AD3BF37851E}" sibTransId="{4A45CC62-1C0F-4D97-98F9-17F397AE24E9}"/>
    <dgm:cxn modelId="{2638BB9F-E4B9-44CB-931F-B925E7CE06BF}" type="presOf" srcId="{1A9430E2-159C-42EE-8A1E-4384F4BE788F}" destId="{1A6C7B86-B1F0-423C-AB87-8FA040A693E8}" srcOrd="0" destOrd="0" presId="urn:microsoft.com/office/officeart/2005/8/layout/orgChart1"/>
    <dgm:cxn modelId="{56E9AB19-45AC-47B3-ABF8-9F52E3596BA4}" type="presOf" srcId="{C8017513-7405-4DA1-A537-67042F5F311D}" destId="{2DAC00EF-3CE0-4DA0-8AA1-74313E2D27EF}" srcOrd="1" destOrd="0" presId="urn:microsoft.com/office/officeart/2005/8/layout/orgChart1"/>
    <dgm:cxn modelId="{3E3BC064-2CDB-459C-9DB5-C5CE6C424EAC}" type="presOf" srcId="{C8017513-7405-4DA1-A537-67042F5F311D}" destId="{CE621D3F-03BC-44C0-A669-DC035C00C6F1}" srcOrd="0" destOrd="0" presId="urn:microsoft.com/office/officeart/2005/8/layout/orgChart1"/>
    <dgm:cxn modelId="{D4CAEA53-0E7E-4B1A-A057-92E982BBBF5F}" srcId="{C8017513-7405-4DA1-A537-67042F5F311D}" destId="{56ED48E5-2890-4D41-94C7-9889B0F31EE6}" srcOrd="1" destOrd="0" parTransId="{9C2AA188-6B14-4095-90D9-8C843D069563}" sibTransId="{23A14A8E-2556-4D4C-887B-E8245091C65E}"/>
    <dgm:cxn modelId="{FC10F5E4-FB52-48EE-AB8F-381830812D6F}" type="presOf" srcId="{196D3A19-5060-479A-8E29-E86290D83F8E}" destId="{15918966-D203-4D55-AD37-983E4B124659}" srcOrd="0" destOrd="0" presId="urn:microsoft.com/office/officeart/2005/8/layout/orgChart1"/>
    <dgm:cxn modelId="{4DD929F3-9390-448A-8314-C1997032EF66}" srcId="{C8017513-7405-4DA1-A537-67042F5F311D}" destId="{D31D7BB9-E869-4D3D-B4DA-DFFD0808105B}" srcOrd="0" destOrd="0" parTransId="{1A9430E2-159C-42EE-8A1E-4384F4BE788F}" sibTransId="{FA1BE56F-768A-4F25-A3D4-E339AF2CF28F}"/>
    <dgm:cxn modelId="{A76580BD-EE7B-4214-B86A-56BFBAB95BAD}" type="presOf" srcId="{D31D7BB9-E869-4D3D-B4DA-DFFD0808105B}" destId="{7239C22D-1D18-4371-941B-C298CF9C4EF0}" srcOrd="1" destOrd="0" presId="urn:microsoft.com/office/officeart/2005/8/layout/orgChart1"/>
    <dgm:cxn modelId="{4295BED9-593F-491A-A4C6-64080916108C}" type="presOf" srcId="{56ED48E5-2890-4D41-94C7-9889B0F31EE6}" destId="{ECD6CD6F-F505-4F07-B311-279BA4E2B188}" srcOrd="0" destOrd="0" presId="urn:microsoft.com/office/officeart/2005/8/layout/orgChart1"/>
    <dgm:cxn modelId="{589A4151-5FDB-4480-AC13-3643268B27F3}" type="presOf" srcId="{9C2AA188-6B14-4095-90D9-8C843D069563}" destId="{EC9EA5E3-2DEC-4694-9AA8-A3F14059BD93}" srcOrd="0" destOrd="0" presId="urn:microsoft.com/office/officeart/2005/8/layout/orgChart1"/>
    <dgm:cxn modelId="{3CC2CAE9-6790-4C1A-B513-BC76B440A35D}" type="presOf" srcId="{56ED48E5-2890-4D41-94C7-9889B0F31EE6}" destId="{BF962643-C9F1-43DD-ACC7-D772AD107E1B}" srcOrd="1" destOrd="0" presId="urn:microsoft.com/office/officeart/2005/8/layout/orgChart1"/>
    <dgm:cxn modelId="{67E1E2C9-8861-47AC-9CF6-5040A660232F}" type="presOf" srcId="{D31D7BB9-E869-4D3D-B4DA-DFFD0808105B}" destId="{549E2429-F116-4D6D-A6D9-8DF2B6A73362}" srcOrd="0" destOrd="0" presId="urn:microsoft.com/office/officeart/2005/8/layout/orgChart1"/>
    <dgm:cxn modelId="{1CF9989A-E20D-4106-AC61-24519F357735}" type="presParOf" srcId="{15918966-D203-4D55-AD37-983E4B124659}" destId="{78FF2C6C-4012-4120-8CD6-D9C3C011AD0D}" srcOrd="0" destOrd="0" presId="urn:microsoft.com/office/officeart/2005/8/layout/orgChart1"/>
    <dgm:cxn modelId="{D2FB4C5B-0441-41C6-BE9A-C9789A81E4F9}" type="presParOf" srcId="{78FF2C6C-4012-4120-8CD6-D9C3C011AD0D}" destId="{FA73E1FF-5BAF-4E93-89C0-EEF0E399B860}" srcOrd="0" destOrd="0" presId="urn:microsoft.com/office/officeart/2005/8/layout/orgChart1"/>
    <dgm:cxn modelId="{4D8F7F7F-77B6-451D-9F6F-96E3CDAD24A8}" type="presParOf" srcId="{FA73E1FF-5BAF-4E93-89C0-EEF0E399B860}" destId="{CE621D3F-03BC-44C0-A669-DC035C00C6F1}" srcOrd="0" destOrd="0" presId="urn:microsoft.com/office/officeart/2005/8/layout/orgChart1"/>
    <dgm:cxn modelId="{C094FD81-391C-4935-B356-9BE2CD0D5B79}" type="presParOf" srcId="{FA73E1FF-5BAF-4E93-89C0-EEF0E399B860}" destId="{2DAC00EF-3CE0-4DA0-8AA1-74313E2D27EF}" srcOrd="1" destOrd="0" presId="urn:microsoft.com/office/officeart/2005/8/layout/orgChart1"/>
    <dgm:cxn modelId="{11E1CD5F-8238-431D-9025-BC82E3434959}" type="presParOf" srcId="{78FF2C6C-4012-4120-8CD6-D9C3C011AD0D}" destId="{0087158E-1448-474A-B9A3-EF30EFA88356}" srcOrd="1" destOrd="0" presId="urn:microsoft.com/office/officeart/2005/8/layout/orgChart1"/>
    <dgm:cxn modelId="{1F88F543-2493-44AE-AE5D-5CEE72626F84}" type="presParOf" srcId="{0087158E-1448-474A-B9A3-EF30EFA88356}" destId="{1A6C7B86-B1F0-423C-AB87-8FA040A693E8}" srcOrd="0" destOrd="0" presId="urn:microsoft.com/office/officeart/2005/8/layout/orgChart1"/>
    <dgm:cxn modelId="{5B17AB68-BAE2-4222-8CA9-A7C88BCB449E}" type="presParOf" srcId="{0087158E-1448-474A-B9A3-EF30EFA88356}" destId="{CB1F00E3-2A27-42E6-8F27-66AA460F8DEA}" srcOrd="1" destOrd="0" presId="urn:microsoft.com/office/officeart/2005/8/layout/orgChart1"/>
    <dgm:cxn modelId="{B90CE925-BCB2-488F-98C9-FA87164AFE12}" type="presParOf" srcId="{CB1F00E3-2A27-42E6-8F27-66AA460F8DEA}" destId="{BE096970-76E6-4178-ABB7-6DCF6B40B9DB}" srcOrd="0" destOrd="0" presId="urn:microsoft.com/office/officeart/2005/8/layout/orgChart1"/>
    <dgm:cxn modelId="{4B1777CF-03A9-437A-AA47-401DDDF05CB6}" type="presParOf" srcId="{BE096970-76E6-4178-ABB7-6DCF6B40B9DB}" destId="{549E2429-F116-4D6D-A6D9-8DF2B6A73362}" srcOrd="0" destOrd="0" presId="urn:microsoft.com/office/officeart/2005/8/layout/orgChart1"/>
    <dgm:cxn modelId="{27053609-EF41-4BE0-AB2B-5564C16A2FCC}" type="presParOf" srcId="{BE096970-76E6-4178-ABB7-6DCF6B40B9DB}" destId="{7239C22D-1D18-4371-941B-C298CF9C4EF0}" srcOrd="1" destOrd="0" presId="urn:microsoft.com/office/officeart/2005/8/layout/orgChart1"/>
    <dgm:cxn modelId="{4A3EF477-2345-404D-9F86-11456427B17C}" type="presParOf" srcId="{CB1F00E3-2A27-42E6-8F27-66AA460F8DEA}" destId="{2BD5352F-8199-4A70-AA76-FE8FB9757A08}" srcOrd="1" destOrd="0" presId="urn:microsoft.com/office/officeart/2005/8/layout/orgChart1"/>
    <dgm:cxn modelId="{628757FE-9C8C-4C3A-8A07-E8E22C4A2884}" type="presParOf" srcId="{CB1F00E3-2A27-42E6-8F27-66AA460F8DEA}" destId="{8F147AC2-DD66-46D7-A2F7-D8464F34F07C}" srcOrd="2" destOrd="0" presId="urn:microsoft.com/office/officeart/2005/8/layout/orgChart1"/>
    <dgm:cxn modelId="{65A8EDAF-6463-4099-84A2-AC461C6F68AF}" type="presParOf" srcId="{0087158E-1448-474A-B9A3-EF30EFA88356}" destId="{EC9EA5E3-2DEC-4694-9AA8-A3F14059BD93}" srcOrd="2" destOrd="0" presId="urn:microsoft.com/office/officeart/2005/8/layout/orgChart1"/>
    <dgm:cxn modelId="{1D253CC6-0110-490C-A832-3C383A9D3DDC}" type="presParOf" srcId="{0087158E-1448-474A-B9A3-EF30EFA88356}" destId="{BDC3B12E-5BC6-4884-9636-78EF8EB109B2}" srcOrd="3" destOrd="0" presId="urn:microsoft.com/office/officeart/2005/8/layout/orgChart1"/>
    <dgm:cxn modelId="{4648EC5F-39D1-4310-B1FB-B56BBCA52AC5}" type="presParOf" srcId="{BDC3B12E-5BC6-4884-9636-78EF8EB109B2}" destId="{C07EE654-E743-4DE4-BD77-864CBD71CC8A}" srcOrd="0" destOrd="0" presId="urn:microsoft.com/office/officeart/2005/8/layout/orgChart1"/>
    <dgm:cxn modelId="{2A85D9CF-18D4-4502-AEA2-1E62C485C87A}" type="presParOf" srcId="{C07EE654-E743-4DE4-BD77-864CBD71CC8A}" destId="{ECD6CD6F-F505-4F07-B311-279BA4E2B188}" srcOrd="0" destOrd="0" presId="urn:microsoft.com/office/officeart/2005/8/layout/orgChart1"/>
    <dgm:cxn modelId="{3AED70BA-305C-49CF-B4F0-AFADF4BFC944}" type="presParOf" srcId="{C07EE654-E743-4DE4-BD77-864CBD71CC8A}" destId="{BF962643-C9F1-43DD-ACC7-D772AD107E1B}" srcOrd="1" destOrd="0" presId="urn:microsoft.com/office/officeart/2005/8/layout/orgChart1"/>
    <dgm:cxn modelId="{B86F6B5A-8CFB-4FC0-9B0D-CDA6B6D862BC}" type="presParOf" srcId="{BDC3B12E-5BC6-4884-9636-78EF8EB109B2}" destId="{3137E7DE-4B51-435D-A749-8EE00AEDA507}" srcOrd="1" destOrd="0" presId="urn:microsoft.com/office/officeart/2005/8/layout/orgChart1"/>
    <dgm:cxn modelId="{1BFA6517-8170-4233-98FA-031C9D07FAEC}" type="presParOf" srcId="{BDC3B12E-5BC6-4884-9636-78EF8EB109B2}" destId="{E936E806-76C0-4330-9CB9-DBC7A658BFD2}" srcOrd="2" destOrd="0" presId="urn:microsoft.com/office/officeart/2005/8/layout/orgChart1"/>
    <dgm:cxn modelId="{8C0638B5-5EE8-41EC-A42F-46CBE2721168}" type="presParOf" srcId="{78FF2C6C-4012-4120-8CD6-D9C3C011AD0D}" destId="{B2B85DCB-D7BC-4C4D-B2F4-42F802FC011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1C26F6-E80C-4727-902F-5AD97AB4CC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2EFB587-8D9A-4039-A2E2-06ED8B21E48B}">
      <dgm:prSet custT="1"/>
      <dgm:spPr>
        <a:solidFill>
          <a:srgbClr val="018958"/>
        </a:solidFill>
      </dgm:spPr>
      <dgm:t>
        <a:bodyPr/>
        <a:lstStyle/>
        <a:p>
          <a:pPr rtl="0"/>
          <a:r>
            <a:rPr lang="en-US" sz="2400" b="1" dirty="0" smtClean="0"/>
            <a:t>Many proven technologies</a:t>
          </a:r>
          <a:endParaRPr lang="en-US" sz="2400" b="1" dirty="0"/>
        </a:p>
      </dgm:t>
    </dgm:pt>
    <dgm:pt modelId="{A114D3E5-4766-4102-B604-182284601C11}" type="parTrans" cxnId="{71018535-9AB2-4796-8CFD-3281E838ECE0}">
      <dgm:prSet/>
      <dgm:spPr/>
      <dgm:t>
        <a:bodyPr/>
        <a:lstStyle/>
        <a:p>
          <a:endParaRPr lang="en-US"/>
        </a:p>
      </dgm:t>
    </dgm:pt>
    <dgm:pt modelId="{F0438C71-2248-400E-8AB7-DDDB17D41776}" type="sibTrans" cxnId="{71018535-9AB2-4796-8CFD-3281E838ECE0}">
      <dgm:prSet/>
      <dgm:spPr/>
      <dgm:t>
        <a:bodyPr/>
        <a:lstStyle/>
        <a:p>
          <a:endParaRPr lang="en-US"/>
        </a:p>
      </dgm:t>
    </dgm:pt>
    <dgm:pt modelId="{CC5E998C-A395-45DB-8FBD-CB214BC71068}">
      <dgm:prSet custT="1"/>
      <dgm:spPr>
        <a:solidFill>
          <a:srgbClr val="018958"/>
        </a:solidFill>
      </dgm:spPr>
      <dgm:t>
        <a:bodyPr/>
        <a:lstStyle/>
        <a:p>
          <a:pPr rtl="0"/>
          <a:r>
            <a:rPr lang="en-US" sz="2400" b="1" dirty="0" smtClean="0"/>
            <a:t>Reduce nitrogen loss to the environment</a:t>
          </a:r>
          <a:endParaRPr lang="en-US" sz="2400" b="1" dirty="0"/>
        </a:p>
      </dgm:t>
    </dgm:pt>
    <dgm:pt modelId="{2530B70C-317E-4729-ACB4-FA8F81C33BAD}" type="parTrans" cxnId="{EA8A1F09-6E6D-4E07-B845-1C1540D91A91}">
      <dgm:prSet/>
      <dgm:spPr/>
      <dgm:t>
        <a:bodyPr/>
        <a:lstStyle/>
        <a:p>
          <a:endParaRPr lang="en-US"/>
        </a:p>
      </dgm:t>
    </dgm:pt>
    <dgm:pt modelId="{853CF695-F74E-4FB3-AE13-70F3869B2572}" type="sibTrans" cxnId="{EA8A1F09-6E6D-4E07-B845-1C1540D91A91}">
      <dgm:prSet/>
      <dgm:spPr/>
      <dgm:t>
        <a:bodyPr/>
        <a:lstStyle/>
        <a:p>
          <a:endParaRPr lang="en-US"/>
        </a:p>
      </dgm:t>
    </dgm:pt>
    <dgm:pt modelId="{F187C67A-E02A-46A1-848A-994AA99996B1}">
      <dgm:prSet custT="1"/>
      <dgm:spPr>
        <a:solidFill>
          <a:srgbClr val="018958"/>
        </a:solidFill>
      </dgm:spPr>
      <dgm:t>
        <a:bodyPr/>
        <a:lstStyle/>
        <a:p>
          <a:pPr rtl="0"/>
          <a:r>
            <a:rPr lang="en-US" sz="2400" b="1" smtClean="0"/>
            <a:t>Improve nutrient-use efficiency</a:t>
          </a:r>
          <a:endParaRPr lang="en-US" sz="2400" b="1"/>
        </a:p>
      </dgm:t>
    </dgm:pt>
    <dgm:pt modelId="{D9C18EBD-E800-441C-B127-382534CA88F7}" type="parTrans" cxnId="{0E98649C-72A5-49C6-B23D-8964D6D3762C}">
      <dgm:prSet/>
      <dgm:spPr/>
      <dgm:t>
        <a:bodyPr/>
        <a:lstStyle/>
        <a:p>
          <a:endParaRPr lang="en-US"/>
        </a:p>
      </dgm:t>
    </dgm:pt>
    <dgm:pt modelId="{6FC71CED-DAA5-47BF-98F0-552489C0A60B}" type="sibTrans" cxnId="{0E98649C-72A5-49C6-B23D-8964D6D3762C}">
      <dgm:prSet/>
      <dgm:spPr/>
      <dgm:t>
        <a:bodyPr/>
        <a:lstStyle/>
        <a:p>
          <a:endParaRPr lang="en-US"/>
        </a:p>
      </dgm:t>
    </dgm:pt>
    <dgm:pt modelId="{02E5B378-7F4A-47E0-BE1E-7713424462B8}">
      <dgm:prSet custT="1"/>
      <dgm:spPr>
        <a:solidFill>
          <a:srgbClr val="018958"/>
        </a:solidFill>
      </dgm:spPr>
      <dgm:t>
        <a:bodyPr/>
        <a:lstStyle/>
        <a:p>
          <a:pPr rtl="0"/>
          <a:r>
            <a:rPr lang="en-US" sz="2400" b="1" dirty="0" smtClean="0"/>
            <a:t>Increase productivity and profitability</a:t>
          </a:r>
          <a:endParaRPr lang="en-US" sz="2400" b="1" dirty="0"/>
        </a:p>
      </dgm:t>
    </dgm:pt>
    <dgm:pt modelId="{CBE7704C-40A3-42C8-AF12-B49F8ABC613B}" type="parTrans" cxnId="{1272DAB8-DF4C-4E17-AA05-1D12CC9D1282}">
      <dgm:prSet/>
      <dgm:spPr/>
      <dgm:t>
        <a:bodyPr/>
        <a:lstStyle/>
        <a:p>
          <a:endParaRPr lang="en-US"/>
        </a:p>
      </dgm:t>
    </dgm:pt>
    <dgm:pt modelId="{9771E14B-F4C3-4899-BD33-0AC443E3DF6A}" type="sibTrans" cxnId="{1272DAB8-DF4C-4E17-AA05-1D12CC9D1282}">
      <dgm:prSet/>
      <dgm:spPr/>
      <dgm:t>
        <a:bodyPr/>
        <a:lstStyle/>
        <a:p>
          <a:endParaRPr lang="en-US"/>
        </a:p>
      </dgm:t>
    </dgm:pt>
    <dgm:pt modelId="{81436AC0-529A-4D8A-B003-E37EC7C8E932}">
      <dgm:prSet custT="1"/>
      <dgm:spPr>
        <a:solidFill>
          <a:srgbClr val="018958"/>
        </a:solidFill>
      </dgm:spPr>
      <dgm:t>
        <a:bodyPr/>
        <a:lstStyle/>
        <a:p>
          <a:pPr rtl="0"/>
          <a:r>
            <a:rPr lang="en-US" sz="2400" b="1" smtClean="0"/>
            <a:t>Simplify N management</a:t>
          </a:r>
          <a:endParaRPr lang="en-US" sz="2400" b="1"/>
        </a:p>
      </dgm:t>
    </dgm:pt>
    <dgm:pt modelId="{753CDD42-DC8F-40C7-9D94-D85CF7DFAF23}" type="parTrans" cxnId="{9AA95BC4-4D0C-4FF6-92A7-6D7FDFCB92A6}">
      <dgm:prSet/>
      <dgm:spPr/>
      <dgm:t>
        <a:bodyPr/>
        <a:lstStyle/>
        <a:p>
          <a:endParaRPr lang="en-US"/>
        </a:p>
      </dgm:t>
    </dgm:pt>
    <dgm:pt modelId="{A26F89E9-EE03-4550-9609-387650C08BEE}" type="sibTrans" cxnId="{9AA95BC4-4D0C-4FF6-92A7-6D7FDFCB92A6}">
      <dgm:prSet/>
      <dgm:spPr/>
      <dgm:t>
        <a:bodyPr/>
        <a:lstStyle/>
        <a:p>
          <a:endParaRPr lang="en-US"/>
        </a:p>
      </dgm:t>
    </dgm:pt>
    <dgm:pt modelId="{DD2BE5AB-BBD7-42A9-8BE7-EDFBF891043E}" type="pres">
      <dgm:prSet presAssocID="{6B1C26F6-E80C-4727-902F-5AD97AB4CC3B}" presName="linear" presStyleCnt="0">
        <dgm:presLayoutVars>
          <dgm:animLvl val="lvl"/>
          <dgm:resizeHandles val="exact"/>
        </dgm:presLayoutVars>
      </dgm:prSet>
      <dgm:spPr/>
      <dgm:t>
        <a:bodyPr/>
        <a:lstStyle/>
        <a:p>
          <a:endParaRPr lang="en-US"/>
        </a:p>
      </dgm:t>
    </dgm:pt>
    <dgm:pt modelId="{1E5934CE-BCB8-44C2-8541-A51633B70542}" type="pres">
      <dgm:prSet presAssocID="{32EFB587-8D9A-4039-A2E2-06ED8B21E48B}" presName="parentText" presStyleLbl="node1" presStyleIdx="0" presStyleCnt="5" custScaleY="91587">
        <dgm:presLayoutVars>
          <dgm:chMax val="0"/>
          <dgm:bulletEnabled val="1"/>
        </dgm:presLayoutVars>
      </dgm:prSet>
      <dgm:spPr>
        <a:prstGeom prst="round2DiagRect">
          <a:avLst/>
        </a:prstGeom>
      </dgm:spPr>
      <dgm:t>
        <a:bodyPr/>
        <a:lstStyle/>
        <a:p>
          <a:endParaRPr lang="en-US"/>
        </a:p>
      </dgm:t>
    </dgm:pt>
    <dgm:pt modelId="{7D19DAC9-A5A3-40CD-B0EE-C641AD2CD781}" type="pres">
      <dgm:prSet presAssocID="{F0438C71-2248-400E-8AB7-DDDB17D41776}" presName="spacer" presStyleCnt="0"/>
      <dgm:spPr/>
    </dgm:pt>
    <dgm:pt modelId="{61E51B88-BC76-4487-8D28-ED3F1E448A67}" type="pres">
      <dgm:prSet presAssocID="{CC5E998C-A395-45DB-8FBD-CB214BC71068}" presName="parentText" presStyleLbl="node1" presStyleIdx="1" presStyleCnt="5" custScaleY="91587">
        <dgm:presLayoutVars>
          <dgm:chMax val="0"/>
          <dgm:bulletEnabled val="1"/>
        </dgm:presLayoutVars>
      </dgm:prSet>
      <dgm:spPr>
        <a:prstGeom prst="round2DiagRect">
          <a:avLst/>
        </a:prstGeom>
      </dgm:spPr>
      <dgm:t>
        <a:bodyPr/>
        <a:lstStyle/>
        <a:p>
          <a:endParaRPr lang="en-US"/>
        </a:p>
      </dgm:t>
    </dgm:pt>
    <dgm:pt modelId="{55417DCF-1AD4-4300-9169-12C9FAD2FA60}" type="pres">
      <dgm:prSet presAssocID="{853CF695-F74E-4FB3-AE13-70F3869B2572}" presName="spacer" presStyleCnt="0"/>
      <dgm:spPr/>
    </dgm:pt>
    <dgm:pt modelId="{789C7929-3582-4AEC-A689-6588755F00DA}" type="pres">
      <dgm:prSet presAssocID="{F187C67A-E02A-46A1-848A-994AA99996B1}" presName="parentText" presStyleLbl="node1" presStyleIdx="2" presStyleCnt="5" custScaleY="91587">
        <dgm:presLayoutVars>
          <dgm:chMax val="0"/>
          <dgm:bulletEnabled val="1"/>
        </dgm:presLayoutVars>
      </dgm:prSet>
      <dgm:spPr>
        <a:prstGeom prst="round2DiagRect">
          <a:avLst/>
        </a:prstGeom>
      </dgm:spPr>
      <dgm:t>
        <a:bodyPr/>
        <a:lstStyle/>
        <a:p>
          <a:endParaRPr lang="en-US"/>
        </a:p>
      </dgm:t>
    </dgm:pt>
    <dgm:pt modelId="{86951ABE-1D2D-4CAF-A082-0C0054A63CE5}" type="pres">
      <dgm:prSet presAssocID="{6FC71CED-DAA5-47BF-98F0-552489C0A60B}" presName="spacer" presStyleCnt="0"/>
      <dgm:spPr/>
    </dgm:pt>
    <dgm:pt modelId="{EC6979C7-6025-4080-92A8-38A4577031BF}" type="pres">
      <dgm:prSet presAssocID="{02E5B378-7F4A-47E0-BE1E-7713424462B8}" presName="parentText" presStyleLbl="node1" presStyleIdx="3" presStyleCnt="5" custScaleY="91587">
        <dgm:presLayoutVars>
          <dgm:chMax val="0"/>
          <dgm:bulletEnabled val="1"/>
        </dgm:presLayoutVars>
      </dgm:prSet>
      <dgm:spPr>
        <a:prstGeom prst="round2DiagRect">
          <a:avLst/>
        </a:prstGeom>
      </dgm:spPr>
      <dgm:t>
        <a:bodyPr/>
        <a:lstStyle/>
        <a:p>
          <a:endParaRPr lang="en-US"/>
        </a:p>
      </dgm:t>
    </dgm:pt>
    <dgm:pt modelId="{9C173996-1C1E-4FC6-AD39-9FFDFB110AB1}" type="pres">
      <dgm:prSet presAssocID="{9771E14B-F4C3-4899-BD33-0AC443E3DF6A}" presName="spacer" presStyleCnt="0"/>
      <dgm:spPr/>
    </dgm:pt>
    <dgm:pt modelId="{AAD004FC-2DFF-4ED3-A1AF-7D20CC60031F}" type="pres">
      <dgm:prSet presAssocID="{81436AC0-529A-4D8A-B003-E37EC7C8E932}" presName="parentText" presStyleLbl="node1" presStyleIdx="4" presStyleCnt="5" custScaleY="91587">
        <dgm:presLayoutVars>
          <dgm:chMax val="0"/>
          <dgm:bulletEnabled val="1"/>
        </dgm:presLayoutVars>
      </dgm:prSet>
      <dgm:spPr>
        <a:prstGeom prst="round2DiagRect">
          <a:avLst/>
        </a:prstGeom>
      </dgm:spPr>
      <dgm:t>
        <a:bodyPr/>
        <a:lstStyle/>
        <a:p>
          <a:endParaRPr lang="en-US"/>
        </a:p>
      </dgm:t>
    </dgm:pt>
  </dgm:ptLst>
  <dgm:cxnLst>
    <dgm:cxn modelId="{EA8A1F09-6E6D-4E07-B845-1C1540D91A91}" srcId="{6B1C26F6-E80C-4727-902F-5AD97AB4CC3B}" destId="{CC5E998C-A395-45DB-8FBD-CB214BC71068}" srcOrd="1" destOrd="0" parTransId="{2530B70C-317E-4729-ACB4-FA8F81C33BAD}" sibTransId="{853CF695-F74E-4FB3-AE13-70F3869B2572}"/>
    <dgm:cxn modelId="{71018535-9AB2-4796-8CFD-3281E838ECE0}" srcId="{6B1C26F6-E80C-4727-902F-5AD97AB4CC3B}" destId="{32EFB587-8D9A-4039-A2E2-06ED8B21E48B}" srcOrd="0" destOrd="0" parTransId="{A114D3E5-4766-4102-B604-182284601C11}" sibTransId="{F0438C71-2248-400E-8AB7-DDDB17D41776}"/>
    <dgm:cxn modelId="{1272DAB8-DF4C-4E17-AA05-1D12CC9D1282}" srcId="{6B1C26F6-E80C-4727-902F-5AD97AB4CC3B}" destId="{02E5B378-7F4A-47E0-BE1E-7713424462B8}" srcOrd="3" destOrd="0" parTransId="{CBE7704C-40A3-42C8-AF12-B49F8ABC613B}" sibTransId="{9771E14B-F4C3-4899-BD33-0AC443E3DF6A}"/>
    <dgm:cxn modelId="{9AA95BC4-4D0C-4FF6-92A7-6D7FDFCB92A6}" srcId="{6B1C26F6-E80C-4727-902F-5AD97AB4CC3B}" destId="{81436AC0-529A-4D8A-B003-E37EC7C8E932}" srcOrd="4" destOrd="0" parTransId="{753CDD42-DC8F-40C7-9D94-D85CF7DFAF23}" sibTransId="{A26F89E9-EE03-4550-9609-387650C08BEE}"/>
    <dgm:cxn modelId="{C9722702-48C8-4CF8-ABE1-E839D87BB03B}" type="presOf" srcId="{6B1C26F6-E80C-4727-902F-5AD97AB4CC3B}" destId="{DD2BE5AB-BBD7-42A9-8BE7-EDFBF891043E}" srcOrd="0" destOrd="0" presId="urn:microsoft.com/office/officeart/2005/8/layout/vList2"/>
    <dgm:cxn modelId="{0E98649C-72A5-49C6-B23D-8964D6D3762C}" srcId="{6B1C26F6-E80C-4727-902F-5AD97AB4CC3B}" destId="{F187C67A-E02A-46A1-848A-994AA99996B1}" srcOrd="2" destOrd="0" parTransId="{D9C18EBD-E800-441C-B127-382534CA88F7}" sibTransId="{6FC71CED-DAA5-47BF-98F0-552489C0A60B}"/>
    <dgm:cxn modelId="{20A876BB-F175-401C-BA53-81478D0C4C5B}" type="presOf" srcId="{32EFB587-8D9A-4039-A2E2-06ED8B21E48B}" destId="{1E5934CE-BCB8-44C2-8541-A51633B70542}" srcOrd="0" destOrd="0" presId="urn:microsoft.com/office/officeart/2005/8/layout/vList2"/>
    <dgm:cxn modelId="{9EEC9C93-2A23-48D5-99BC-484CC04AD5CC}" type="presOf" srcId="{81436AC0-529A-4D8A-B003-E37EC7C8E932}" destId="{AAD004FC-2DFF-4ED3-A1AF-7D20CC60031F}" srcOrd="0" destOrd="0" presId="urn:microsoft.com/office/officeart/2005/8/layout/vList2"/>
    <dgm:cxn modelId="{B041B4F9-0847-4230-81BF-66B12A6B311F}" type="presOf" srcId="{F187C67A-E02A-46A1-848A-994AA99996B1}" destId="{789C7929-3582-4AEC-A689-6588755F00DA}" srcOrd="0" destOrd="0" presId="urn:microsoft.com/office/officeart/2005/8/layout/vList2"/>
    <dgm:cxn modelId="{DC1E8079-1E60-40D5-B0AE-94626EE68290}" type="presOf" srcId="{02E5B378-7F4A-47E0-BE1E-7713424462B8}" destId="{EC6979C7-6025-4080-92A8-38A4577031BF}" srcOrd="0" destOrd="0" presId="urn:microsoft.com/office/officeart/2005/8/layout/vList2"/>
    <dgm:cxn modelId="{A44576EC-4DC0-43B3-ABC1-854EC920FD0B}" type="presOf" srcId="{CC5E998C-A395-45DB-8FBD-CB214BC71068}" destId="{61E51B88-BC76-4487-8D28-ED3F1E448A67}" srcOrd="0" destOrd="0" presId="urn:microsoft.com/office/officeart/2005/8/layout/vList2"/>
    <dgm:cxn modelId="{94D0C9BC-92E7-4F3A-A5E7-3EC801A91B4C}" type="presParOf" srcId="{DD2BE5AB-BBD7-42A9-8BE7-EDFBF891043E}" destId="{1E5934CE-BCB8-44C2-8541-A51633B70542}" srcOrd="0" destOrd="0" presId="urn:microsoft.com/office/officeart/2005/8/layout/vList2"/>
    <dgm:cxn modelId="{8DB8A27B-2BBA-4291-ADCC-10C649578045}" type="presParOf" srcId="{DD2BE5AB-BBD7-42A9-8BE7-EDFBF891043E}" destId="{7D19DAC9-A5A3-40CD-B0EE-C641AD2CD781}" srcOrd="1" destOrd="0" presId="urn:microsoft.com/office/officeart/2005/8/layout/vList2"/>
    <dgm:cxn modelId="{E9CF130C-EFE2-4722-9B65-4D3E5242633F}" type="presParOf" srcId="{DD2BE5AB-BBD7-42A9-8BE7-EDFBF891043E}" destId="{61E51B88-BC76-4487-8D28-ED3F1E448A67}" srcOrd="2" destOrd="0" presId="urn:microsoft.com/office/officeart/2005/8/layout/vList2"/>
    <dgm:cxn modelId="{6F181B0A-47E4-4B8F-876C-3261597771E5}" type="presParOf" srcId="{DD2BE5AB-BBD7-42A9-8BE7-EDFBF891043E}" destId="{55417DCF-1AD4-4300-9169-12C9FAD2FA60}" srcOrd="3" destOrd="0" presId="urn:microsoft.com/office/officeart/2005/8/layout/vList2"/>
    <dgm:cxn modelId="{22C7B51A-D6C2-4D53-8928-8A1C1DC0A94C}" type="presParOf" srcId="{DD2BE5AB-BBD7-42A9-8BE7-EDFBF891043E}" destId="{789C7929-3582-4AEC-A689-6588755F00DA}" srcOrd="4" destOrd="0" presId="urn:microsoft.com/office/officeart/2005/8/layout/vList2"/>
    <dgm:cxn modelId="{FC660C04-79F2-482D-8BC2-11F5EDBB81BF}" type="presParOf" srcId="{DD2BE5AB-BBD7-42A9-8BE7-EDFBF891043E}" destId="{86951ABE-1D2D-4CAF-A082-0C0054A63CE5}" srcOrd="5" destOrd="0" presId="urn:microsoft.com/office/officeart/2005/8/layout/vList2"/>
    <dgm:cxn modelId="{C4BD9A8E-70CD-476E-AD64-8C0F8F9832BE}" type="presParOf" srcId="{DD2BE5AB-BBD7-42A9-8BE7-EDFBF891043E}" destId="{EC6979C7-6025-4080-92A8-38A4577031BF}" srcOrd="6" destOrd="0" presId="urn:microsoft.com/office/officeart/2005/8/layout/vList2"/>
    <dgm:cxn modelId="{E42EA988-02E5-4521-8718-6222CBDE7F0F}" type="presParOf" srcId="{DD2BE5AB-BBD7-42A9-8BE7-EDFBF891043E}" destId="{9C173996-1C1E-4FC6-AD39-9FFDFB110AB1}" srcOrd="7" destOrd="0" presId="urn:microsoft.com/office/officeart/2005/8/layout/vList2"/>
    <dgm:cxn modelId="{CDCA2237-96AC-475A-8D4B-DD7B7BDABDFE}" type="presParOf" srcId="{DD2BE5AB-BBD7-42A9-8BE7-EDFBF891043E}" destId="{AAD004FC-2DFF-4ED3-A1AF-7D20CC60031F}"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46BAEF-770F-4B78-BF4D-2A548C1CC0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7DE838-E116-4E86-81B2-9FBE7C9C917C}">
      <dgm:prSet custT="1"/>
      <dgm:spPr>
        <a:solidFill>
          <a:srgbClr val="018958"/>
        </a:solidFill>
      </dgm:spPr>
      <dgm:t>
        <a:bodyPr/>
        <a:lstStyle/>
        <a:p>
          <a:pPr rtl="0"/>
          <a:r>
            <a:rPr lang="en-US" sz="2400" b="1" smtClean="0"/>
            <a:t>Commonly used in all crops</a:t>
          </a:r>
          <a:endParaRPr lang="en-US" sz="2400" b="1"/>
        </a:p>
      </dgm:t>
    </dgm:pt>
    <dgm:pt modelId="{F25A32A2-3DED-404E-B2F1-792F28108232}" type="parTrans" cxnId="{2B87DBCA-734C-486E-800B-389EFFFB82EA}">
      <dgm:prSet/>
      <dgm:spPr/>
      <dgm:t>
        <a:bodyPr/>
        <a:lstStyle/>
        <a:p>
          <a:endParaRPr lang="en-US"/>
        </a:p>
      </dgm:t>
    </dgm:pt>
    <dgm:pt modelId="{F8B7518B-0BFF-47D8-949C-3C53A1E33B9B}" type="sibTrans" cxnId="{2B87DBCA-734C-486E-800B-389EFFFB82EA}">
      <dgm:prSet/>
      <dgm:spPr/>
      <dgm:t>
        <a:bodyPr/>
        <a:lstStyle/>
        <a:p>
          <a:endParaRPr lang="en-US"/>
        </a:p>
      </dgm:t>
    </dgm:pt>
    <dgm:pt modelId="{15CA0F10-E203-47CE-AD50-5E459721842E}">
      <dgm:prSet custT="1"/>
      <dgm:spPr>
        <a:solidFill>
          <a:srgbClr val="DBEEF4"/>
        </a:solidFill>
      </dgm:spPr>
      <dgm:t>
        <a:bodyPr/>
        <a:lstStyle/>
        <a:p>
          <a:pPr rtl="0"/>
          <a:r>
            <a:rPr lang="en-US" sz="2000" b="1" smtClean="0">
              <a:solidFill>
                <a:schemeClr val="tx2">
                  <a:lumMod val="75000"/>
                </a:schemeClr>
              </a:solidFill>
            </a:rPr>
            <a:t>Urea (dry)</a:t>
          </a:r>
          <a:endParaRPr lang="en-US" sz="2000" b="1">
            <a:solidFill>
              <a:schemeClr val="tx2">
                <a:lumMod val="75000"/>
              </a:schemeClr>
            </a:solidFill>
          </a:endParaRPr>
        </a:p>
      </dgm:t>
    </dgm:pt>
    <dgm:pt modelId="{AED7DF5A-1899-4C25-85A1-A7DC19D4CF2D}" type="parTrans" cxnId="{CC9E9E3D-3B9E-48C2-9450-80813FCF1822}">
      <dgm:prSet/>
      <dgm:spPr/>
      <dgm:t>
        <a:bodyPr/>
        <a:lstStyle/>
        <a:p>
          <a:endParaRPr lang="en-US"/>
        </a:p>
      </dgm:t>
    </dgm:pt>
    <dgm:pt modelId="{ACB28A6B-F46A-4EDF-AC59-1E8211926986}" type="sibTrans" cxnId="{CC9E9E3D-3B9E-48C2-9450-80813FCF1822}">
      <dgm:prSet/>
      <dgm:spPr/>
      <dgm:t>
        <a:bodyPr/>
        <a:lstStyle/>
        <a:p>
          <a:endParaRPr lang="en-US"/>
        </a:p>
      </dgm:t>
    </dgm:pt>
    <dgm:pt modelId="{3BB5612C-02EA-49CA-BFDE-AEF8BA4DA685}">
      <dgm:prSet custT="1"/>
      <dgm:spPr>
        <a:solidFill>
          <a:srgbClr val="DBEEF4"/>
        </a:solidFill>
      </dgm:spPr>
      <dgm:t>
        <a:bodyPr/>
        <a:lstStyle/>
        <a:p>
          <a:pPr rtl="0"/>
          <a:r>
            <a:rPr lang="en-US" sz="2000" b="1" smtClean="0">
              <a:solidFill>
                <a:schemeClr val="tx2">
                  <a:lumMod val="75000"/>
                </a:schemeClr>
              </a:solidFill>
            </a:rPr>
            <a:t>Ammonium sulfate (dry)</a:t>
          </a:r>
          <a:endParaRPr lang="en-US" sz="2000" b="1">
            <a:solidFill>
              <a:schemeClr val="tx2">
                <a:lumMod val="75000"/>
              </a:schemeClr>
            </a:solidFill>
          </a:endParaRPr>
        </a:p>
      </dgm:t>
    </dgm:pt>
    <dgm:pt modelId="{7F093E98-7353-41B7-84AC-45D3DCDBD2EE}" type="parTrans" cxnId="{230B3F35-BAA6-475F-A935-6D1422DC9FCE}">
      <dgm:prSet/>
      <dgm:spPr/>
      <dgm:t>
        <a:bodyPr/>
        <a:lstStyle/>
        <a:p>
          <a:endParaRPr lang="en-US"/>
        </a:p>
      </dgm:t>
    </dgm:pt>
    <dgm:pt modelId="{1C2581D4-FA79-4746-9795-C73BE53037D1}" type="sibTrans" cxnId="{230B3F35-BAA6-475F-A935-6D1422DC9FCE}">
      <dgm:prSet/>
      <dgm:spPr/>
      <dgm:t>
        <a:bodyPr/>
        <a:lstStyle/>
        <a:p>
          <a:endParaRPr lang="en-US"/>
        </a:p>
      </dgm:t>
    </dgm:pt>
    <dgm:pt modelId="{DEE74E9C-5701-4D76-8592-668F74D41CED}">
      <dgm:prSet custT="1"/>
      <dgm:spPr>
        <a:solidFill>
          <a:srgbClr val="DBEEF4"/>
        </a:solidFill>
      </dgm:spPr>
      <dgm:t>
        <a:bodyPr/>
        <a:lstStyle/>
        <a:p>
          <a:pPr rtl="0"/>
          <a:r>
            <a:rPr lang="en-US" sz="2000" b="1" dirty="0" smtClean="0">
              <a:solidFill>
                <a:schemeClr val="tx2">
                  <a:lumMod val="75000"/>
                </a:schemeClr>
              </a:solidFill>
            </a:rPr>
            <a:t>Ammonium nitrate (dry)</a:t>
          </a:r>
          <a:endParaRPr lang="en-US" sz="2000" b="1" dirty="0">
            <a:solidFill>
              <a:schemeClr val="tx2">
                <a:lumMod val="75000"/>
              </a:schemeClr>
            </a:solidFill>
          </a:endParaRPr>
        </a:p>
      </dgm:t>
    </dgm:pt>
    <dgm:pt modelId="{84571036-F101-4ED4-8EDE-266EFE44E730}" type="parTrans" cxnId="{36BC658F-553E-4D67-A30F-1C9A1E434236}">
      <dgm:prSet/>
      <dgm:spPr/>
      <dgm:t>
        <a:bodyPr/>
        <a:lstStyle/>
        <a:p>
          <a:endParaRPr lang="en-US"/>
        </a:p>
      </dgm:t>
    </dgm:pt>
    <dgm:pt modelId="{B7B6E733-1ABF-4EB9-B7C0-89A8588FC3E0}" type="sibTrans" cxnId="{36BC658F-553E-4D67-A30F-1C9A1E434236}">
      <dgm:prSet/>
      <dgm:spPr/>
      <dgm:t>
        <a:bodyPr/>
        <a:lstStyle/>
        <a:p>
          <a:endParaRPr lang="en-US"/>
        </a:p>
      </dgm:t>
    </dgm:pt>
    <dgm:pt modelId="{9A7D8C0D-787B-4660-AB7F-CE0C0A2C602E}">
      <dgm:prSet custT="1"/>
      <dgm:spPr>
        <a:solidFill>
          <a:srgbClr val="DBEEF4"/>
        </a:solidFill>
      </dgm:spPr>
      <dgm:t>
        <a:bodyPr/>
        <a:lstStyle/>
        <a:p>
          <a:pPr rtl="0"/>
          <a:r>
            <a:rPr lang="en-US" sz="2000" b="1" smtClean="0">
              <a:solidFill>
                <a:schemeClr val="tx2">
                  <a:lumMod val="75000"/>
                </a:schemeClr>
              </a:solidFill>
            </a:rPr>
            <a:t>UAN (liquid)</a:t>
          </a:r>
          <a:endParaRPr lang="en-US" sz="2000" b="1">
            <a:solidFill>
              <a:schemeClr val="tx2">
                <a:lumMod val="75000"/>
              </a:schemeClr>
            </a:solidFill>
          </a:endParaRPr>
        </a:p>
      </dgm:t>
    </dgm:pt>
    <dgm:pt modelId="{F817A32B-D505-4F6C-B80E-84559B68AB13}" type="parTrans" cxnId="{BF5AAB16-E850-4B3A-866E-8C6042806F6E}">
      <dgm:prSet/>
      <dgm:spPr/>
      <dgm:t>
        <a:bodyPr/>
        <a:lstStyle/>
        <a:p>
          <a:endParaRPr lang="en-US"/>
        </a:p>
      </dgm:t>
    </dgm:pt>
    <dgm:pt modelId="{2FCC777E-0A5E-436E-BAF4-86911E1D160E}" type="sibTrans" cxnId="{BF5AAB16-E850-4B3A-866E-8C6042806F6E}">
      <dgm:prSet/>
      <dgm:spPr/>
      <dgm:t>
        <a:bodyPr/>
        <a:lstStyle/>
        <a:p>
          <a:endParaRPr lang="en-US"/>
        </a:p>
      </dgm:t>
    </dgm:pt>
    <dgm:pt modelId="{4927754A-04DA-43D5-AC00-F4FDE825A938}">
      <dgm:prSet custT="1"/>
      <dgm:spPr>
        <a:solidFill>
          <a:srgbClr val="DBEEF4"/>
        </a:solidFill>
      </dgm:spPr>
      <dgm:t>
        <a:bodyPr/>
        <a:lstStyle/>
        <a:p>
          <a:pPr rtl="0"/>
          <a:r>
            <a:rPr lang="en-US" sz="2000" b="1" smtClean="0">
              <a:solidFill>
                <a:schemeClr val="tx2">
                  <a:lumMod val="75000"/>
                </a:schemeClr>
              </a:solidFill>
            </a:rPr>
            <a:t>Anhydrous ammonia (gas)</a:t>
          </a:r>
          <a:endParaRPr lang="en-US" sz="2000" b="1">
            <a:solidFill>
              <a:schemeClr val="tx2">
                <a:lumMod val="75000"/>
              </a:schemeClr>
            </a:solidFill>
          </a:endParaRPr>
        </a:p>
      </dgm:t>
    </dgm:pt>
    <dgm:pt modelId="{F58F0D12-BBBB-44D3-8B6A-1C36611A73CC}" type="parTrans" cxnId="{26299878-46A6-43FF-A5C7-3B1B2350240D}">
      <dgm:prSet/>
      <dgm:spPr/>
      <dgm:t>
        <a:bodyPr/>
        <a:lstStyle/>
        <a:p>
          <a:endParaRPr lang="en-US"/>
        </a:p>
      </dgm:t>
    </dgm:pt>
    <dgm:pt modelId="{0C60A4C5-A448-42A3-BA9C-77E4D8832586}" type="sibTrans" cxnId="{26299878-46A6-43FF-A5C7-3B1B2350240D}">
      <dgm:prSet/>
      <dgm:spPr/>
      <dgm:t>
        <a:bodyPr/>
        <a:lstStyle/>
        <a:p>
          <a:endParaRPr lang="en-US"/>
        </a:p>
      </dgm:t>
    </dgm:pt>
    <dgm:pt modelId="{AABB5609-9DE1-4E64-9F98-DAE3F5F13B56}">
      <dgm:prSet custT="1"/>
      <dgm:spPr>
        <a:solidFill>
          <a:srgbClr val="018958"/>
        </a:solidFill>
      </dgm:spPr>
      <dgm:t>
        <a:bodyPr/>
        <a:lstStyle/>
        <a:p>
          <a:pPr rtl="0"/>
          <a:r>
            <a:rPr lang="en-US" sz="2400" b="1" dirty="0" smtClean="0"/>
            <a:t>Dissolve readily in water and readily available to plants </a:t>
          </a:r>
          <a:endParaRPr lang="en-US" sz="2400" b="1" dirty="0"/>
        </a:p>
      </dgm:t>
    </dgm:pt>
    <dgm:pt modelId="{AC22A314-4A99-4625-B6EE-1C9BDD34C9EB}" type="parTrans" cxnId="{8B57EA73-6C3A-4F73-B97A-723A539DFAD0}">
      <dgm:prSet/>
      <dgm:spPr/>
      <dgm:t>
        <a:bodyPr/>
        <a:lstStyle/>
        <a:p>
          <a:endParaRPr lang="en-US"/>
        </a:p>
      </dgm:t>
    </dgm:pt>
    <dgm:pt modelId="{B74E2D96-D9C1-44E0-841D-306617EE83AE}" type="sibTrans" cxnId="{8B57EA73-6C3A-4F73-B97A-723A539DFAD0}">
      <dgm:prSet/>
      <dgm:spPr/>
      <dgm:t>
        <a:bodyPr/>
        <a:lstStyle/>
        <a:p>
          <a:endParaRPr lang="en-US"/>
        </a:p>
      </dgm:t>
    </dgm:pt>
    <dgm:pt modelId="{0570A368-6AC7-4722-A50C-C9C1D71C70E6}">
      <dgm:prSet custT="1"/>
      <dgm:spPr>
        <a:solidFill>
          <a:srgbClr val="DBEEF4"/>
        </a:solidFill>
      </dgm:spPr>
      <dgm:t>
        <a:bodyPr/>
        <a:lstStyle/>
        <a:p>
          <a:pPr rtl="0"/>
          <a:r>
            <a:rPr lang="en-US" sz="2000" b="1" dirty="0" smtClean="0">
              <a:solidFill>
                <a:schemeClr val="tx2">
                  <a:lumMod val="75000"/>
                </a:schemeClr>
              </a:solidFill>
            </a:rPr>
            <a:t>Supply N forms needed by all plants</a:t>
          </a:r>
          <a:endParaRPr lang="en-US" sz="2000" b="1" dirty="0">
            <a:solidFill>
              <a:schemeClr val="tx2">
                <a:lumMod val="75000"/>
              </a:schemeClr>
            </a:solidFill>
          </a:endParaRPr>
        </a:p>
      </dgm:t>
    </dgm:pt>
    <dgm:pt modelId="{7B2D11F3-52D7-404C-9BEE-612A4CEECA36}" type="parTrans" cxnId="{20ADE3CE-3401-4E77-9FCD-DF2C37A15347}">
      <dgm:prSet/>
      <dgm:spPr/>
      <dgm:t>
        <a:bodyPr/>
        <a:lstStyle/>
        <a:p>
          <a:endParaRPr lang="en-US"/>
        </a:p>
      </dgm:t>
    </dgm:pt>
    <dgm:pt modelId="{255C83C4-8ED2-47A1-8B0D-BCF9873EB4E3}" type="sibTrans" cxnId="{20ADE3CE-3401-4E77-9FCD-DF2C37A15347}">
      <dgm:prSet/>
      <dgm:spPr/>
      <dgm:t>
        <a:bodyPr/>
        <a:lstStyle/>
        <a:p>
          <a:endParaRPr lang="en-US"/>
        </a:p>
      </dgm:t>
    </dgm:pt>
    <dgm:pt modelId="{FC12008B-BFA7-452B-A691-E5A929DB6ECA}">
      <dgm:prSet custT="1"/>
      <dgm:spPr>
        <a:solidFill>
          <a:srgbClr val="DBEEF4"/>
        </a:solidFill>
      </dgm:spPr>
      <dgm:t>
        <a:bodyPr/>
        <a:lstStyle/>
        <a:p>
          <a:pPr rtl="0"/>
          <a:r>
            <a:rPr lang="en-US" sz="2000" b="1" dirty="0" smtClean="0">
              <a:solidFill>
                <a:schemeClr val="tx2">
                  <a:lumMod val="75000"/>
                </a:schemeClr>
              </a:solidFill>
            </a:rPr>
            <a:t>Rapidly available</a:t>
          </a:r>
          <a:endParaRPr lang="en-US" sz="2000" b="1" dirty="0">
            <a:solidFill>
              <a:schemeClr val="tx2">
                <a:lumMod val="75000"/>
              </a:schemeClr>
            </a:solidFill>
          </a:endParaRPr>
        </a:p>
      </dgm:t>
    </dgm:pt>
    <dgm:pt modelId="{25D44473-5247-4A9B-8F4F-9E8C4390CE82}" type="parTrans" cxnId="{846A9A66-7B1B-4055-B62C-EB58F405B1C9}">
      <dgm:prSet/>
      <dgm:spPr/>
      <dgm:t>
        <a:bodyPr/>
        <a:lstStyle/>
        <a:p>
          <a:endParaRPr lang="en-US"/>
        </a:p>
      </dgm:t>
    </dgm:pt>
    <dgm:pt modelId="{D01D7BA2-A141-43B5-B1AA-C70882FAAB74}" type="sibTrans" cxnId="{846A9A66-7B1B-4055-B62C-EB58F405B1C9}">
      <dgm:prSet/>
      <dgm:spPr/>
      <dgm:t>
        <a:bodyPr/>
        <a:lstStyle/>
        <a:p>
          <a:endParaRPr lang="en-US"/>
        </a:p>
      </dgm:t>
    </dgm:pt>
    <dgm:pt modelId="{009AB1AB-858A-470B-94A2-C7242BE806A3}">
      <dgm:prSet custT="1"/>
      <dgm:spPr>
        <a:solidFill>
          <a:srgbClr val="DBEEF4"/>
        </a:solidFill>
      </dgm:spPr>
      <dgm:t>
        <a:bodyPr/>
        <a:lstStyle/>
        <a:p>
          <a:pPr rtl="0"/>
          <a:r>
            <a:rPr lang="en-US" sz="2000" b="1" smtClean="0">
              <a:solidFill>
                <a:schemeClr val="tx2">
                  <a:lumMod val="75000"/>
                </a:schemeClr>
              </a:solidFill>
            </a:rPr>
            <a:t>Readily change from one N form to another </a:t>
          </a:r>
          <a:endParaRPr lang="en-US" sz="2000" b="1">
            <a:solidFill>
              <a:schemeClr val="tx2">
                <a:lumMod val="75000"/>
              </a:schemeClr>
            </a:solidFill>
          </a:endParaRPr>
        </a:p>
      </dgm:t>
    </dgm:pt>
    <dgm:pt modelId="{D73E4ACC-D4A0-4F3C-AE9B-0B453D0ED000}" type="parTrans" cxnId="{FD6F231D-5ECB-4E77-BD58-7439DA1BD968}">
      <dgm:prSet/>
      <dgm:spPr/>
      <dgm:t>
        <a:bodyPr/>
        <a:lstStyle/>
        <a:p>
          <a:endParaRPr lang="en-US"/>
        </a:p>
      </dgm:t>
    </dgm:pt>
    <dgm:pt modelId="{17EE8638-4149-4E17-AF8B-BBF1B2AC6C5E}" type="sibTrans" cxnId="{FD6F231D-5ECB-4E77-BD58-7439DA1BD968}">
      <dgm:prSet/>
      <dgm:spPr/>
      <dgm:t>
        <a:bodyPr/>
        <a:lstStyle/>
        <a:p>
          <a:endParaRPr lang="en-US"/>
        </a:p>
      </dgm:t>
    </dgm:pt>
    <dgm:pt modelId="{CDC9E0E9-00C4-4F7A-9761-A1CBAD889BE2}">
      <dgm:prSet custT="1"/>
      <dgm:spPr>
        <a:solidFill>
          <a:srgbClr val="DBEEF4"/>
        </a:solidFill>
      </dgm:spPr>
      <dgm:t>
        <a:bodyPr/>
        <a:lstStyle/>
        <a:p>
          <a:pPr rtl="0"/>
          <a:r>
            <a:rPr lang="en-US" sz="2000" b="1" smtClean="0">
              <a:solidFill>
                <a:schemeClr val="tx2">
                  <a:lumMod val="75000"/>
                </a:schemeClr>
              </a:solidFill>
            </a:rPr>
            <a:t>Naturally subject to several loss mechanisms </a:t>
          </a:r>
          <a:endParaRPr lang="en-US" sz="2000" b="1">
            <a:solidFill>
              <a:schemeClr val="tx2">
                <a:lumMod val="75000"/>
              </a:schemeClr>
            </a:solidFill>
          </a:endParaRPr>
        </a:p>
      </dgm:t>
    </dgm:pt>
    <dgm:pt modelId="{C6A8E8D7-2A95-467C-A287-1F20FF8EAD44}" type="parTrans" cxnId="{B0CB5FC0-A6C0-473C-94E7-E8ECD20F72B6}">
      <dgm:prSet/>
      <dgm:spPr/>
      <dgm:t>
        <a:bodyPr/>
        <a:lstStyle/>
        <a:p>
          <a:endParaRPr lang="en-US"/>
        </a:p>
      </dgm:t>
    </dgm:pt>
    <dgm:pt modelId="{3B29D98D-BA13-47C1-9285-5027C9F0E2F8}" type="sibTrans" cxnId="{B0CB5FC0-A6C0-473C-94E7-E8ECD20F72B6}">
      <dgm:prSet/>
      <dgm:spPr/>
      <dgm:t>
        <a:bodyPr/>
        <a:lstStyle/>
        <a:p>
          <a:endParaRPr lang="en-US"/>
        </a:p>
      </dgm:t>
    </dgm:pt>
    <dgm:pt modelId="{8643C811-E07B-4CDA-B615-AD66F34ADC2A}" type="pres">
      <dgm:prSet presAssocID="{6D46BAEF-770F-4B78-BF4D-2A548C1CC0BE}" presName="linear" presStyleCnt="0">
        <dgm:presLayoutVars>
          <dgm:animLvl val="lvl"/>
          <dgm:resizeHandles val="exact"/>
        </dgm:presLayoutVars>
      </dgm:prSet>
      <dgm:spPr/>
      <dgm:t>
        <a:bodyPr/>
        <a:lstStyle/>
        <a:p>
          <a:endParaRPr lang="en-US"/>
        </a:p>
      </dgm:t>
    </dgm:pt>
    <dgm:pt modelId="{BB1AB570-B5E7-466B-BE48-D5141E8E2210}" type="pres">
      <dgm:prSet presAssocID="{977DE838-E116-4E86-81B2-9FBE7C9C917C}" presName="parentText" presStyleLbl="node1" presStyleIdx="0" presStyleCnt="2" custScaleY="52604" custLinFactNeighborY="-7311">
        <dgm:presLayoutVars>
          <dgm:chMax val="0"/>
          <dgm:bulletEnabled val="1"/>
        </dgm:presLayoutVars>
      </dgm:prSet>
      <dgm:spPr>
        <a:prstGeom prst="round2DiagRect">
          <a:avLst/>
        </a:prstGeom>
      </dgm:spPr>
      <dgm:t>
        <a:bodyPr/>
        <a:lstStyle/>
        <a:p>
          <a:endParaRPr lang="en-US"/>
        </a:p>
      </dgm:t>
    </dgm:pt>
    <dgm:pt modelId="{B96EF07A-CDDD-4306-9A5D-B65A212E0AD4}" type="pres">
      <dgm:prSet presAssocID="{977DE838-E116-4E86-81B2-9FBE7C9C917C}" presName="childText" presStyleLbl="revTx" presStyleIdx="0" presStyleCnt="2" custScaleX="93651" custLinFactNeighborY="-6265">
        <dgm:presLayoutVars>
          <dgm:bulletEnabled val="1"/>
        </dgm:presLayoutVars>
      </dgm:prSet>
      <dgm:spPr>
        <a:prstGeom prst="round2DiagRect">
          <a:avLst/>
        </a:prstGeom>
      </dgm:spPr>
      <dgm:t>
        <a:bodyPr/>
        <a:lstStyle/>
        <a:p>
          <a:endParaRPr lang="en-US"/>
        </a:p>
      </dgm:t>
    </dgm:pt>
    <dgm:pt modelId="{26DB49B6-465A-45D5-BB45-C3E75BA2C46F}" type="pres">
      <dgm:prSet presAssocID="{AABB5609-9DE1-4E64-9F98-DAE3F5F13B56}" presName="parentText" presStyleLbl="node1" presStyleIdx="1" presStyleCnt="2" custScaleY="52604" custLinFactNeighborY="-2157">
        <dgm:presLayoutVars>
          <dgm:chMax val="0"/>
          <dgm:bulletEnabled val="1"/>
        </dgm:presLayoutVars>
      </dgm:prSet>
      <dgm:spPr>
        <a:prstGeom prst="round2DiagRect">
          <a:avLst/>
        </a:prstGeom>
      </dgm:spPr>
      <dgm:t>
        <a:bodyPr/>
        <a:lstStyle/>
        <a:p>
          <a:endParaRPr lang="en-US"/>
        </a:p>
      </dgm:t>
    </dgm:pt>
    <dgm:pt modelId="{1C94FF47-2B40-40A1-8FA2-8994A513DCA6}" type="pres">
      <dgm:prSet presAssocID="{AABB5609-9DE1-4E64-9F98-DAE3F5F13B56}" presName="childText" presStyleLbl="revTx" presStyleIdx="1" presStyleCnt="2" custScaleX="93651" custLinFactNeighborY="3580">
        <dgm:presLayoutVars>
          <dgm:bulletEnabled val="1"/>
        </dgm:presLayoutVars>
      </dgm:prSet>
      <dgm:spPr>
        <a:prstGeom prst="round2DiagRect">
          <a:avLst/>
        </a:prstGeom>
      </dgm:spPr>
      <dgm:t>
        <a:bodyPr/>
        <a:lstStyle/>
        <a:p>
          <a:endParaRPr lang="en-US"/>
        </a:p>
      </dgm:t>
    </dgm:pt>
  </dgm:ptLst>
  <dgm:cxnLst>
    <dgm:cxn modelId="{7E85CD9B-7862-457F-AA7B-601C589A7A22}" type="presOf" srcId="{AABB5609-9DE1-4E64-9F98-DAE3F5F13B56}" destId="{26DB49B6-465A-45D5-BB45-C3E75BA2C46F}" srcOrd="0" destOrd="0" presId="urn:microsoft.com/office/officeart/2005/8/layout/vList2"/>
    <dgm:cxn modelId="{8B57EA73-6C3A-4F73-B97A-723A539DFAD0}" srcId="{6D46BAEF-770F-4B78-BF4D-2A548C1CC0BE}" destId="{AABB5609-9DE1-4E64-9F98-DAE3F5F13B56}" srcOrd="1" destOrd="0" parTransId="{AC22A314-4A99-4625-B6EE-1C9BDD34C9EB}" sibTransId="{B74E2D96-D9C1-44E0-841D-306617EE83AE}"/>
    <dgm:cxn modelId="{2B984DEB-5299-4C31-9F67-86F461346BDA}" type="presOf" srcId="{009AB1AB-858A-470B-94A2-C7242BE806A3}" destId="{1C94FF47-2B40-40A1-8FA2-8994A513DCA6}" srcOrd="0" destOrd="2" presId="urn:microsoft.com/office/officeart/2005/8/layout/vList2"/>
    <dgm:cxn modelId="{2B87DBCA-734C-486E-800B-389EFFFB82EA}" srcId="{6D46BAEF-770F-4B78-BF4D-2A548C1CC0BE}" destId="{977DE838-E116-4E86-81B2-9FBE7C9C917C}" srcOrd="0" destOrd="0" parTransId="{F25A32A2-3DED-404E-B2F1-792F28108232}" sibTransId="{F8B7518B-0BFF-47D8-949C-3C53A1E33B9B}"/>
    <dgm:cxn modelId="{36BC658F-553E-4D67-A30F-1C9A1E434236}" srcId="{977DE838-E116-4E86-81B2-9FBE7C9C917C}" destId="{DEE74E9C-5701-4D76-8592-668F74D41CED}" srcOrd="2" destOrd="0" parTransId="{84571036-F101-4ED4-8EDE-266EFE44E730}" sibTransId="{B7B6E733-1ABF-4EB9-B7C0-89A8588FC3E0}"/>
    <dgm:cxn modelId="{0765909F-204C-4F8C-AE13-17C1D7396F22}" type="presOf" srcId="{15CA0F10-E203-47CE-AD50-5E459721842E}" destId="{B96EF07A-CDDD-4306-9A5D-B65A212E0AD4}" srcOrd="0" destOrd="0" presId="urn:microsoft.com/office/officeart/2005/8/layout/vList2"/>
    <dgm:cxn modelId="{B0CB5FC0-A6C0-473C-94E7-E8ECD20F72B6}" srcId="{AABB5609-9DE1-4E64-9F98-DAE3F5F13B56}" destId="{CDC9E0E9-00C4-4F7A-9761-A1CBAD889BE2}" srcOrd="3" destOrd="0" parTransId="{C6A8E8D7-2A95-467C-A287-1F20FF8EAD44}" sibTransId="{3B29D98D-BA13-47C1-9285-5027C9F0E2F8}"/>
    <dgm:cxn modelId="{433C389E-A4B2-4672-8718-1ED5AE72405F}" type="presOf" srcId="{4927754A-04DA-43D5-AC00-F4FDE825A938}" destId="{B96EF07A-CDDD-4306-9A5D-B65A212E0AD4}" srcOrd="0" destOrd="4" presId="urn:microsoft.com/office/officeart/2005/8/layout/vList2"/>
    <dgm:cxn modelId="{90BF2FEB-A714-482C-AA59-1B6612C5FA99}" type="presOf" srcId="{6D46BAEF-770F-4B78-BF4D-2A548C1CC0BE}" destId="{8643C811-E07B-4CDA-B615-AD66F34ADC2A}" srcOrd="0" destOrd="0" presId="urn:microsoft.com/office/officeart/2005/8/layout/vList2"/>
    <dgm:cxn modelId="{FD6F231D-5ECB-4E77-BD58-7439DA1BD968}" srcId="{AABB5609-9DE1-4E64-9F98-DAE3F5F13B56}" destId="{009AB1AB-858A-470B-94A2-C7242BE806A3}" srcOrd="2" destOrd="0" parTransId="{D73E4ACC-D4A0-4F3C-AE9B-0B453D0ED000}" sibTransId="{17EE8638-4149-4E17-AF8B-BBF1B2AC6C5E}"/>
    <dgm:cxn modelId="{20ADE3CE-3401-4E77-9FCD-DF2C37A15347}" srcId="{AABB5609-9DE1-4E64-9F98-DAE3F5F13B56}" destId="{0570A368-6AC7-4722-A50C-C9C1D71C70E6}" srcOrd="0" destOrd="0" parTransId="{7B2D11F3-52D7-404C-9BEE-612A4CEECA36}" sibTransId="{255C83C4-8ED2-47A1-8B0D-BCF9873EB4E3}"/>
    <dgm:cxn modelId="{B890F13D-9597-4961-AD41-61762D8AAA6F}" type="presOf" srcId="{CDC9E0E9-00C4-4F7A-9761-A1CBAD889BE2}" destId="{1C94FF47-2B40-40A1-8FA2-8994A513DCA6}" srcOrd="0" destOrd="3" presId="urn:microsoft.com/office/officeart/2005/8/layout/vList2"/>
    <dgm:cxn modelId="{BF5AAB16-E850-4B3A-866E-8C6042806F6E}" srcId="{977DE838-E116-4E86-81B2-9FBE7C9C917C}" destId="{9A7D8C0D-787B-4660-AB7F-CE0C0A2C602E}" srcOrd="3" destOrd="0" parTransId="{F817A32B-D505-4F6C-B80E-84559B68AB13}" sibTransId="{2FCC777E-0A5E-436E-BAF4-86911E1D160E}"/>
    <dgm:cxn modelId="{BDBA135D-C812-4E23-A5C6-51170A092973}" type="presOf" srcId="{9A7D8C0D-787B-4660-AB7F-CE0C0A2C602E}" destId="{B96EF07A-CDDD-4306-9A5D-B65A212E0AD4}" srcOrd="0" destOrd="3" presId="urn:microsoft.com/office/officeart/2005/8/layout/vList2"/>
    <dgm:cxn modelId="{3E0F2A97-7519-4F01-86E0-AA08FE37D35C}" type="presOf" srcId="{977DE838-E116-4E86-81B2-9FBE7C9C917C}" destId="{BB1AB570-B5E7-466B-BE48-D5141E8E2210}" srcOrd="0" destOrd="0" presId="urn:microsoft.com/office/officeart/2005/8/layout/vList2"/>
    <dgm:cxn modelId="{26299878-46A6-43FF-A5C7-3B1B2350240D}" srcId="{977DE838-E116-4E86-81B2-9FBE7C9C917C}" destId="{4927754A-04DA-43D5-AC00-F4FDE825A938}" srcOrd="4" destOrd="0" parTransId="{F58F0D12-BBBB-44D3-8B6A-1C36611A73CC}" sibTransId="{0C60A4C5-A448-42A3-BA9C-77E4D8832586}"/>
    <dgm:cxn modelId="{A93D8237-5443-41BC-90FB-A1631D87A002}" type="presOf" srcId="{FC12008B-BFA7-452B-A691-E5A929DB6ECA}" destId="{1C94FF47-2B40-40A1-8FA2-8994A513DCA6}" srcOrd="0" destOrd="1" presId="urn:microsoft.com/office/officeart/2005/8/layout/vList2"/>
    <dgm:cxn modelId="{846A9A66-7B1B-4055-B62C-EB58F405B1C9}" srcId="{AABB5609-9DE1-4E64-9F98-DAE3F5F13B56}" destId="{FC12008B-BFA7-452B-A691-E5A929DB6ECA}" srcOrd="1" destOrd="0" parTransId="{25D44473-5247-4A9B-8F4F-9E8C4390CE82}" sibTransId="{D01D7BA2-A141-43B5-B1AA-C70882FAAB74}"/>
    <dgm:cxn modelId="{3E6CF3BE-E7B5-4287-93F3-8EE28E1767E8}" type="presOf" srcId="{DEE74E9C-5701-4D76-8592-668F74D41CED}" destId="{B96EF07A-CDDD-4306-9A5D-B65A212E0AD4}" srcOrd="0" destOrd="2" presId="urn:microsoft.com/office/officeart/2005/8/layout/vList2"/>
    <dgm:cxn modelId="{230B3F35-BAA6-475F-A935-6D1422DC9FCE}" srcId="{977DE838-E116-4E86-81B2-9FBE7C9C917C}" destId="{3BB5612C-02EA-49CA-BFDE-AEF8BA4DA685}" srcOrd="1" destOrd="0" parTransId="{7F093E98-7353-41B7-84AC-45D3DCDBD2EE}" sibTransId="{1C2581D4-FA79-4746-9795-C73BE53037D1}"/>
    <dgm:cxn modelId="{CC9E9E3D-3B9E-48C2-9450-80813FCF1822}" srcId="{977DE838-E116-4E86-81B2-9FBE7C9C917C}" destId="{15CA0F10-E203-47CE-AD50-5E459721842E}" srcOrd="0" destOrd="0" parTransId="{AED7DF5A-1899-4C25-85A1-A7DC19D4CF2D}" sibTransId="{ACB28A6B-F46A-4EDF-AC59-1E8211926986}"/>
    <dgm:cxn modelId="{5C9B625B-7634-479D-8AAA-55B787A2A258}" type="presOf" srcId="{3BB5612C-02EA-49CA-BFDE-AEF8BA4DA685}" destId="{B96EF07A-CDDD-4306-9A5D-B65A212E0AD4}" srcOrd="0" destOrd="1" presId="urn:microsoft.com/office/officeart/2005/8/layout/vList2"/>
    <dgm:cxn modelId="{7795C235-8DF1-4BC9-8D54-34C5DEA650A2}" type="presOf" srcId="{0570A368-6AC7-4722-A50C-C9C1D71C70E6}" destId="{1C94FF47-2B40-40A1-8FA2-8994A513DCA6}" srcOrd="0" destOrd="0" presId="urn:microsoft.com/office/officeart/2005/8/layout/vList2"/>
    <dgm:cxn modelId="{466131D8-2780-414F-BB47-25D05FA72DB1}" type="presParOf" srcId="{8643C811-E07B-4CDA-B615-AD66F34ADC2A}" destId="{BB1AB570-B5E7-466B-BE48-D5141E8E2210}" srcOrd="0" destOrd="0" presId="urn:microsoft.com/office/officeart/2005/8/layout/vList2"/>
    <dgm:cxn modelId="{836645B2-EA26-4185-AC74-6C933C7AB411}" type="presParOf" srcId="{8643C811-E07B-4CDA-B615-AD66F34ADC2A}" destId="{B96EF07A-CDDD-4306-9A5D-B65A212E0AD4}" srcOrd="1" destOrd="0" presId="urn:microsoft.com/office/officeart/2005/8/layout/vList2"/>
    <dgm:cxn modelId="{830457E8-A588-4D06-9DF4-4CCA3FA1288B}" type="presParOf" srcId="{8643C811-E07B-4CDA-B615-AD66F34ADC2A}" destId="{26DB49B6-465A-45D5-BB45-C3E75BA2C46F}" srcOrd="2" destOrd="0" presId="urn:microsoft.com/office/officeart/2005/8/layout/vList2"/>
    <dgm:cxn modelId="{5A9473A1-E98D-4A92-BE7E-E7BFDBE9E423}" type="presParOf" srcId="{8643C811-E07B-4CDA-B615-AD66F34ADC2A}" destId="{1C94FF47-2B40-40A1-8FA2-8994A513DCA6}"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ECC3C9-B88A-4161-AB48-93E886602674}"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5E53B271-E932-4B93-A926-CA6D449DA5F9}">
      <dgm:prSet custT="1"/>
      <dgm:spPr>
        <a:solidFill>
          <a:srgbClr val="018958"/>
        </a:solidFill>
      </dgm:spPr>
      <dgm:t>
        <a:bodyPr/>
        <a:lstStyle/>
        <a:p>
          <a:pPr rtl="0"/>
          <a:r>
            <a:rPr lang="en-US" sz="2400" b="1" dirty="0" smtClean="0"/>
            <a:t>Plants take up ammonium (NH</a:t>
          </a:r>
          <a:r>
            <a:rPr lang="en-US" sz="2400" b="1" baseline="-25000" dirty="0" smtClean="0"/>
            <a:t>4</a:t>
          </a:r>
          <a:r>
            <a:rPr lang="en-US" sz="2400" b="1" baseline="30000" dirty="0" smtClean="0"/>
            <a:t>+</a:t>
          </a:r>
          <a:r>
            <a:rPr lang="en-US" sz="2400" b="1" dirty="0" smtClean="0"/>
            <a:t>) and nitrate (NO</a:t>
          </a:r>
          <a:r>
            <a:rPr lang="en-US" sz="2400" b="1" baseline="-25000" dirty="0" smtClean="0"/>
            <a:t>3</a:t>
          </a:r>
          <a:r>
            <a:rPr lang="en-US" sz="2400" b="1" baseline="30000" dirty="0" smtClean="0"/>
            <a:t>-</a:t>
          </a:r>
          <a:r>
            <a:rPr lang="en-US" sz="2400" b="1" dirty="0" smtClean="0"/>
            <a:t>)</a:t>
          </a:r>
          <a:endParaRPr lang="en-US" sz="2400" b="1" dirty="0"/>
        </a:p>
      </dgm:t>
    </dgm:pt>
    <dgm:pt modelId="{2C8F794B-937B-4F87-A329-767154388658}" type="parTrans" cxnId="{BB48E8B5-2E94-40BB-9AEC-6370A63239AD}">
      <dgm:prSet/>
      <dgm:spPr/>
      <dgm:t>
        <a:bodyPr/>
        <a:lstStyle/>
        <a:p>
          <a:endParaRPr lang="en-US"/>
        </a:p>
      </dgm:t>
    </dgm:pt>
    <dgm:pt modelId="{E96740A6-71AC-4567-8E7D-47C971B4974B}" type="sibTrans" cxnId="{BB48E8B5-2E94-40BB-9AEC-6370A63239AD}">
      <dgm:prSet/>
      <dgm:spPr/>
      <dgm:t>
        <a:bodyPr/>
        <a:lstStyle/>
        <a:p>
          <a:endParaRPr lang="en-US"/>
        </a:p>
      </dgm:t>
    </dgm:pt>
    <dgm:pt modelId="{E5DA96B5-8B3C-464D-853F-ADBD57F2F3F9}">
      <dgm:prSet custT="1"/>
      <dgm:spPr>
        <a:solidFill>
          <a:srgbClr val="018958"/>
        </a:solidFill>
      </dgm:spPr>
      <dgm:t>
        <a:bodyPr/>
        <a:lstStyle/>
        <a:p>
          <a:pPr rtl="0"/>
          <a:r>
            <a:rPr lang="en-US" sz="2400" b="1" dirty="0" smtClean="0"/>
            <a:t>Fertilizer must supply or convert to these forms</a:t>
          </a:r>
          <a:endParaRPr lang="en-US" sz="2400" b="1" dirty="0"/>
        </a:p>
      </dgm:t>
    </dgm:pt>
    <dgm:pt modelId="{26EB2BFE-81B7-4C5B-A0E9-C8BA6E7EE560}" type="parTrans" cxnId="{DF2DA16B-18A3-4860-86B8-0A8544DF901C}">
      <dgm:prSet/>
      <dgm:spPr/>
      <dgm:t>
        <a:bodyPr/>
        <a:lstStyle/>
        <a:p>
          <a:endParaRPr lang="en-US"/>
        </a:p>
      </dgm:t>
    </dgm:pt>
    <dgm:pt modelId="{E6DC1492-99B4-4766-AD7C-E4CE45375039}" type="sibTrans" cxnId="{DF2DA16B-18A3-4860-86B8-0A8544DF901C}">
      <dgm:prSet/>
      <dgm:spPr/>
      <dgm:t>
        <a:bodyPr/>
        <a:lstStyle/>
        <a:p>
          <a:endParaRPr lang="en-US"/>
        </a:p>
      </dgm:t>
    </dgm:pt>
    <dgm:pt modelId="{CAFCD50C-BD43-4FD0-8F66-DAAC2F201D25}" type="pres">
      <dgm:prSet presAssocID="{39ECC3C9-B88A-4161-AB48-93E886602674}" presName="diagram" presStyleCnt="0">
        <dgm:presLayoutVars>
          <dgm:chPref val="1"/>
          <dgm:dir/>
          <dgm:animOne val="branch"/>
          <dgm:animLvl val="lvl"/>
          <dgm:resizeHandles/>
        </dgm:presLayoutVars>
      </dgm:prSet>
      <dgm:spPr/>
      <dgm:t>
        <a:bodyPr/>
        <a:lstStyle/>
        <a:p>
          <a:endParaRPr lang="en-US"/>
        </a:p>
      </dgm:t>
    </dgm:pt>
    <dgm:pt modelId="{B6EFD3EF-348E-4684-A6C2-04457464B00D}" type="pres">
      <dgm:prSet presAssocID="{5E53B271-E932-4B93-A926-CA6D449DA5F9}" presName="root" presStyleCnt="0"/>
      <dgm:spPr/>
    </dgm:pt>
    <dgm:pt modelId="{5205F08F-B3D2-45CE-8B89-E9C2872B3925}" type="pres">
      <dgm:prSet presAssocID="{5E53B271-E932-4B93-A926-CA6D449DA5F9}" presName="rootComposite" presStyleCnt="0"/>
      <dgm:spPr/>
    </dgm:pt>
    <dgm:pt modelId="{8AAA6AFF-88A2-4A96-8945-588D55AA05C8}" type="pres">
      <dgm:prSet presAssocID="{5E53B271-E932-4B93-A926-CA6D449DA5F9}" presName="rootText" presStyleLbl="node1" presStyleIdx="0" presStyleCnt="2" custScaleX="147901"/>
      <dgm:spPr>
        <a:prstGeom prst="round2DiagRect">
          <a:avLst/>
        </a:prstGeom>
      </dgm:spPr>
      <dgm:t>
        <a:bodyPr/>
        <a:lstStyle/>
        <a:p>
          <a:endParaRPr lang="en-US"/>
        </a:p>
      </dgm:t>
    </dgm:pt>
    <dgm:pt modelId="{A2DA2338-18F5-4A25-9850-951FEE1EC8DF}" type="pres">
      <dgm:prSet presAssocID="{5E53B271-E932-4B93-A926-CA6D449DA5F9}" presName="rootConnector" presStyleLbl="node1" presStyleIdx="0" presStyleCnt="2"/>
      <dgm:spPr/>
      <dgm:t>
        <a:bodyPr/>
        <a:lstStyle/>
        <a:p>
          <a:endParaRPr lang="en-US"/>
        </a:p>
      </dgm:t>
    </dgm:pt>
    <dgm:pt modelId="{D4CF2DDA-E9C8-42A9-BC36-8F9FD2BC10B4}" type="pres">
      <dgm:prSet presAssocID="{5E53B271-E932-4B93-A926-CA6D449DA5F9}" presName="childShape" presStyleCnt="0"/>
      <dgm:spPr/>
    </dgm:pt>
    <dgm:pt modelId="{D59D9765-6219-4B53-B1A7-0284E584E6A7}" type="pres">
      <dgm:prSet presAssocID="{E5DA96B5-8B3C-464D-853F-ADBD57F2F3F9}" presName="root" presStyleCnt="0"/>
      <dgm:spPr/>
    </dgm:pt>
    <dgm:pt modelId="{DB432154-1761-463F-8ADE-2EF61C3E1818}" type="pres">
      <dgm:prSet presAssocID="{E5DA96B5-8B3C-464D-853F-ADBD57F2F3F9}" presName="rootComposite" presStyleCnt="0"/>
      <dgm:spPr/>
    </dgm:pt>
    <dgm:pt modelId="{6A3EB158-9919-4B7E-AED6-C5FD7F973011}" type="pres">
      <dgm:prSet presAssocID="{E5DA96B5-8B3C-464D-853F-ADBD57F2F3F9}" presName="rootText" presStyleLbl="node1" presStyleIdx="1" presStyleCnt="2" custScaleX="147901"/>
      <dgm:spPr>
        <a:prstGeom prst="round2DiagRect">
          <a:avLst/>
        </a:prstGeom>
      </dgm:spPr>
      <dgm:t>
        <a:bodyPr/>
        <a:lstStyle/>
        <a:p>
          <a:endParaRPr lang="en-US"/>
        </a:p>
      </dgm:t>
    </dgm:pt>
    <dgm:pt modelId="{E16319A8-FF01-41CB-8F44-1FA90786E13E}" type="pres">
      <dgm:prSet presAssocID="{E5DA96B5-8B3C-464D-853F-ADBD57F2F3F9}" presName="rootConnector" presStyleLbl="node1" presStyleIdx="1" presStyleCnt="2"/>
      <dgm:spPr/>
      <dgm:t>
        <a:bodyPr/>
        <a:lstStyle/>
        <a:p>
          <a:endParaRPr lang="en-US"/>
        </a:p>
      </dgm:t>
    </dgm:pt>
    <dgm:pt modelId="{AAEF4125-1B99-4D56-8FBD-51CFFBB72F67}" type="pres">
      <dgm:prSet presAssocID="{E5DA96B5-8B3C-464D-853F-ADBD57F2F3F9}" presName="childShape" presStyleCnt="0"/>
      <dgm:spPr/>
    </dgm:pt>
  </dgm:ptLst>
  <dgm:cxnLst>
    <dgm:cxn modelId="{A5C16F1F-B9D4-4B23-A6A0-FE1F61569A33}" type="presOf" srcId="{39ECC3C9-B88A-4161-AB48-93E886602674}" destId="{CAFCD50C-BD43-4FD0-8F66-DAAC2F201D25}" srcOrd="0" destOrd="0" presId="urn:microsoft.com/office/officeart/2005/8/layout/hierarchy3"/>
    <dgm:cxn modelId="{BB48E8B5-2E94-40BB-9AEC-6370A63239AD}" srcId="{39ECC3C9-B88A-4161-AB48-93E886602674}" destId="{5E53B271-E932-4B93-A926-CA6D449DA5F9}" srcOrd="0" destOrd="0" parTransId="{2C8F794B-937B-4F87-A329-767154388658}" sibTransId="{E96740A6-71AC-4567-8E7D-47C971B4974B}"/>
    <dgm:cxn modelId="{2C343A97-9950-44F4-9D7E-75A8BDA1F78B}" type="presOf" srcId="{5E53B271-E932-4B93-A926-CA6D449DA5F9}" destId="{A2DA2338-18F5-4A25-9850-951FEE1EC8DF}" srcOrd="1" destOrd="0" presId="urn:microsoft.com/office/officeart/2005/8/layout/hierarchy3"/>
    <dgm:cxn modelId="{A7B35220-52EA-42F4-8707-58B5ED546958}" type="presOf" srcId="{E5DA96B5-8B3C-464D-853F-ADBD57F2F3F9}" destId="{E16319A8-FF01-41CB-8F44-1FA90786E13E}" srcOrd="1" destOrd="0" presId="urn:microsoft.com/office/officeart/2005/8/layout/hierarchy3"/>
    <dgm:cxn modelId="{DF2DA16B-18A3-4860-86B8-0A8544DF901C}" srcId="{39ECC3C9-B88A-4161-AB48-93E886602674}" destId="{E5DA96B5-8B3C-464D-853F-ADBD57F2F3F9}" srcOrd="1" destOrd="0" parTransId="{26EB2BFE-81B7-4C5B-A0E9-C8BA6E7EE560}" sibTransId="{E6DC1492-99B4-4766-AD7C-E4CE45375039}"/>
    <dgm:cxn modelId="{11FC6DD7-2E64-4BA1-95E0-E99AC089E89C}" type="presOf" srcId="{E5DA96B5-8B3C-464D-853F-ADBD57F2F3F9}" destId="{6A3EB158-9919-4B7E-AED6-C5FD7F973011}" srcOrd="0" destOrd="0" presId="urn:microsoft.com/office/officeart/2005/8/layout/hierarchy3"/>
    <dgm:cxn modelId="{B5F3CCF6-5C31-4A89-83CF-686F6192C8BD}" type="presOf" srcId="{5E53B271-E932-4B93-A926-CA6D449DA5F9}" destId="{8AAA6AFF-88A2-4A96-8945-588D55AA05C8}" srcOrd="0" destOrd="0" presId="urn:microsoft.com/office/officeart/2005/8/layout/hierarchy3"/>
    <dgm:cxn modelId="{C3677D91-0CC5-4D96-BD39-28A93D3035F6}" type="presParOf" srcId="{CAFCD50C-BD43-4FD0-8F66-DAAC2F201D25}" destId="{B6EFD3EF-348E-4684-A6C2-04457464B00D}" srcOrd="0" destOrd="0" presId="urn:microsoft.com/office/officeart/2005/8/layout/hierarchy3"/>
    <dgm:cxn modelId="{02344246-B7AE-459E-8EC7-3BF55E54018B}" type="presParOf" srcId="{B6EFD3EF-348E-4684-A6C2-04457464B00D}" destId="{5205F08F-B3D2-45CE-8B89-E9C2872B3925}" srcOrd="0" destOrd="0" presId="urn:microsoft.com/office/officeart/2005/8/layout/hierarchy3"/>
    <dgm:cxn modelId="{F5151A62-E13C-446A-947E-24FBB1935499}" type="presParOf" srcId="{5205F08F-B3D2-45CE-8B89-E9C2872B3925}" destId="{8AAA6AFF-88A2-4A96-8945-588D55AA05C8}" srcOrd="0" destOrd="0" presId="urn:microsoft.com/office/officeart/2005/8/layout/hierarchy3"/>
    <dgm:cxn modelId="{125C5914-AD45-4C92-A1AC-443532041384}" type="presParOf" srcId="{5205F08F-B3D2-45CE-8B89-E9C2872B3925}" destId="{A2DA2338-18F5-4A25-9850-951FEE1EC8DF}" srcOrd="1" destOrd="0" presId="urn:microsoft.com/office/officeart/2005/8/layout/hierarchy3"/>
    <dgm:cxn modelId="{7D2C20F9-DF29-4D98-89AE-4710578A67E7}" type="presParOf" srcId="{B6EFD3EF-348E-4684-A6C2-04457464B00D}" destId="{D4CF2DDA-E9C8-42A9-BC36-8F9FD2BC10B4}" srcOrd="1" destOrd="0" presId="urn:microsoft.com/office/officeart/2005/8/layout/hierarchy3"/>
    <dgm:cxn modelId="{617497F4-D8B0-48FC-B7FC-0A23674E843F}" type="presParOf" srcId="{CAFCD50C-BD43-4FD0-8F66-DAAC2F201D25}" destId="{D59D9765-6219-4B53-B1A7-0284E584E6A7}" srcOrd="1" destOrd="0" presId="urn:microsoft.com/office/officeart/2005/8/layout/hierarchy3"/>
    <dgm:cxn modelId="{14D5576A-7DA3-4AB1-983A-2B5D5BE827B4}" type="presParOf" srcId="{D59D9765-6219-4B53-B1A7-0284E584E6A7}" destId="{DB432154-1761-463F-8ADE-2EF61C3E1818}" srcOrd="0" destOrd="0" presId="urn:microsoft.com/office/officeart/2005/8/layout/hierarchy3"/>
    <dgm:cxn modelId="{259830BC-FABD-4181-920A-314E9203D315}" type="presParOf" srcId="{DB432154-1761-463F-8ADE-2EF61C3E1818}" destId="{6A3EB158-9919-4B7E-AED6-C5FD7F973011}" srcOrd="0" destOrd="0" presId="urn:microsoft.com/office/officeart/2005/8/layout/hierarchy3"/>
    <dgm:cxn modelId="{4FFF2275-2735-402D-BF2A-9D26EC464FBA}" type="presParOf" srcId="{DB432154-1761-463F-8ADE-2EF61C3E1818}" destId="{E16319A8-FF01-41CB-8F44-1FA90786E13E}" srcOrd="1" destOrd="0" presId="urn:microsoft.com/office/officeart/2005/8/layout/hierarchy3"/>
    <dgm:cxn modelId="{3886403B-A7EA-4A64-BF85-3345A3EEBBAC}" type="presParOf" srcId="{D59D9765-6219-4B53-B1A7-0284E584E6A7}" destId="{AAEF4125-1B99-4D56-8FBD-51CFFBB72F67}"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5AFCBD-C7B9-4BAA-820A-2A22EDFBDC94}"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396ADC6E-B310-4E59-B562-A4E783121468}">
      <dgm:prSet custT="1"/>
      <dgm:spPr>
        <a:solidFill>
          <a:srgbClr val="0194FF"/>
        </a:solidFill>
      </dgm:spPr>
      <dgm:t>
        <a:bodyPr/>
        <a:lstStyle/>
        <a:p>
          <a:pPr algn="ctr" rtl="0"/>
          <a:r>
            <a:rPr lang="en-US" sz="2400" b="1" dirty="0" smtClean="0"/>
            <a:t>HOWEVER </a:t>
          </a:r>
          <a:endParaRPr lang="en-US" sz="2400" b="1" dirty="0"/>
        </a:p>
      </dgm:t>
    </dgm:pt>
    <dgm:pt modelId="{6FC80287-B313-41B5-836B-1D7E8FDCF967}" type="parTrans" cxnId="{76AC4488-384B-4A55-9272-E63D01A7257A}">
      <dgm:prSet/>
      <dgm:spPr/>
      <dgm:t>
        <a:bodyPr/>
        <a:lstStyle/>
        <a:p>
          <a:endParaRPr lang="en-US"/>
        </a:p>
      </dgm:t>
    </dgm:pt>
    <dgm:pt modelId="{BC85CEAE-39B5-41A9-9F6F-EB6B127621EB}" type="sibTrans" cxnId="{76AC4488-384B-4A55-9272-E63D01A7257A}">
      <dgm:prSet/>
      <dgm:spPr/>
      <dgm:t>
        <a:bodyPr/>
        <a:lstStyle/>
        <a:p>
          <a:endParaRPr lang="en-US"/>
        </a:p>
      </dgm:t>
    </dgm:pt>
    <dgm:pt modelId="{BE7DB74F-A148-4D35-92C0-1D0FF696D78B}">
      <dgm:prSet custT="1"/>
      <dgm:spPr>
        <a:solidFill>
          <a:srgbClr val="0194FF"/>
        </a:solidFill>
      </dgm:spPr>
      <dgm:t>
        <a:bodyPr/>
        <a:lstStyle/>
        <a:p>
          <a:pPr algn="l" rtl="0"/>
          <a:r>
            <a:rPr lang="en-US" sz="2400" b="1" dirty="0" smtClean="0"/>
            <a:t>Ammonium and nitrate forms may be subject to loss</a:t>
          </a:r>
          <a:endParaRPr lang="en-US" sz="2400" b="1" dirty="0"/>
        </a:p>
      </dgm:t>
    </dgm:pt>
    <dgm:pt modelId="{DCB29CCE-980D-464B-A6EE-2013FE83225D}" type="parTrans" cxnId="{34B248F6-566F-40D2-9374-F4BDD16649C6}">
      <dgm:prSet/>
      <dgm:spPr/>
      <dgm:t>
        <a:bodyPr/>
        <a:lstStyle/>
        <a:p>
          <a:endParaRPr lang="en-US"/>
        </a:p>
      </dgm:t>
    </dgm:pt>
    <dgm:pt modelId="{00B7F18E-7D97-4612-B7F7-32BC4CCABFC2}" type="sibTrans" cxnId="{34B248F6-566F-40D2-9374-F4BDD16649C6}">
      <dgm:prSet/>
      <dgm:spPr/>
      <dgm:t>
        <a:bodyPr/>
        <a:lstStyle/>
        <a:p>
          <a:endParaRPr lang="en-US"/>
        </a:p>
      </dgm:t>
    </dgm:pt>
    <dgm:pt modelId="{9446A4AC-D6FC-4A77-AC03-86EABF8C3B9A}">
      <dgm:prSet custT="1"/>
      <dgm:spPr>
        <a:solidFill>
          <a:srgbClr val="0194FF"/>
        </a:solidFill>
      </dgm:spPr>
      <dgm:t>
        <a:bodyPr/>
        <a:lstStyle/>
        <a:p>
          <a:pPr algn="l" rtl="0"/>
          <a:r>
            <a:rPr lang="en-US" sz="2400" b="1" dirty="0" smtClean="0"/>
            <a:t>Key to high efficiency is matching form, timing, amount, and placement to plant needs – 4Rs.</a:t>
          </a:r>
          <a:endParaRPr lang="en-US" sz="2400" b="1" dirty="0"/>
        </a:p>
      </dgm:t>
    </dgm:pt>
    <dgm:pt modelId="{6E7D228A-302F-43D7-97C5-863BD98B4919}" type="parTrans" cxnId="{298B8142-4A61-432C-8E2C-1DCD3567D8FD}">
      <dgm:prSet/>
      <dgm:spPr/>
      <dgm:t>
        <a:bodyPr/>
        <a:lstStyle/>
        <a:p>
          <a:endParaRPr lang="en-US"/>
        </a:p>
      </dgm:t>
    </dgm:pt>
    <dgm:pt modelId="{53C1614E-4F97-4B13-8C1D-37BBA4C6CFFC}" type="sibTrans" cxnId="{298B8142-4A61-432C-8E2C-1DCD3567D8FD}">
      <dgm:prSet/>
      <dgm:spPr/>
      <dgm:t>
        <a:bodyPr/>
        <a:lstStyle/>
        <a:p>
          <a:endParaRPr lang="en-US"/>
        </a:p>
      </dgm:t>
    </dgm:pt>
    <dgm:pt modelId="{C2062E32-BB79-4349-8DFE-E86C83A66CAE}" type="pres">
      <dgm:prSet presAssocID="{965AFCBD-C7B9-4BAA-820A-2A22EDFBDC94}" presName="Name0" presStyleCnt="0">
        <dgm:presLayoutVars>
          <dgm:dir/>
          <dgm:resizeHandles val="exact"/>
        </dgm:presLayoutVars>
      </dgm:prSet>
      <dgm:spPr/>
      <dgm:t>
        <a:bodyPr/>
        <a:lstStyle/>
        <a:p>
          <a:endParaRPr lang="en-US"/>
        </a:p>
      </dgm:t>
    </dgm:pt>
    <dgm:pt modelId="{C0314D7D-9CE5-4260-AFA3-84208F3E5E9B}" type="pres">
      <dgm:prSet presAssocID="{396ADC6E-B310-4E59-B562-A4E783121468}" presName="node" presStyleLbl="node1" presStyleIdx="0" presStyleCnt="1">
        <dgm:presLayoutVars>
          <dgm:bulletEnabled val="1"/>
        </dgm:presLayoutVars>
      </dgm:prSet>
      <dgm:spPr>
        <a:prstGeom prst="round2DiagRect">
          <a:avLst/>
        </a:prstGeom>
      </dgm:spPr>
      <dgm:t>
        <a:bodyPr/>
        <a:lstStyle/>
        <a:p>
          <a:endParaRPr lang="en-US"/>
        </a:p>
      </dgm:t>
    </dgm:pt>
  </dgm:ptLst>
  <dgm:cxnLst>
    <dgm:cxn modelId="{37158103-6184-42A6-B36F-597C1196FFC8}" type="presOf" srcId="{396ADC6E-B310-4E59-B562-A4E783121468}" destId="{C0314D7D-9CE5-4260-AFA3-84208F3E5E9B}" srcOrd="0" destOrd="0" presId="urn:microsoft.com/office/officeart/2005/8/layout/process1"/>
    <dgm:cxn modelId="{76AC4488-384B-4A55-9272-E63D01A7257A}" srcId="{965AFCBD-C7B9-4BAA-820A-2A22EDFBDC94}" destId="{396ADC6E-B310-4E59-B562-A4E783121468}" srcOrd="0" destOrd="0" parTransId="{6FC80287-B313-41B5-836B-1D7E8FDCF967}" sibTransId="{BC85CEAE-39B5-41A9-9F6F-EB6B127621EB}"/>
    <dgm:cxn modelId="{709BCE3B-8369-4E5C-A881-947F63DFAA8D}" type="presOf" srcId="{965AFCBD-C7B9-4BAA-820A-2A22EDFBDC94}" destId="{C2062E32-BB79-4349-8DFE-E86C83A66CAE}" srcOrd="0" destOrd="0" presId="urn:microsoft.com/office/officeart/2005/8/layout/process1"/>
    <dgm:cxn modelId="{613F544A-1947-4CDE-BBBD-CE548AE93438}" type="presOf" srcId="{BE7DB74F-A148-4D35-92C0-1D0FF696D78B}" destId="{C0314D7D-9CE5-4260-AFA3-84208F3E5E9B}" srcOrd="0" destOrd="1" presId="urn:microsoft.com/office/officeart/2005/8/layout/process1"/>
    <dgm:cxn modelId="{34B248F6-566F-40D2-9374-F4BDD16649C6}" srcId="{396ADC6E-B310-4E59-B562-A4E783121468}" destId="{BE7DB74F-A148-4D35-92C0-1D0FF696D78B}" srcOrd="0" destOrd="0" parTransId="{DCB29CCE-980D-464B-A6EE-2013FE83225D}" sibTransId="{00B7F18E-7D97-4612-B7F7-32BC4CCABFC2}"/>
    <dgm:cxn modelId="{298B8142-4A61-432C-8E2C-1DCD3567D8FD}" srcId="{396ADC6E-B310-4E59-B562-A4E783121468}" destId="{9446A4AC-D6FC-4A77-AC03-86EABF8C3B9A}" srcOrd="1" destOrd="0" parTransId="{6E7D228A-302F-43D7-97C5-863BD98B4919}" sibTransId="{53C1614E-4F97-4B13-8C1D-37BBA4C6CFFC}"/>
    <dgm:cxn modelId="{F2A16C82-EA14-4DF7-8144-050563E91EF8}" type="presOf" srcId="{9446A4AC-D6FC-4A77-AC03-86EABF8C3B9A}" destId="{C0314D7D-9CE5-4260-AFA3-84208F3E5E9B}" srcOrd="0" destOrd="2" presId="urn:microsoft.com/office/officeart/2005/8/layout/process1"/>
    <dgm:cxn modelId="{C39BA9FA-229D-402C-955B-47D29760D5DF}" type="presParOf" srcId="{C2062E32-BB79-4349-8DFE-E86C83A66CAE}" destId="{C0314D7D-9CE5-4260-AFA3-84208F3E5E9B}" srcOrd="0"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45D42F2-DA40-475B-8334-F248466693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AC01FD3-B967-43B2-AE25-13B69B9685CF}">
      <dgm:prSet custT="1"/>
      <dgm:spPr>
        <a:solidFill>
          <a:srgbClr val="018958"/>
        </a:solidFill>
      </dgm:spPr>
      <dgm:t>
        <a:bodyPr/>
        <a:lstStyle/>
        <a:p>
          <a:pPr rtl="0"/>
          <a:r>
            <a:rPr lang="en-US" sz="2800" b="1" dirty="0" smtClean="0"/>
            <a:t>Many old and new products</a:t>
          </a:r>
          <a:endParaRPr lang="en-US" sz="2800" b="1" dirty="0"/>
        </a:p>
      </dgm:t>
    </dgm:pt>
    <dgm:pt modelId="{D5049E26-3021-4659-A09D-7EE749AD3841}" type="parTrans" cxnId="{48835E15-0FAA-4745-868F-9FE10E288516}">
      <dgm:prSet/>
      <dgm:spPr/>
      <dgm:t>
        <a:bodyPr/>
        <a:lstStyle/>
        <a:p>
          <a:endParaRPr lang="en-US"/>
        </a:p>
      </dgm:t>
    </dgm:pt>
    <dgm:pt modelId="{D25F3357-AEF8-48D0-9093-2CDF14F1C884}" type="sibTrans" cxnId="{48835E15-0FAA-4745-868F-9FE10E288516}">
      <dgm:prSet/>
      <dgm:spPr/>
      <dgm:t>
        <a:bodyPr/>
        <a:lstStyle/>
        <a:p>
          <a:endParaRPr lang="en-US"/>
        </a:p>
      </dgm:t>
    </dgm:pt>
    <dgm:pt modelId="{0F5D5B47-2515-412F-BD2D-D0C20E997422}">
      <dgm:prSet custT="1"/>
      <dgm:spPr>
        <a:solidFill>
          <a:srgbClr val="018958"/>
        </a:solidFill>
      </dgm:spPr>
      <dgm:t>
        <a:bodyPr/>
        <a:lstStyle/>
        <a:p>
          <a:pPr rtl="0"/>
          <a:r>
            <a:rPr lang="en-US" sz="2800" b="1" dirty="0" smtClean="0"/>
            <a:t>Wide variety of formulations</a:t>
          </a:r>
          <a:endParaRPr lang="en-US" sz="2800" b="1" dirty="0"/>
        </a:p>
      </dgm:t>
    </dgm:pt>
    <dgm:pt modelId="{DD4177BB-395C-43B0-9F1C-315EDA0BEA6E}" type="parTrans" cxnId="{9DF54F0F-D783-4865-AA41-75CD567450D7}">
      <dgm:prSet/>
      <dgm:spPr/>
      <dgm:t>
        <a:bodyPr/>
        <a:lstStyle/>
        <a:p>
          <a:endParaRPr lang="en-US"/>
        </a:p>
      </dgm:t>
    </dgm:pt>
    <dgm:pt modelId="{618F2235-B868-496D-8973-09755CA31AB9}" type="sibTrans" cxnId="{9DF54F0F-D783-4865-AA41-75CD567450D7}">
      <dgm:prSet/>
      <dgm:spPr/>
      <dgm:t>
        <a:bodyPr/>
        <a:lstStyle/>
        <a:p>
          <a:endParaRPr lang="en-US"/>
        </a:p>
      </dgm:t>
    </dgm:pt>
    <dgm:pt modelId="{D1044F5E-7961-4619-AD8C-5405C6BBEFEA}">
      <dgm:prSet custT="1"/>
      <dgm:spPr>
        <a:solidFill>
          <a:srgbClr val="018958"/>
        </a:solidFill>
      </dgm:spPr>
      <dgm:t>
        <a:bodyPr/>
        <a:lstStyle/>
        <a:p>
          <a:pPr rtl="0"/>
          <a:r>
            <a:rPr lang="en-US" sz="2800" b="1" dirty="0" smtClean="0"/>
            <a:t>Different modes of action for different objectives</a:t>
          </a:r>
          <a:endParaRPr lang="en-US" sz="2800" b="1" dirty="0"/>
        </a:p>
      </dgm:t>
    </dgm:pt>
    <dgm:pt modelId="{DD7A3F1C-9930-477A-9184-9EE7BA1A0AA3}" type="parTrans" cxnId="{4AF8211D-3CC1-42D1-8BCE-885A850A8D83}">
      <dgm:prSet/>
      <dgm:spPr/>
      <dgm:t>
        <a:bodyPr/>
        <a:lstStyle/>
        <a:p>
          <a:endParaRPr lang="en-US"/>
        </a:p>
      </dgm:t>
    </dgm:pt>
    <dgm:pt modelId="{E1CE50BE-9EA8-448A-8398-37B004713C11}" type="sibTrans" cxnId="{4AF8211D-3CC1-42D1-8BCE-885A850A8D83}">
      <dgm:prSet/>
      <dgm:spPr/>
      <dgm:t>
        <a:bodyPr/>
        <a:lstStyle/>
        <a:p>
          <a:endParaRPr lang="en-US"/>
        </a:p>
      </dgm:t>
    </dgm:pt>
    <dgm:pt modelId="{DA1C29C1-2168-49F2-B8E0-697833C52907}">
      <dgm:prSet custT="1"/>
      <dgm:spPr>
        <a:solidFill>
          <a:srgbClr val="018958"/>
        </a:solidFill>
      </dgm:spPr>
      <dgm:t>
        <a:bodyPr/>
        <a:lstStyle/>
        <a:p>
          <a:pPr rtl="0"/>
          <a:r>
            <a:rPr lang="en-US" sz="2800" b="1" smtClean="0"/>
            <a:t>Select the EEF that </a:t>
          </a:r>
          <a:r>
            <a:rPr lang="en-US" sz="2800" b="1" u="sng" smtClean="0"/>
            <a:t>BEST</a:t>
          </a:r>
          <a:r>
            <a:rPr lang="en-US" sz="2800" b="1" smtClean="0"/>
            <a:t> solves the grower’s problem</a:t>
          </a:r>
          <a:endParaRPr lang="en-US" sz="2800" b="1" dirty="0"/>
        </a:p>
      </dgm:t>
    </dgm:pt>
    <dgm:pt modelId="{99F41EA7-EDD8-49C4-9DE4-5C2BCE9BFA78}" type="parTrans" cxnId="{F0843CC8-6E2E-466C-AB8A-A21752D557BB}">
      <dgm:prSet/>
      <dgm:spPr/>
      <dgm:t>
        <a:bodyPr/>
        <a:lstStyle/>
        <a:p>
          <a:endParaRPr lang="en-US"/>
        </a:p>
      </dgm:t>
    </dgm:pt>
    <dgm:pt modelId="{6A5BB5DC-A011-4E7C-8512-CE40E98A9B5C}" type="sibTrans" cxnId="{F0843CC8-6E2E-466C-AB8A-A21752D557BB}">
      <dgm:prSet/>
      <dgm:spPr/>
      <dgm:t>
        <a:bodyPr/>
        <a:lstStyle/>
        <a:p>
          <a:endParaRPr lang="en-US"/>
        </a:p>
      </dgm:t>
    </dgm:pt>
    <dgm:pt modelId="{5C0ABC3F-C3D1-49CB-92EC-B2DBA73C0F0D}" type="pres">
      <dgm:prSet presAssocID="{545D42F2-DA40-475B-8334-F248466693B3}" presName="linear" presStyleCnt="0">
        <dgm:presLayoutVars>
          <dgm:animLvl val="lvl"/>
          <dgm:resizeHandles val="exact"/>
        </dgm:presLayoutVars>
      </dgm:prSet>
      <dgm:spPr/>
      <dgm:t>
        <a:bodyPr/>
        <a:lstStyle/>
        <a:p>
          <a:endParaRPr lang="en-US"/>
        </a:p>
      </dgm:t>
    </dgm:pt>
    <dgm:pt modelId="{2B6F9A37-B75E-4395-B40B-4D2ACD6A2356}" type="pres">
      <dgm:prSet presAssocID="{5AC01FD3-B967-43B2-AE25-13B69B9685CF}" presName="parentText" presStyleLbl="node1" presStyleIdx="0" presStyleCnt="4">
        <dgm:presLayoutVars>
          <dgm:chMax val="0"/>
          <dgm:bulletEnabled val="1"/>
        </dgm:presLayoutVars>
      </dgm:prSet>
      <dgm:spPr>
        <a:prstGeom prst="round2DiagRect">
          <a:avLst/>
        </a:prstGeom>
      </dgm:spPr>
      <dgm:t>
        <a:bodyPr/>
        <a:lstStyle/>
        <a:p>
          <a:endParaRPr lang="en-US"/>
        </a:p>
      </dgm:t>
    </dgm:pt>
    <dgm:pt modelId="{87D19C09-DF07-46AB-8161-6C4A9CE35A6D}" type="pres">
      <dgm:prSet presAssocID="{D25F3357-AEF8-48D0-9093-2CDF14F1C884}" presName="spacer" presStyleCnt="0"/>
      <dgm:spPr/>
    </dgm:pt>
    <dgm:pt modelId="{8D1CCFE1-3469-4C16-9041-5B192C23CC01}" type="pres">
      <dgm:prSet presAssocID="{0F5D5B47-2515-412F-BD2D-D0C20E997422}" presName="parentText" presStyleLbl="node1" presStyleIdx="1" presStyleCnt="4">
        <dgm:presLayoutVars>
          <dgm:chMax val="0"/>
          <dgm:bulletEnabled val="1"/>
        </dgm:presLayoutVars>
      </dgm:prSet>
      <dgm:spPr>
        <a:prstGeom prst="round2DiagRect">
          <a:avLst/>
        </a:prstGeom>
      </dgm:spPr>
      <dgm:t>
        <a:bodyPr/>
        <a:lstStyle/>
        <a:p>
          <a:endParaRPr lang="en-US"/>
        </a:p>
      </dgm:t>
    </dgm:pt>
    <dgm:pt modelId="{41FB0424-5622-4999-9507-960A71509C3C}" type="pres">
      <dgm:prSet presAssocID="{618F2235-B868-496D-8973-09755CA31AB9}" presName="spacer" presStyleCnt="0"/>
      <dgm:spPr/>
    </dgm:pt>
    <dgm:pt modelId="{584EC282-6933-424C-ACC7-77458EE9A1BE}" type="pres">
      <dgm:prSet presAssocID="{D1044F5E-7961-4619-AD8C-5405C6BBEFEA}" presName="parentText" presStyleLbl="node1" presStyleIdx="2" presStyleCnt="4">
        <dgm:presLayoutVars>
          <dgm:chMax val="0"/>
          <dgm:bulletEnabled val="1"/>
        </dgm:presLayoutVars>
      </dgm:prSet>
      <dgm:spPr>
        <a:prstGeom prst="round2DiagRect">
          <a:avLst/>
        </a:prstGeom>
      </dgm:spPr>
      <dgm:t>
        <a:bodyPr/>
        <a:lstStyle/>
        <a:p>
          <a:endParaRPr lang="en-US"/>
        </a:p>
      </dgm:t>
    </dgm:pt>
    <dgm:pt modelId="{183F10BA-73AE-42E4-9737-D918CE8CC48A}" type="pres">
      <dgm:prSet presAssocID="{E1CE50BE-9EA8-448A-8398-37B004713C11}" presName="spacer" presStyleCnt="0"/>
      <dgm:spPr/>
    </dgm:pt>
    <dgm:pt modelId="{AF23F8DE-48C7-4BFC-B616-D68692EE07F0}" type="pres">
      <dgm:prSet presAssocID="{DA1C29C1-2168-49F2-B8E0-697833C52907}" presName="parentText" presStyleLbl="node1" presStyleIdx="3" presStyleCnt="4">
        <dgm:presLayoutVars>
          <dgm:chMax val="0"/>
          <dgm:bulletEnabled val="1"/>
        </dgm:presLayoutVars>
      </dgm:prSet>
      <dgm:spPr>
        <a:prstGeom prst="round2DiagRect">
          <a:avLst/>
        </a:prstGeom>
      </dgm:spPr>
      <dgm:t>
        <a:bodyPr/>
        <a:lstStyle/>
        <a:p>
          <a:endParaRPr lang="en-US"/>
        </a:p>
      </dgm:t>
    </dgm:pt>
  </dgm:ptLst>
  <dgm:cxnLst>
    <dgm:cxn modelId="{48835E15-0FAA-4745-868F-9FE10E288516}" srcId="{545D42F2-DA40-475B-8334-F248466693B3}" destId="{5AC01FD3-B967-43B2-AE25-13B69B9685CF}" srcOrd="0" destOrd="0" parTransId="{D5049E26-3021-4659-A09D-7EE749AD3841}" sibTransId="{D25F3357-AEF8-48D0-9093-2CDF14F1C884}"/>
    <dgm:cxn modelId="{4AF8211D-3CC1-42D1-8BCE-885A850A8D83}" srcId="{545D42F2-DA40-475B-8334-F248466693B3}" destId="{D1044F5E-7961-4619-AD8C-5405C6BBEFEA}" srcOrd="2" destOrd="0" parTransId="{DD7A3F1C-9930-477A-9184-9EE7BA1A0AA3}" sibTransId="{E1CE50BE-9EA8-448A-8398-37B004713C11}"/>
    <dgm:cxn modelId="{2305B764-48EB-45F9-A4F9-177E17926072}" type="presOf" srcId="{5AC01FD3-B967-43B2-AE25-13B69B9685CF}" destId="{2B6F9A37-B75E-4395-B40B-4D2ACD6A2356}" srcOrd="0" destOrd="0" presId="urn:microsoft.com/office/officeart/2005/8/layout/vList2"/>
    <dgm:cxn modelId="{D3F8E013-B3CB-451E-B25D-874AC2AEEDEC}" type="presOf" srcId="{D1044F5E-7961-4619-AD8C-5405C6BBEFEA}" destId="{584EC282-6933-424C-ACC7-77458EE9A1BE}" srcOrd="0" destOrd="0" presId="urn:microsoft.com/office/officeart/2005/8/layout/vList2"/>
    <dgm:cxn modelId="{9DF54F0F-D783-4865-AA41-75CD567450D7}" srcId="{545D42F2-DA40-475B-8334-F248466693B3}" destId="{0F5D5B47-2515-412F-BD2D-D0C20E997422}" srcOrd="1" destOrd="0" parTransId="{DD4177BB-395C-43B0-9F1C-315EDA0BEA6E}" sibTransId="{618F2235-B868-496D-8973-09755CA31AB9}"/>
    <dgm:cxn modelId="{391253D2-FA1C-42C5-8F66-D34644E60B08}" type="presOf" srcId="{545D42F2-DA40-475B-8334-F248466693B3}" destId="{5C0ABC3F-C3D1-49CB-92EC-B2DBA73C0F0D}" srcOrd="0" destOrd="0" presId="urn:microsoft.com/office/officeart/2005/8/layout/vList2"/>
    <dgm:cxn modelId="{DA976F29-649E-4637-B553-048A8D0812A6}" type="presOf" srcId="{DA1C29C1-2168-49F2-B8E0-697833C52907}" destId="{AF23F8DE-48C7-4BFC-B616-D68692EE07F0}" srcOrd="0" destOrd="0" presId="urn:microsoft.com/office/officeart/2005/8/layout/vList2"/>
    <dgm:cxn modelId="{F0843CC8-6E2E-466C-AB8A-A21752D557BB}" srcId="{545D42F2-DA40-475B-8334-F248466693B3}" destId="{DA1C29C1-2168-49F2-B8E0-697833C52907}" srcOrd="3" destOrd="0" parTransId="{99F41EA7-EDD8-49C4-9DE4-5C2BCE9BFA78}" sibTransId="{6A5BB5DC-A011-4E7C-8512-CE40E98A9B5C}"/>
    <dgm:cxn modelId="{91243418-3054-4685-996E-81D206712052}" type="presOf" srcId="{0F5D5B47-2515-412F-BD2D-D0C20E997422}" destId="{8D1CCFE1-3469-4C16-9041-5B192C23CC01}" srcOrd="0" destOrd="0" presId="urn:microsoft.com/office/officeart/2005/8/layout/vList2"/>
    <dgm:cxn modelId="{3643F70A-BA64-4343-B12C-1694140ECD01}" type="presParOf" srcId="{5C0ABC3F-C3D1-49CB-92EC-B2DBA73C0F0D}" destId="{2B6F9A37-B75E-4395-B40B-4D2ACD6A2356}" srcOrd="0" destOrd="0" presId="urn:microsoft.com/office/officeart/2005/8/layout/vList2"/>
    <dgm:cxn modelId="{D013B82C-1E14-429D-A0D0-C96300F9B298}" type="presParOf" srcId="{5C0ABC3F-C3D1-49CB-92EC-B2DBA73C0F0D}" destId="{87D19C09-DF07-46AB-8161-6C4A9CE35A6D}" srcOrd="1" destOrd="0" presId="urn:microsoft.com/office/officeart/2005/8/layout/vList2"/>
    <dgm:cxn modelId="{275653D4-6CFF-40DD-AD8C-F0827087726C}" type="presParOf" srcId="{5C0ABC3F-C3D1-49CB-92EC-B2DBA73C0F0D}" destId="{8D1CCFE1-3469-4C16-9041-5B192C23CC01}" srcOrd="2" destOrd="0" presId="urn:microsoft.com/office/officeart/2005/8/layout/vList2"/>
    <dgm:cxn modelId="{90392F53-C501-4F2F-84B2-FE04CEBF571E}" type="presParOf" srcId="{5C0ABC3F-C3D1-49CB-92EC-B2DBA73C0F0D}" destId="{41FB0424-5622-4999-9507-960A71509C3C}" srcOrd="3" destOrd="0" presId="urn:microsoft.com/office/officeart/2005/8/layout/vList2"/>
    <dgm:cxn modelId="{FDDC0CDE-DBD8-4740-98B6-96E87CEF1530}" type="presParOf" srcId="{5C0ABC3F-C3D1-49CB-92EC-B2DBA73C0F0D}" destId="{584EC282-6933-424C-ACC7-77458EE9A1BE}" srcOrd="4" destOrd="0" presId="urn:microsoft.com/office/officeart/2005/8/layout/vList2"/>
    <dgm:cxn modelId="{AE024CEA-D37B-4802-B2DD-610991E52B21}" type="presParOf" srcId="{5C0ABC3F-C3D1-49CB-92EC-B2DBA73C0F0D}" destId="{183F10BA-73AE-42E4-9737-D918CE8CC48A}" srcOrd="5" destOrd="0" presId="urn:microsoft.com/office/officeart/2005/8/layout/vList2"/>
    <dgm:cxn modelId="{1CAD050D-0767-4E0F-A330-DFF6254C1363}" type="presParOf" srcId="{5C0ABC3F-C3D1-49CB-92EC-B2DBA73C0F0D}" destId="{AF23F8DE-48C7-4BFC-B616-D68692EE07F0}" srcOrd="6" destOrd="0" presId="urn:microsoft.com/office/officeart/2005/8/layout/vList2"/>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2F18AE-E735-4587-96B5-3C57C4F4CDE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CEAF000-EA27-48DE-A9ED-58990D0E6368}">
      <dgm:prSet custT="1"/>
      <dgm:spPr>
        <a:solidFill>
          <a:srgbClr val="018958"/>
        </a:solidFill>
      </dgm:spPr>
      <dgm:t>
        <a:bodyPr/>
        <a:lstStyle/>
        <a:p>
          <a:pPr rtl="0"/>
          <a:r>
            <a:rPr lang="en-US" sz="2400" b="1" smtClean="0"/>
            <a:t>Not slow- or controlled-release.</a:t>
          </a:r>
          <a:endParaRPr lang="en-US" sz="2400" b="1"/>
        </a:p>
      </dgm:t>
    </dgm:pt>
    <dgm:pt modelId="{91E53652-8A36-40A9-A000-D56762027927}" type="parTrans" cxnId="{5043F349-D24E-4B84-AFF2-D87765B2A9BA}">
      <dgm:prSet/>
      <dgm:spPr/>
      <dgm:t>
        <a:bodyPr/>
        <a:lstStyle/>
        <a:p>
          <a:endParaRPr lang="en-US"/>
        </a:p>
      </dgm:t>
    </dgm:pt>
    <dgm:pt modelId="{61065B6F-9752-4CAD-AAEF-32D39BCFF2CA}" type="sibTrans" cxnId="{5043F349-D24E-4B84-AFF2-D87765B2A9BA}">
      <dgm:prSet/>
      <dgm:spPr/>
      <dgm:t>
        <a:bodyPr/>
        <a:lstStyle/>
        <a:p>
          <a:endParaRPr lang="en-US"/>
        </a:p>
      </dgm:t>
    </dgm:pt>
    <dgm:pt modelId="{0FDF2206-EC53-4805-830D-A283F46C5307}">
      <dgm:prSet custT="1"/>
      <dgm:spPr>
        <a:solidFill>
          <a:srgbClr val="018958"/>
        </a:solidFill>
      </dgm:spPr>
      <dgm:t>
        <a:bodyPr/>
        <a:lstStyle/>
        <a:p>
          <a:pPr rtl="0"/>
          <a:r>
            <a:rPr lang="en-US" sz="2400" b="1" smtClean="0"/>
            <a:t>Reduce the amount/forms susceptible to loss</a:t>
          </a:r>
          <a:endParaRPr lang="en-US" sz="2400" b="1"/>
        </a:p>
      </dgm:t>
    </dgm:pt>
    <dgm:pt modelId="{083503A8-23DF-4DC2-9267-0524F5FB2C69}" type="parTrans" cxnId="{E5B3D422-5DF2-4AC6-8DF7-A9C219634966}">
      <dgm:prSet/>
      <dgm:spPr/>
      <dgm:t>
        <a:bodyPr/>
        <a:lstStyle/>
        <a:p>
          <a:endParaRPr lang="en-US"/>
        </a:p>
      </dgm:t>
    </dgm:pt>
    <dgm:pt modelId="{A8574159-51A6-498B-B02D-A4600ACEFC0D}" type="sibTrans" cxnId="{E5B3D422-5DF2-4AC6-8DF7-A9C219634966}">
      <dgm:prSet/>
      <dgm:spPr/>
      <dgm:t>
        <a:bodyPr/>
        <a:lstStyle/>
        <a:p>
          <a:endParaRPr lang="en-US"/>
        </a:p>
      </dgm:t>
    </dgm:pt>
    <dgm:pt modelId="{8446B77C-ABCB-4185-9F23-6DB03F7095E1}">
      <dgm:prSet custT="1"/>
      <dgm:spPr>
        <a:solidFill>
          <a:srgbClr val="018958"/>
        </a:solidFill>
      </dgm:spPr>
      <dgm:t>
        <a:bodyPr/>
        <a:lstStyle/>
        <a:p>
          <a:pPr rtl="0"/>
          <a:r>
            <a:rPr lang="en-US" sz="2400" b="1" smtClean="0"/>
            <a:t>Protection time:</a:t>
          </a:r>
          <a:endParaRPr lang="en-US" sz="2400" b="1"/>
        </a:p>
      </dgm:t>
    </dgm:pt>
    <dgm:pt modelId="{19789777-1A8B-4D47-B0CD-6542312AEB70}" type="parTrans" cxnId="{6335FEA1-3C96-4831-B5AE-B24D71CCACEC}">
      <dgm:prSet/>
      <dgm:spPr/>
      <dgm:t>
        <a:bodyPr/>
        <a:lstStyle/>
        <a:p>
          <a:endParaRPr lang="en-US"/>
        </a:p>
      </dgm:t>
    </dgm:pt>
    <dgm:pt modelId="{4C064BCB-0760-4132-B1BC-D8D9DB678AA9}" type="sibTrans" cxnId="{6335FEA1-3C96-4831-B5AE-B24D71CCACEC}">
      <dgm:prSet/>
      <dgm:spPr/>
      <dgm:t>
        <a:bodyPr/>
        <a:lstStyle/>
        <a:p>
          <a:endParaRPr lang="en-US"/>
        </a:p>
      </dgm:t>
    </dgm:pt>
    <dgm:pt modelId="{13775A43-A3CF-425D-AB68-109B54A71887}">
      <dgm:prSet custT="1"/>
      <dgm:spPr>
        <a:solidFill>
          <a:srgbClr val="DBEEF4"/>
        </a:solidFill>
      </dgm:spPr>
      <dgm:t>
        <a:bodyPr/>
        <a:lstStyle/>
        <a:p>
          <a:pPr rtl="0"/>
          <a:r>
            <a:rPr lang="en-US" sz="2000" b="1" dirty="0" smtClean="0">
              <a:solidFill>
                <a:schemeClr val="tx2">
                  <a:lumMod val="75000"/>
                </a:schemeClr>
              </a:solidFill>
            </a:rPr>
            <a:t>A few days for urease inhibitors</a:t>
          </a:r>
          <a:endParaRPr lang="en-US" sz="2000" b="1" dirty="0">
            <a:solidFill>
              <a:schemeClr val="tx2">
                <a:lumMod val="75000"/>
              </a:schemeClr>
            </a:solidFill>
          </a:endParaRPr>
        </a:p>
      </dgm:t>
    </dgm:pt>
    <dgm:pt modelId="{96F8AF86-53D1-421B-8F23-F8E535E14C71}" type="parTrans" cxnId="{B6422C38-735A-4CBB-87F5-A081322E4541}">
      <dgm:prSet/>
      <dgm:spPr/>
      <dgm:t>
        <a:bodyPr/>
        <a:lstStyle/>
        <a:p>
          <a:endParaRPr lang="en-US"/>
        </a:p>
      </dgm:t>
    </dgm:pt>
    <dgm:pt modelId="{B85ADF18-0C83-4351-8B21-A2533B213025}" type="sibTrans" cxnId="{B6422C38-735A-4CBB-87F5-A081322E4541}">
      <dgm:prSet/>
      <dgm:spPr/>
      <dgm:t>
        <a:bodyPr/>
        <a:lstStyle/>
        <a:p>
          <a:endParaRPr lang="en-US"/>
        </a:p>
      </dgm:t>
    </dgm:pt>
    <dgm:pt modelId="{A6FCBF9F-E088-4312-992E-B4ED8A8089A8}">
      <dgm:prSet custT="1"/>
      <dgm:spPr>
        <a:solidFill>
          <a:srgbClr val="DBEEF4"/>
        </a:solidFill>
      </dgm:spPr>
      <dgm:t>
        <a:bodyPr/>
        <a:lstStyle/>
        <a:p>
          <a:pPr rtl="0"/>
          <a:r>
            <a:rPr lang="en-US" sz="2000" b="1" dirty="0" smtClean="0">
              <a:solidFill>
                <a:schemeClr val="tx2">
                  <a:lumMod val="75000"/>
                </a:schemeClr>
              </a:solidFill>
            </a:rPr>
            <a:t>A few weeks for nitrification inhibitors</a:t>
          </a:r>
          <a:endParaRPr lang="en-US" sz="2000" b="1" dirty="0">
            <a:solidFill>
              <a:schemeClr val="tx2">
                <a:lumMod val="75000"/>
              </a:schemeClr>
            </a:solidFill>
          </a:endParaRPr>
        </a:p>
      </dgm:t>
    </dgm:pt>
    <dgm:pt modelId="{D7AF599A-83D5-4635-8595-76BAC3B1CF2E}" type="parTrans" cxnId="{A5FC3488-EF67-4DAC-93A5-B1B2A14837F2}">
      <dgm:prSet/>
      <dgm:spPr/>
      <dgm:t>
        <a:bodyPr/>
        <a:lstStyle/>
        <a:p>
          <a:endParaRPr lang="en-US"/>
        </a:p>
      </dgm:t>
    </dgm:pt>
    <dgm:pt modelId="{A4F251C5-5C15-4209-8781-E525C7EB6DB2}" type="sibTrans" cxnId="{A5FC3488-EF67-4DAC-93A5-B1B2A14837F2}">
      <dgm:prSet/>
      <dgm:spPr/>
      <dgm:t>
        <a:bodyPr/>
        <a:lstStyle/>
        <a:p>
          <a:endParaRPr lang="en-US"/>
        </a:p>
      </dgm:t>
    </dgm:pt>
    <dgm:pt modelId="{6E6BF3C0-02C3-4D99-A543-C109C3115896}">
      <dgm:prSet custT="1"/>
      <dgm:spPr>
        <a:solidFill>
          <a:srgbClr val="018958"/>
        </a:solidFill>
      </dgm:spPr>
      <dgm:t>
        <a:bodyPr/>
        <a:lstStyle/>
        <a:p>
          <a:pPr rtl="0"/>
          <a:r>
            <a:rPr lang="en-US" sz="2400" b="1" smtClean="0"/>
            <a:t>Specific benefits for the effective period of a product</a:t>
          </a:r>
          <a:endParaRPr lang="en-US" sz="2400" b="1"/>
        </a:p>
      </dgm:t>
    </dgm:pt>
    <dgm:pt modelId="{569D4C2D-CDA6-44C1-BAE6-39244B98676B}" type="parTrans" cxnId="{19BC09BC-8C13-4E9B-9D32-A5D86991BC61}">
      <dgm:prSet/>
      <dgm:spPr/>
      <dgm:t>
        <a:bodyPr/>
        <a:lstStyle/>
        <a:p>
          <a:endParaRPr lang="en-US"/>
        </a:p>
      </dgm:t>
    </dgm:pt>
    <dgm:pt modelId="{D5ACB3A9-D4E7-48CB-B960-A2B9D36361F8}" type="sibTrans" cxnId="{19BC09BC-8C13-4E9B-9D32-A5D86991BC61}">
      <dgm:prSet/>
      <dgm:spPr/>
      <dgm:t>
        <a:bodyPr/>
        <a:lstStyle/>
        <a:p>
          <a:endParaRPr lang="en-US"/>
        </a:p>
      </dgm:t>
    </dgm:pt>
    <dgm:pt modelId="{01D7F289-54BC-44B0-BE24-EB0397F43D9C}" type="pres">
      <dgm:prSet presAssocID="{1B2F18AE-E735-4587-96B5-3C57C4F4CDE5}" presName="linear" presStyleCnt="0">
        <dgm:presLayoutVars>
          <dgm:animLvl val="lvl"/>
          <dgm:resizeHandles val="exact"/>
        </dgm:presLayoutVars>
      </dgm:prSet>
      <dgm:spPr/>
      <dgm:t>
        <a:bodyPr/>
        <a:lstStyle/>
        <a:p>
          <a:endParaRPr lang="en-US"/>
        </a:p>
      </dgm:t>
    </dgm:pt>
    <dgm:pt modelId="{740025B9-65B8-4C13-BE69-49039D160091}" type="pres">
      <dgm:prSet presAssocID="{6CEAF000-EA27-48DE-A9ED-58990D0E6368}" presName="parentText" presStyleLbl="node1" presStyleIdx="0" presStyleCnt="4">
        <dgm:presLayoutVars>
          <dgm:chMax val="0"/>
          <dgm:bulletEnabled val="1"/>
        </dgm:presLayoutVars>
      </dgm:prSet>
      <dgm:spPr>
        <a:prstGeom prst="round2DiagRect">
          <a:avLst/>
        </a:prstGeom>
      </dgm:spPr>
      <dgm:t>
        <a:bodyPr/>
        <a:lstStyle/>
        <a:p>
          <a:endParaRPr lang="en-US"/>
        </a:p>
      </dgm:t>
    </dgm:pt>
    <dgm:pt modelId="{8479ADCA-B695-4BF1-BB3D-88DA02BFD932}" type="pres">
      <dgm:prSet presAssocID="{61065B6F-9752-4CAD-AAEF-32D39BCFF2CA}" presName="spacer" presStyleCnt="0"/>
      <dgm:spPr/>
    </dgm:pt>
    <dgm:pt modelId="{EF8E7768-09D8-48BD-859C-0BDB580D9D74}" type="pres">
      <dgm:prSet presAssocID="{0FDF2206-EC53-4805-830D-A283F46C5307}" presName="parentText" presStyleLbl="node1" presStyleIdx="1" presStyleCnt="4">
        <dgm:presLayoutVars>
          <dgm:chMax val="0"/>
          <dgm:bulletEnabled val="1"/>
        </dgm:presLayoutVars>
      </dgm:prSet>
      <dgm:spPr>
        <a:prstGeom prst="round2DiagRect">
          <a:avLst/>
        </a:prstGeom>
      </dgm:spPr>
      <dgm:t>
        <a:bodyPr/>
        <a:lstStyle/>
        <a:p>
          <a:endParaRPr lang="en-US"/>
        </a:p>
      </dgm:t>
    </dgm:pt>
    <dgm:pt modelId="{11A43DCD-245E-4A45-A37B-52C86B2FA3F4}" type="pres">
      <dgm:prSet presAssocID="{A8574159-51A6-498B-B02D-A4600ACEFC0D}" presName="spacer" presStyleCnt="0"/>
      <dgm:spPr/>
    </dgm:pt>
    <dgm:pt modelId="{66637B5D-90D6-432A-BD0C-BC652E4567A9}" type="pres">
      <dgm:prSet presAssocID="{8446B77C-ABCB-4185-9F23-6DB03F7095E1}" presName="parentText" presStyleLbl="node1" presStyleIdx="2" presStyleCnt="4">
        <dgm:presLayoutVars>
          <dgm:chMax val="0"/>
          <dgm:bulletEnabled val="1"/>
        </dgm:presLayoutVars>
      </dgm:prSet>
      <dgm:spPr>
        <a:prstGeom prst="round2DiagRect">
          <a:avLst/>
        </a:prstGeom>
      </dgm:spPr>
      <dgm:t>
        <a:bodyPr/>
        <a:lstStyle/>
        <a:p>
          <a:endParaRPr lang="en-US"/>
        </a:p>
      </dgm:t>
    </dgm:pt>
    <dgm:pt modelId="{92BC1C34-2C4D-41D5-8408-F622BACB887C}" type="pres">
      <dgm:prSet presAssocID="{8446B77C-ABCB-4185-9F23-6DB03F7095E1}" presName="childText" presStyleLbl="revTx" presStyleIdx="0" presStyleCnt="1" custScaleX="96032">
        <dgm:presLayoutVars>
          <dgm:bulletEnabled val="1"/>
        </dgm:presLayoutVars>
      </dgm:prSet>
      <dgm:spPr>
        <a:prstGeom prst="round2DiagRect">
          <a:avLst/>
        </a:prstGeom>
      </dgm:spPr>
      <dgm:t>
        <a:bodyPr/>
        <a:lstStyle/>
        <a:p>
          <a:endParaRPr lang="en-US"/>
        </a:p>
      </dgm:t>
    </dgm:pt>
    <dgm:pt modelId="{8A367C95-1977-4D1D-82BD-EE154DCC49E1}" type="pres">
      <dgm:prSet presAssocID="{6E6BF3C0-02C3-4D99-A543-C109C3115896}" presName="parentText" presStyleLbl="node1" presStyleIdx="3" presStyleCnt="4">
        <dgm:presLayoutVars>
          <dgm:chMax val="0"/>
          <dgm:bulletEnabled val="1"/>
        </dgm:presLayoutVars>
      </dgm:prSet>
      <dgm:spPr>
        <a:prstGeom prst="round2DiagRect">
          <a:avLst/>
        </a:prstGeom>
      </dgm:spPr>
      <dgm:t>
        <a:bodyPr/>
        <a:lstStyle/>
        <a:p>
          <a:endParaRPr lang="en-US"/>
        </a:p>
      </dgm:t>
    </dgm:pt>
  </dgm:ptLst>
  <dgm:cxnLst>
    <dgm:cxn modelId="{56E02860-EEE3-4D2A-A585-DD4C678E7DEE}" type="presOf" srcId="{1B2F18AE-E735-4587-96B5-3C57C4F4CDE5}" destId="{01D7F289-54BC-44B0-BE24-EB0397F43D9C}" srcOrd="0" destOrd="0" presId="urn:microsoft.com/office/officeart/2005/8/layout/vList2"/>
    <dgm:cxn modelId="{5424B702-D7D2-4759-AB82-D132967FBCA1}" type="presOf" srcId="{6E6BF3C0-02C3-4D99-A543-C109C3115896}" destId="{8A367C95-1977-4D1D-82BD-EE154DCC49E1}" srcOrd="0" destOrd="0" presId="urn:microsoft.com/office/officeart/2005/8/layout/vList2"/>
    <dgm:cxn modelId="{B37A0A4D-A634-4CF0-8099-2704AA11BCF2}" type="presOf" srcId="{6CEAF000-EA27-48DE-A9ED-58990D0E6368}" destId="{740025B9-65B8-4C13-BE69-49039D160091}" srcOrd="0" destOrd="0" presId="urn:microsoft.com/office/officeart/2005/8/layout/vList2"/>
    <dgm:cxn modelId="{6335FEA1-3C96-4831-B5AE-B24D71CCACEC}" srcId="{1B2F18AE-E735-4587-96B5-3C57C4F4CDE5}" destId="{8446B77C-ABCB-4185-9F23-6DB03F7095E1}" srcOrd="2" destOrd="0" parTransId="{19789777-1A8B-4D47-B0CD-6542312AEB70}" sibTransId="{4C064BCB-0760-4132-B1BC-D8D9DB678AA9}"/>
    <dgm:cxn modelId="{A5FC3488-EF67-4DAC-93A5-B1B2A14837F2}" srcId="{8446B77C-ABCB-4185-9F23-6DB03F7095E1}" destId="{A6FCBF9F-E088-4312-992E-B4ED8A8089A8}" srcOrd="1" destOrd="0" parTransId="{D7AF599A-83D5-4635-8595-76BAC3B1CF2E}" sibTransId="{A4F251C5-5C15-4209-8781-E525C7EB6DB2}"/>
    <dgm:cxn modelId="{B6422C38-735A-4CBB-87F5-A081322E4541}" srcId="{8446B77C-ABCB-4185-9F23-6DB03F7095E1}" destId="{13775A43-A3CF-425D-AB68-109B54A71887}" srcOrd="0" destOrd="0" parTransId="{96F8AF86-53D1-421B-8F23-F8E535E14C71}" sibTransId="{B85ADF18-0C83-4351-8B21-A2533B213025}"/>
    <dgm:cxn modelId="{75BACC16-584C-4A70-8BCA-B70944DE216C}" type="presOf" srcId="{8446B77C-ABCB-4185-9F23-6DB03F7095E1}" destId="{66637B5D-90D6-432A-BD0C-BC652E4567A9}" srcOrd="0" destOrd="0" presId="urn:microsoft.com/office/officeart/2005/8/layout/vList2"/>
    <dgm:cxn modelId="{05A5211F-705F-4FD8-9BC9-CE97E785A167}" type="presOf" srcId="{13775A43-A3CF-425D-AB68-109B54A71887}" destId="{92BC1C34-2C4D-41D5-8408-F622BACB887C}" srcOrd="0" destOrd="0" presId="urn:microsoft.com/office/officeart/2005/8/layout/vList2"/>
    <dgm:cxn modelId="{5043F349-D24E-4B84-AFF2-D87765B2A9BA}" srcId="{1B2F18AE-E735-4587-96B5-3C57C4F4CDE5}" destId="{6CEAF000-EA27-48DE-A9ED-58990D0E6368}" srcOrd="0" destOrd="0" parTransId="{91E53652-8A36-40A9-A000-D56762027927}" sibTransId="{61065B6F-9752-4CAD-AAEF-32D39BCFF2CA}"/>
    <dgm:cxn modelId="{19BC09BC-8C13-4E9B-9D32-A5D86991BC61}" srcId="{1B2F18AE-E735-4587-96B5-3C57C4F4CDE5}" destId="{6E6BF3C0-02C3-4D99-A543-C109C3115896}" srcOrd="3" destOrd="0" parTransId="{569D4C2D-CDA6-44C1-BAE6-39244B98676B}" sibTransId="{D5ACB3A9-D4E7-48CB-B960-A2B9D36361F8}"/>
    <dgm:cxn modelId="{535C9649-CB99-458D-BD68-F7B1D127F253}" type="presOf" srcId="{A6FCBF9F-E088-4312-992E-B4ED8A8089A8}" destId="{92BC1C34-2C4D-41D5-8408-F622BACB887C}" srcOrd="0" destOrd="1" presId="urn:microsoft.com/office/officeart/2005/8/layout/vList2"/>
    <dgm:cxn modelId="{00D0A7B9-F550-4C60-8FC0-8CBBC6C3F8EC}" type="presOf" srcId="{0FDF2206-EC53-4805-830D-A283F46C5307}" destId="{EF8E7768-09D8-48BD-859C-0BDB580D9D74}" srcOrd="0" destOrd="0" presId="urn:microsoft.com/office/officeart/2005/8/layout/vList2"/>
    <dgm:cxn modelId="{E5B3D422-5DF2-4AC6-8DF7-A9C219634966}" srcId="{1B2F18AE-E735-4587-96B5-3C57C4F4CDE5}" destId="{0FDF2206-EC53-4805-830D-A283F46C5307}" srcOrd="1" destOrd="0" parTransId="{083503A8-23DF-4DC2-9267-0524F5FB2C69}" sibTransId="{A8574159-51A6-498B-B02D-A4600ACEFC0D}"/>
    <dgm:cxn modelId="{048C111A-9842-4602-8052-641FEA9D0A26}" type="presParOf" srcId="{01D7F289-54BC-44B0-BE24-EB0397F43D9C}" destId="{740025B9-65B8-4C13-BE69-49039D160091}" srcOrd="0" destOrd="0" presId="urn:microsoft.com/office/officeart/2005/8/layout/vList2"/>
    <dgm:cxn modelId="{8458DE77-A299-444A-B2F4-DC8A7566E6A2}" type="presParOf" srcId="{01D7F289-54BC-44B0-BE24-EB0397F43D9C}" destId="{8479ADCA-B695-4BF1-BB3D-88DA02BFD932}" srcOrd="1" destOrd="0" presId="urn:microsoft.com/office/officeart/2005/8/layout/vList2"/>
    <dgm:cxn modelId="{1CA4D4D4-6606-4E48-A553-6823EF16744C}" type="presParOf" srcId="{01D7F289-54BC-44B0-BE24-EB0397F43D9C}" destId="{EF8E7768-09D8-48BD-859C-0BDB580D9D74}" srcOrd="2" destOrd="0" presId="urn:microsoft.com/office/officeart/2005/8/layout/vList2"/>
    <dgm:cxn modelId="{06CA10FE-6BFF-48AB-9FFE-485624A9C084}" type="presParOf" srcId="{01D7F289-54BC-44B0-BE24-EB0397F43D9C}" destId="{11A43DCD-245E-4A45-A37B-52C86B2FA3F4}" srcOrd="3" destOrd="0" presId="urn:microsoft.com/office/officeart/2005/8/layout/vList2"/>
    <dgm:cxn modelId="{B3502613-3409-40DB-93B1-D92B8F8083B4}" type="presParOf" srcId="{01D7F289-54BC-44B0-BE24-EB0397F43D9C}" destId="{66637B5D-90D6-432A-BD0C-BC652E4567A9}" srcOrd="4" destOrd="0" presId="urn:microsoft.com/office/officeart/2005/8/layout/vList2"/>
    <dgm:cxn modelId="{4611AFE7-047F-403E-862B-D61E7E921FAB}" type="presParOf" srcId="{01D7F289-54BC-44B0-BE24-EB0397F43D9C}" destId="{92BC1C34-2C4D-41D5-8408-F622BACB887C}" srcOrd="5" destOrd="0" presId="urn:microsoft.com/office/officeart/2005/8/layout/vList2"/>
    <dgm:cxn modelId="{4CD0C2F2-94AA-437E-9FB8-1DD41DA0EE90}" type="presParOf" srcId="{01D7F289-54BC-44B0-BE24-EB0397F43D9C}" destId="{8A367C95-1977-4D1D-82BD-EE154DCC49E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9EA5E3-2DEC-4694-9AA8-A3F14059BD93}">
      <dsp:nvSpPr>
        <dsp:cNvPr id="0" name=""/>
        <dsp:cNvSpPr/>
      </dsp:nvSpPr>
      <dsp:spPr>
        <a:xfrm>
          <a:off x="3965560" y="1846450"/>
          <a:ext cx="2162606" cy="728875"/>
        </a:xfrm>
        <a:custGeom>
          <a:avLst/>
          <a:gdLst/>
          <a:ahLst/>
          <a:cxnLst/>
          <a:rect l="0" t="0" r="0" b="0"/>
          <a:pathLst>
            <a:path>
              <a:moveTo>
                <a:pt x="0" y="0"/>
              </a:moveTo>
              <a:lnTo>
                <a:pt x="0" y="364437"/>
              </a:lnTo>
              <a:lnTo>
                <a:pt x="2162606" y="364437"/>
              </a:lnTo>
              <a:lnTo>
                <a:pt x="2162606" y="728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6C7B86-B1F0-423C-AB87-8FA040A693E8}">
      <dsp:nvSpPr>
        <dsp:cNvPr id="0" name=""/>
        <dsp:cNvSpPr/>
      </dsp:nvSpPr>
      <dsp:spPr>
        <a:xfrm>
          <a:off x="1802953" y="1846450"/>
          <a:ext cx="2162606" cy="728875"/>
        </a:xfrm>
        <a:custGeom>
          <a:avLst/>
          <a:gdLst/>
          <a:ahLst/>
          <a:cxnLst/>
          <a:rect l="0" t="0" r="0" b="0"/>
          <a:pathLst>
            <a:path>
              <a:moveTo>
                <a:pt x="2162606" y="0"/>
              </a:moveTo>
              <a:lnTo>
                <a:pt x="2162606" y="364437"/>
              </a:lnTo>
              <a:lnTo>
                <a:pt x="0" y="364437"/>
              </a:lnTo>
              <a:lnTo>
                <a:pt x="0" y="72887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621D3F-03BC-44C0-A669-DC035C00C6F1}">
      <dsp:nvSpPr>
        <dsp:cNvPr id="0" name=""/>
        <dsp:cNvSpPr/>
      </dsp:nvSpPr>
      <dsp:spPr>
        <a:xfrm>
          <a:off x="2167391" y="273052"/>
          <a:ext cx="3596338" cy="1573398"/>
        </a:xfrm>
        <a:prstGeom prst="round2DiagRect">
          <a:avLst/>
        </a:prstGeom>
        <a:solidFill>
          <a:srgbClr val="01895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solidFill>
                <a:schemeClr val="bg1"/>
              </a:solidFill>
            </a:rPr>
            <a:t>A fertilizer that has been modified in some way to</a:t>
          </a:r>
          <a:endParaRPr lang="en-US" sz="2400" b="1" kern="1200" dirty="0">
            <a:solidFill>
              <a:schemeClr val="bg1"/>
            </a:solidFill>
          </a:endParaRPr>
        </a:p>
      </dsp:txBody>
      <dsp:txXfrm>
        <a:off x="2244198" y="349859"/>
        <a:ext cx="3442724" cy="1419784"/>
      </dsp:txXfrm>
    </dsp:sp>
    <dsp:sp modelId="{549E2429-F116-4D6D-A6D9-8DF2B6A73362}">
      <dsp:nvSpPr>
        <dsp:cNvPr id="0" name=""/>
        <dsp:cNvSpPr/>
      </dsp:nvSpPr>
      <dsp:spPr>
        <a:xfrm>
          <a:off x="4784" y="2575326"/>
          <a:ext cx="3596338" cy="1573398"/>
        </a:xfrm>
        <a:prstGeom prst="round2DiagRect">
          <a:avLst/>
        </a:prstGeom>
        <a:solidFill>
          <a:srgbClr val="01895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t>1) reduce nutrient losses to the environment and </a:t>
          </a:r>
          <a:endParaRPr lang="en-US" sz="2400" b="1" kern="1200" dirty="0"/>
        </a:p>
      </dsp:txBody>
      <dsp:txXfrm>
        <a:off x="81591" y="2652133"/>
        <a:ext cx="3442724" cy="1419784"/>
      </dsp:txXfrm>
    </dsp:sp>
    <dsp:sp modelId="{ECD6CD6F-F505-4F07-B311-279BA4E2B188}">
      <dsp:nvSpPr>
        <dsp:cNvPr id="0" name=""/>
        <dsp:cNvSpPr/>
      </dsp:nvSpPr>
      <dsp:spPr>
        <a:xfrm>
          <a:off x="4329998" y="2575326"/>
          <a:ext cx="3596338" cy="1573398"/>
        </a:xfrm>
        <a:prstGeom prst="round2DiagRect">
          <a:avLst/>
        </a:prstGeom>
        <a:solidFill>
          <a:srgbClr val="018958"/>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0">
            <a:lnSpc>
              <a:spcPct val="90000"/>
            </a:lnSpc>
            <a:spcBef>
              <a:spcPct val="0"/>
            </a:spcBef>
            <a:spcAft>
              <a:spcPct val="35000"/>
            </a:spcAft>
          </a:pPr>
          <a:r>
            <a:rPr lang="en-US" sz="2400" b="1" kern="1200" dirty="0" smtClean="0"/>
            <a:t>2) increase nutrient availability for the crop. </a:t>
          </a:r>
          <a:endParaRPr lang="en-US" sz="2400" b="1" kern="1200" dirty="0"/>
        </a:p>
      </dsp:txBody>
      <dsp:txXfrm>
        <a:off x="4406805" y="2652133"/>
        <a:ext cx="3442724" cy="14197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934CE-BCB8-44C2-8541-A51633B70542}">
      <dsp:nvSpPr>
        <dsp:cNvPr id="0" name=""/>
        <dsp:cNvSpPr/>
      </dsp:nvSpPr>
      <dsp:spPr>
        <a:xfrm>
          <a:off x="0" y="12704"/>
          <a:ext cx="6773779" cy="600078"/>
        </a:xfrm>
        <a:prstGeom prst="round2DiagRect">
          <a:avLst/>
        </a:prstGeom>
        <a:solidFill>
          <a:srgbClr val="0189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Many proven technologies</a:t>
          </a:r>
          <a:endParaRPr lang="en-US" sz="2400" b="1" kern="1200" dirty="0"/>
        </a:p>
      </dsp:txBody>
      <dsp:txXfrm>
        <a:off x="29293" y="41997"/>
        <a:ext cx="6715193" cy="541492"/>
      </dsp:txXfrm>
    </dsp:sp>
    <dsp:sp modelId="{61E51B88-BC76-4487-8D28-ED3F1E448A67}">
      <dsp:nvSpPr>
        <dsp:cNvPr id="0" name=""/>
        <dsp:cNvSpPr/>
      </dsp:nvSpPr>
      <dsp:spPr>
        <a:xfrm>
          <a:off x="0" y="713582"/>
          <a:ext cx="6773779" cy="600078"/>
        </a:xfrm>
        <a:prstGeom prst="round2DiagRect">
          <a:avLst/>
        </a:prstGeom>
        <a:solidFill>
          <a:srgbClr val="0189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Reduce nitrogen loss to the environment</a:t>
          </a:r>
          <a:endParaRPr lang="en-US" sz="2400" b="1" kern="1200" dirty="0"/>
        </a:p>
      </dsp:txBody>
      <dsp:txXfrm>
        <a:off x="29293" y="742875"/>
        <a:ext cx="6715193" cy="541492"/>
      </dsp:txXfrm>
    </dsp:sp>
    <dsp:sp modelId="{789C7929-3582-4AEC-A689-6588755F00DA}">
      <dsp:nvSpPr>
        <dsp:cNvPr id="0" name=""/>
        <dsp:cNvSpPr/>
      </dsp:nvSpPr>
      <dsp:spPr>
        <a:xfrm>
          <a:off x="0" y="1414460"/>
          <a:ext cx="6773779" cy="600078"/>
        </a:xfrm>
        <a:prstGeom prst="round2DiagRect">
          <a:avLst/>
        </a:prstGeom>
        <a:solidFill>
          <a:srgbClr val="0189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Improve nutrient-use efficiency</a:t>
          </a:r>
          <a:endParaRPr lang="en-US" sz="2400" b="1" kern="1200"/>
        </a:p>
      </dsp:txBody>
      <dsp:txXfrm>
        <a:off x="29293" y="1443753"/>
        <a:ext cx="6715193" cy="541492"/>
      </dsp:txXfrm>
    </dsp:sp>
    <dsp:sp modelId="{EC6979C7-6025-4080-92A8-38A4577031BF}">
      <dsp:nvSpPr>
        <dsp:cNvPr id="0" name=""/>
        <dsp:cNvSpPr/>
      </dsp:nvSpPr>
      <dsp:spPr>
        <a:xfrm>
          <a:off x="0" y="2115339"/>
          <a:ext cx="6773779" cy="600078"/>
        </a:xfrm>
        <a:prstGeom prst="round2DiagRect">
          <a:avLst/>
        </a:prstGeom>
        <a:solidFill>
          <a:srgbClr val="0189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Increase productivity and profitability</a:t>
          </a:r>
          <a:endParaRPr lang="en-US" sz="2400" b="1" kern="1200" dirty="0"/>
        </a:p>
      </dsp:txBody>
      <dsp:txXfrm>
        <a:off x="29293" y="2144632"/>
        <a:ext cx="6715193" cy="541492"/>
      </dsp:txXfrm>
    </dsp:sp>
    <dsp:sp modelId="{AAD004FC-2DFF-4ED3-A1AF-7D20CC60031F}">
      <dsp:nvSpPr>
        <dsp:cNvPr id="0" name=""/>
        <dsp:cNvSpPr/>
      </dsp:nvSpPr>
      <dsp:spPr>
        <a:xfrm>
          <a:off x="0" y="2816217"/>
          <a:ext cx="6773779" cy="600078"/>
        </a:xfrm>
        <a:prstGeom prst="round2DiagRect">
          <a:avLst/>
        </a:prstGeom>
        <a:solidFill>
          <a:srgbClr val="0189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Simplify N management</a:t>
          </a:r>
          <a:endParaRPr lang="en-US" sz="2400" b="1" kern="1200"/>
        </a:p>
      </dsp:txBody>
      <dsp:txXfrm>
        <a:off x="29293" y="2845510"/>
        <a:ext cx="6715193" cy="5414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AB570-B5E7-466B-BE48-D5141E8E2210}">
      <dsp:nvSpPr>
        <dsp:cNvPr id="0" name=""/>
        <dsp:cNvSpPr/>
      </dsp:nvSpPr>
      <dsp:spPr>
        <a:xfrm>
          <a:off x="0" y="0"/>
          <a:ext cx="8229600" cy="640085"/>
        </a:xfrm>
        <a:prstGeom prst="round2DiagRect">
          <a:avLst/>
        </a:prstGeom>
        <a:solidFill>
          <a:srgbClr val="0189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Commonly used in all crops</a:t>
          </a:r>
          <a:endParaRPr lang="en-US" sz="2400" b="1" kern="1200"/>
        </a:p>
      </dsp:txBody>
      <dsp:txXfrm>
        <a:off x="31246" y="31246"/>
        <a:ext cx="8167108" cy="577593"/>
      </dsp:txXfrm>
    </dsp:sp>
    <dsp:sp modelId="{B96EF07A-CDDD-4306-9A5D-B65A212E0AD4}">
      <dsp:nvSpPr>
        <dsp:cNvPr id="0" name=""/>
        <dsp:cNvSpPr/>
      </dsp:nvSpPr>
      <dsp:spPr>
        <a:xfrm>
          <a:off x="261248" y="690687"/>
          <a:ext cx="7707102" cy="1883700"/>
        </a:xfrm>
        <a:prstGeom prst="round2DiagRect">
          <a:avLst/>
        </a:prstGeom>
        <a:solidFill>
          <a:srgbClr val="DBEEF4"/>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b="1" kern="1200" smtClean="0">
              <a:solidFill>
                <a:schemeClr val="tx2">
                  <a:lumMod val="75000"/>
                </a:schemeClr>
              </a:solidFill>
            </a:rPr>
            <a:t>Urea (dry)</a:t>
          </a:r>
          <a:endParaRPr lang="en-US" sz="2000" b="1" kern="1200">
            <a:solidFill>
              <a:schemeClr val="tx2">
                <a:lumMod val="75000"/>
              </a:schemeClr>
            </a:solidFill>
          </a:endParaRPr>
        </a:p>
        <a:p>
          <a:pPr marL="228600" lvl="1" indent="-228600" algn="l" defTabSz="889000" rtl="0">
            <a:lnSpc>
              <a:spcPct val="90000"/>
            </a:lnSpc>
            <a:spcBef>
              <a:spcPct val="0"/>
            </a:spcBef>
            <a:spcAft>
              <a:spcPct val="20000"/>
            </a:spcAft>
            <a:buChar char="••"/>
          </a:pPr>
          <a:r>
            <a:rPr lang="en-US" sz="2000" b="1" kern="1200" smtClean="0">
              <a:solidFill>
                <a:schemeClr val="tx2">
                  <a:lumMod val="75000"/>
                </a:schemeClr>
              </a:solidFill>
            </a:rPr>
            <a:t>Ammonium sulfate (dry)</a:t>
          </a:r>
          <a:endParaRPr lang="en-US" sz="2000" b="1" kern="1200">
            <a:solidFill>
              <a:schemeClr val="tx2">
                <a:lumMod val="75000"/>
              </a:schemeClr>
            </a:solidFill>
          </a:endParaRPr>
        </a:p>
        <a:p>
          <a:pPr marL="228600" lvl="1" indent="-228600" algn="l" defTabSz="889000" rtl="0">
            <a:lnSpc>
              <a:spcPct val="90000"/>
            </a:lnSpc>
            <a:spcBef>
              <a:spcPct val="0"/>
            </a:spcBef>
            <a:spcAft>
              <a:spcPct val="20000"/>
            </a:spcAft>
            <a:buChar char="••"/>
          </a:pPr>
          <a:r>
            <a:rPr lang="en-US" sz="2000" b="1" kern="1200" dirty="0" smtClean="0">
              <a:solidFill>
                <a:schemeClr val="tx2">
                  <a:lumMod val="75000"/>
                </a:schemeClr>
              </a:solidFill>
            </a:rPr>
            <a:t>Ammonium nitrate (dry)</a:t>
          </a:r>
          <a:endParaRPr lang="en-US" sz="2000" b="1" kern="1200" dirty="0">
            <a:solidFill>
              <a:schemeClr val="tx2">
                <a:lumMod val="75000"/>
              </a:schemeClr>
            </a:solidFill>
          </a:endParaRPr>
        </a:p>
        <a:p>
          <a:pPr marL="228600" lvl="1" indent="-228600" algn="l" defTabSz="889000" rtl="0">
            <a:lnSpc>
              <a:spcPct val="90000"/>
            </a:lnSpc>
            <a:spcBef>
              <a:spcPct val="0"/>
            </a:spcBef>
            <a:spcAft>
              <a:spcPct val="20000"/>
            </a:spcAft>
            <a:buChar char="••"/>
          </a:pPr>
          <a:r>
            <a:rPr lang="en-US" sz="2000" b="1" kern="1200" smtClean="0">
              <a:solidFill>
                <a:schemeClr val="tx2">
                  <a:lumMod val="75000"/>
                </a:schemeClr>
              </a:solidFill>
            </a:rPr>
            <a:t>UAN (liquid)</a:t>
          </a:r>
          <a:endParaRPr lang="en-US" sz="2000" b="1" kern="1200">
            <a:solidFill>
              <a:schemeClr val="tx2">
                <a:lumMod val="75000"/>
              </a:schemeClr>
            </a:solidFill>
          </a:endParaRPr>
        </a:p>
        <a:p>
          <a:pPr marL="228600" lvl="1" indent="-228600" algn="l" defTabSz="889000" rtl="0">
            <a:lnSpc>
              <a:spcPct val="90000"/>
            </a:lnSpc>
            <a:spcBef>
              <a:spcPct val="0"/>
            </a:spcBef>
            <a:spcAft>
              <a:spcPct val="20000"/>
            </a:spcAft>
            <a:buChar char="••"/>
          </a:pPr>
          <a:r>
            <a:rPr lang="en-US" sz="2000" b="1" kern="1200" smtClean="0">
              <a:solidFill>
                <a:schemeClr val="tx2">
                  <a:lumMod val="75000"/>
                </a:schemeClr>
              </a:solidFill>
            </a:rPr>
            <a:t>Anhydrous ammonia (gas)</a:t>
          </a:r>
          <a:endParaRPr lang="en-US" sz="2000" b="1" kern="1200">
            <a:solidFill>
              <a:schemeClr val="tx2">
                <a:lumMod val="75000"/>
              </a:schemeClr>
            </a:solidFill>
          </a:endParaRPr>
        </a:p>
      </dsp:txBody>
      <dsp:txXfrm>
        <a:off x="353203" y="782642"/>
        <a:ext cx="7523192" cy="1699790"/>
      </dsp:txXfrm>
    </dsp:sp>
    <dsp:sp modelId="{26DB49B6-465A-45D5-BB45-C3E75BA2C46F}">
      <dsp:nvSpPr>
        <dsp:cNvPr id="0" name=""/>
        <dsp:cNvSpPr/>
      </dsp:nvSpPr>
      <dsp:spPr>
        <a:xfrm>
          <a:off x="0" y="2617970"/>
          <a:ext cx="8229600" cy="640085"/>
        </a:xfrm>
        <a:prstGeom prst="round2DiagRect">
          <a:avLst/>
        </a:prstGeom>
        <a:solidFill>
          <a:srgbClr val="0189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dirty="0" smtClean="0"/>
            <a:t>Dissolve readily in water and readily available to plants </a:t>
          </a:r>
          <a:endParaRPr lang="en-US" sz="2400" b="1" kern="1200" dirty="0"/>
        </a:p>
      </dsp:txBody>
      <dsp:txXfrm>
        <a:off x="31246" y="2649216"/>
        <a:ext cx="8167108" cy="577593"/>
      </dsp:txXfrm>
    </dsp:sp>
    <dsp:sp modelId="{1C94FF47-2B40-40A1-8FA2-8994A513DCA6}">
      <dsp:nvSpPr>
        <dsp:cNvPr id="0" name=""/>
        <dsp:cNvSpPr/>
      </dsp:nvSpPr>
      <dsp:spPr>
        <a:xfrm>
          <a:off x="261248" y="3334267"/>
          <a:ext cx="7707102" cy="1513687"/>
        </a:xfrm>
        <a:prstGeom prst="round2DiagRect">
          <a:avLst/>
        </a:prstGeom>
        <a:solidFill>
          <a:srgbClr val="DBEEF4"/>
        </a:solidFill>
        <a:ln>
          <a:noFill/>
        </a:ln>
        <a:effectLst/>
      </dsp:spPr>
      <dsp:style>
        <a:lnRef idx="0">
          <a:scrgbClr r="0" g="0" b="0"/>
        </a:lnRef>
        <a:fillRef idx="0">
          <a:scrgbClr r="0" g="0" b="0"/>
        </a:fillRef>
        <a:effectRef idx="0">
          <a:scrgbClr r="0" g="0" b="0"/>
        </a:effectRef>
        <a:fontRef idx="minor"/>
      </dsp:style>
      <dsp:txBody>
        <a:bodyPr spcFirstLastPara="0" vert="horz" wrap="square" lIns="261290"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b="1" kern="1200" dirty="0" smtClean="0">
              <a:solidFill>
                <a:schemeClr val="tx2">
                  <a:lumMod val="75000"/>
                </a:schemeClr>
              </a:solidFill>
            </a:rPr>
            <a:t>Supply N forms needed by all plants</a:t>
          </a:r>
          <a:endParaRPr lang="en-US" sz="2000" b="1" kern="1200" dirty="0">
            <a:solidFill>
              <a:schemeClr val="tx2">
                <a:lumMod val="75000"/>
              </a:schemeClr>
            </a:solidFill>
          </a:endParaRPr>
        </a:p>
        <a:p>
          <a:pPr marL="228600" lvl="1" indent="-228600" algn="l" defTabSz="889000" rtl="0">
            <a:lnSpc>
              <a:spcPct val="90000"/>
            </a:lnSpc>
            <a:spcBef>
              <a:spcPct val="0"/>
            </a:spcBef>
            <a:spcAft>
              <a:spcPct val="20000"/>
            </a:spcAft>
            <a:buChar char="••"/>
          </a:pPr>
          <a:r>
            <a:rPr lang="en-US" sz="2000" b="1" kern="1200" dirty="0" smtClean="0">
              <a:solidFill>
                <a:schemeClr val="tx2">
                  <a:lumMod val="75000"/>
                </a:schemeClr>
              </a:solidFill>
            </a:rPr>
            <a:t>Rapidly available</a:t>
          </a:r>
          <a:endParaRPr lang="en-US" sz="2000" b="1" kern="1200" dirty="0">
            <a:solidFill>
              <a:schemeClr val="tx2">
                <a:lumMod val="75000"/>
              </a:schemeClr>
            </a:solidFill>
          </a:endParaRPr>
        </a:p>
        <a:p>
          <a:pPr marL="228600" lvl="1" indent="-228600" algn="l" defTabSz="889000" rtl="0">
            <a:lnSpc>
              <a:spcPct val="90000"/>
            </a:lnSpc>
            <a:spcBef>
              <a:spcPct val="0"/>
            </a:spcBef>
            <a:spcAft>
              <a:spcPct val="20000"/>
            </a:spcAft>
            <a:buChar char="••"/>
          </a:pPr>
          <a:r>
            <a:rPr lang="en-US" sz="2000" b="1" kern="1200" smtClean="0">
              <a:solidFill>
                <a:schemeClr val="tx2">
                  <a:lumMod val="75000"/>
                </a:schemeClr>
              </a:solidFill>
            </a:rPr>
            <a:t>Readily change from one N form to another </a:t>
          </a:r>
          <a:endParaRPr lang="en-US" sz="2000" b="1" kern="1200">
            <a:solidFill>
              <a:schemeClr val="tx2">
                <a:lumMod val="75000"/>
              </a:schemeClr>
            </a:solidFill>
          </a:endParaRPr>
        </a:p>
        <a:p>
          <a:pPr marL="228600" lvl="1" indent="-228600" algn="l" defTabSz="889000" rtl="0">
            <a:lnSpc>
              <a:spcPct val="90000"/>
            </a:lnSpc>
            <a:spcBef>
              <a:spcPct val="0"/>
            </a:spcBef>
            <a:spcAft>
              <a:spcPct val="20000"/>
            </a:spcAft>
            <a:buChar char="••"/>
          </a:pPr>
          <a:r>
            <a:rPr lang="en-US" sz="2000" b="1" kern="1200" smtClean="0">
              <a:solidFill>
                <a:schemeClr val="tx2">
                  <a:lumMod val="75000"/>
                </a:schemeClr>
              </a:solidFill>
            </a:rPr>
            <a:t>Naturally subject to several loss mechanisms </a:t>
          </a:r>
          <a:endParaRPr lang="en-US" sz="2000" b="1" kern="1200">
            <a:solidFill>
              <a:schemeClr val="tx2">
                <a:lumMod val="75000"/>
              </a:schemeClr>
            </a:solidFill>
          </a:endParaRPr>
        </a:p>
      </dsp:txBody>
      <dsp:txXfrm>
        <a:off x="335140" y="3408159"/>
        <a:ext cx="7559318" cy="13659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A6AFF-88A2-4A96-8945-588D55AA05C8}">
      <dsp:nvSpPr>
        <dsp:cNvPr id="0" name=""/>
        <dsp:cNvSpPr/>
      </dsp:nvSpPr>
      <dsp:spPr>
        <a:xfrm>
          <a:off x="105706" y="787"/>
          <a:ext cx="3696666" cy="1249709"/>
        </a:xfrm>
        <a:prstGeom prst="round2DiagRect">
          <a:avLst/>
        </a:prstGeom>
        <a:solidFill>
          <a:srgbClr val="0189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kern="1200" dirty="0" smtClean="0"/>
            <a:t>Plants take up ammonium (NH</a:t>
          </a:r>
          <a:r>
            <a:rPr lang="en-US" sz="2400" b="1" kern="1200" baseline="-25000" dirty="0" smtClean="0"/>
            <a:t>4</a:t>
          </a:r>
          <a:r>
            <a:rPr lang="en-US" sz="2400" b="1" kern="1200" baseline="30000" dirty="0" smtClean="0"/>
            <a:t>+</a:t>
          </a:r>
          <a:r>
            <a:rPr lang="en-US" sz="2400" b="1" kern="1200" dirty="0" smtClean="0"/>
            <a:t>) and nitrate (NO</a:t>
          </a:r>
          <a:r>
            <a:rPr lang="en-US" sz="2400" b="1" kern="1200" baseline="-25000" dirty="0" smtClean="0"/>
            <a:t>3</a:t>
          </a:r>
          <a:r>
            <a:rPr lang="en-US" sz="2400" b="1" kern="1200" baseline="30000" dirty="0" smtClean="0"/>
            <a:t>-</a:t>
          </a:r>
          <a:r>
            <a:rPr lang="en-US" sz="2400" b="1" kern="1200" dirty="0" smtClean="0"/>
            <a:t>)</a:t>
          </a:r>
          <a:endParaRPr lang="en-US" sz="2400" b="1" kern="1200" dirty="0"/>
        </a:p>
      </dsp:txBody>
      <dsp:txXfrm>
        <a:off x="166712" y="61793"/>
        <a:ext cx="3574654" cy="1127697"/>
      </dsp:txXfrm>
    </dsp:sp>
    <dsp:sp modelId="{6A3EB158-9919-4B7E-AED6-C5FD7F973011}">
      <dsp:nvSpPr>
        <dsp:cNvPr id="0" name=""/>
        <dsp:cNvSpPr/>
      </dsp:nvSpPr>
      <dsp:spPr>
        <a:xfrm>
          <a:off x="4427227" y="787"/>
          <a:ext cx="3696666" cy="1249709"/>
        </a:xfrm>
        <a:prstGeom prst="round2DiagRect">
          <a:avLst/>
        </a:prstGeom>
        <a:solidFill>
          <a:srgbClr val="0189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rtl="0">
            <a:lnSpc>
              <a:spcPct val="90000"/>
            </a:lnSpc>
            <a:spcBef>
              <a:spcPct val="0"/>
            </a:spcBef>
            <a:spcAft>
              <a:spcPct val="35000"/>
            </a:spcAft>
          </a:pPr>
          <a:r>
            <a:rPr lang="en-US" sz="2400" b="1" kern="1200" dirty="0" smtClean="0"/>
            <a:t>Fertilizer must supply or convert to these forms</a:t>
          </a:r>
          <a:endParaRPr lang="en-US" sz="2400" b="1" kern="1200" dirty="0"/>
        </a:p>
      </dsp:txBody>
      <dsp:txXfrm>
        <a:off x="4488233" y="61793"/>
        <a:ext cx="3574654" cy="11276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14D7D-9CE5-4260-AFA3-84208F3E5E9B}">
      <dsp:nvSpPr>
        <dsp:cNvPr id="0" name=""/>
        <dsp:cNvSpPr/>
      </dsp:nvSpPr>
      <dsp:spPr>
        <a:xfrm>
          <a:off x="3906" y="0"/>
          <a:ext cx="7993187" cy="2114729"/>
        </a:xfrm>
        <a:prstGeom prst="round2DiagRect">
          <a:avLst/>
        </a:prstGeom>
        <a:solidFill>
          <a:srgbClr val="0194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ctr" defTabSz="1066800" rtl="0">
            <a:lnSpc>
              <a:spcPct val="90000"/>
            </a:lnSpc>
            <a:spcBef>
              <a:spcPct val="0"/>
            </a:spcBef>
            <a:spcAft>
              <a:spcPct val="35000"/>
            </a:spcAft>
          </a:pPr>
          <a:r>
            <a:rPr lang="en-US" sz="2400" b="1" kern="1200" dirty="0" smtClean="0"/>
            <a:t>HOWEVER </a:t>
          </a:r>
          <a:endParaRPr lang="en-US" sz="2400" b="1" kern="1200" dirty="0"/>
        </a:p>
        <a:p>
          <a:pPr marL="228600" lvl="1" indent="-228600" algn="l" defTabSz="1066800" rtl="0">
            <a:lnSpc>
              <a:spcPct val="90000"/>
            </a:lnSpc>
            <a:spcBef>
              <a:spcPct val="0"/>
            </a:spcBef>
            <a:spcAft>
              <a:spcPct val="15000"/>
            </a:spcAft>
            <a:buChar char="••"/>
          </a:pPr>
          <a:r>
            <a:rPr lang="en-US" sz="2400" b="1" kern="1200" dirty="0" smtClean="0"/>
            <a:t>Ammonium and nitrate forms may be subject to loss</a:t>
          </a:r>
          <a:endParaRPr lang="en-US" sz="2400" b="1" kern="1200" dirty="0"/>
        </a:p>
        <a:p>
          <a:pPr marL="228600" lvl="1" indent="-228600" algn="l" defTabSz="1066800" rtl="0">
            <a:lnSpc>
              <a:spcPct val="90000"/>
            </a:lnSpc>
            <a:spcBef>
              <a:spcPct val="0"/>
            </a:spcBef>
            <a:spcAft>
              <a:spcPct val="15000"/>
            </a:spcAft>
            <a:buChar char="••"/>
          </a:pPr>
          <a:r>
            <a:rPr lang="en-US" sz="2400" b="1" kern="1200" dirty="0" smtClean="0"/>
            <a:t>Key to high efficiency is matching form, timing, amount, and placement to plant needs – 4Rs.</a:t>
          </a:r>
          <a:endParaRPr lang="en-US" sz="2400" b="1" kern="1200" dirty="0"/>
        </a:p>
      </dsp:txBody>
      <dsp:txXfrm>
        <a:off x="107139" y="103233"/>
        <a:ext cx="7786721" cy="190826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6F9A37-B75E-4395-B40B-4D2ACD6A2356}">
      <dsp:nvSpPr>
        <dsp:cNvPr id="0" name=""/>
        <dsp:cNvSpPr/>
      </dsp:nvSpPr>
      <dsp:spPr>
        <a:xfrm>
          <a:off x="0" y="27741"/>
          <a:ext cx="8229600" cy="1104480"/>
        </a:xfrm>
        <a:prstGeom prst="round2DiagRect">
          <a:avLst/>
        </a:prstGeom>
        <a:solidFill>
          <a:srgbClr val="0189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Many old and new products</a:t>
          </a:r>
          <a:endParaRPr lang="en-US" sz="2800" b="1" kern="1200" dirty="0"/>
        </a:p>
      </dsp:txBody>
      <dsp:txXfrm>
        <a:off x="53916" y="81657"/>
        <a:ext cx="8121768" cy="996648"/>
      </dsp:txXfrm>
    </dsp:sp>
    <dsp:sp modelId="{8D1CCFE1-3469-4C16-9041-5B192C23CC01}">
      <dsp:nvSpPr>
        <dsp:cNvPr id="0" name=""/>
        <dsp:cNvSpPr/>
      </dsp:nvSpPr>
      <dsp:spPr>
        <a:xfrm>
          <a:off x="0" y="1302141"/>
          <a:ext cx="8229600" cy="1104480"/>
        </a:xfrm>
        <a:prstGeom prst="round2DiagRect">
          <a:avLst/>
        </a:prstGeom>
        <a:solidFill>
          <a:srgbClr val="0189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Wide variety of formulations</a:t>
          </a:r>
          <a:endParaRPr lang="en-US" sz="2800" b="1" kern="1200" dirty="0"/>
        </a:p>
      </dsp:txBody>
      <dsp:txXfrm>
        <a:off x="53916" y="1356057"/>
        <a:ext cx="8121768" cy="996648"/>
      </dsp:txXfrm>
    </dsp:sp>
    <dsp:sp modelId="{584EC282-6933-424C-ACC7-77458EE9A1BE}">
      <dsp:nvSpPr>
        <dsp:cNvPr id="0" name=""/>
        <dsp:cNvSpPr/>
      </dsp:nvSpPr>
      <dsp:spPr>
        <a:xfrm>
          <a:off x="0" y="2576541"/>
          <a:ext cx="8229600" cy="1104480"/>
        </a:xfrm>
        <a:prstGeom prst="round2DiagRect">
          <a:avLst/>
        </a:prstGeom>
        <a:solidFill>
          <a:srgbClr val="0189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smtClean="0"/>
            <a:t>Different modes of action for different objectives</a:t>
          </a:r>
          <a:endParaRPr lang="en-US" sz="2800" b="1" kern="1200" dirty="0"/>
        </a:p>
      </dsp:txBody>
      <dsp:txXfrm>
        <a:off x="53916" y="2630457"/>
        <a:ext cx="8121768" cy="996648"/>
      </dsp:txXfrm>
    </dsp:sp>
    <dsp:sp modelId="{AF23F8DE-48C7-4BFC-B616-D68692EE07F0}">
      <dsp:nvSpPr>
        <dsp:cNvPr id="0" name=""/>
        <dsp:cNvSpPr/>
      </dsp:nvSpPr>
      <dsp:spPr>
        <a:xfrm>
          <a:off x="0" y="3850941"/>
          <a:ext cx="8229600" cy="1104480"/>
        </a:xfrm>
        <a:prstGeom prst="round2DiagRect">
          <a:avLst/>
        </a:prstGeom>
        <a:solidFill>
          <a:srgbClr val="0189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smtClean="0"/>
            <a:t>Select the EEF that </a:t>
          </a:r>
          <a:r>
            <a:rPr lang="en-US" sz="2800" b="1" u="sng" kern="1200" smtClean="0"/>
            <a:t>BEST</a:t>
          </a:r>
          <a:r>
            <a:rPr lang="en-US" sz="2800" b="1" kern="1200" smtClean="0"/>
            <a:t> solves the grower’s problem</a:t>
          </a:r>
          <a:endParaRPr lang="en-US" sz="2800" b="1" kern="1200" dirty="0"/>
        </a:p>
      </dsp:txBody>
      <dsp:txXfrm>
        <a:off x="53916" y="3904857"/>
        <a:ext cx="8121768" cy="9966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0025B9-65B8-4C13-BE69-49039D160091}">
      <dsp:nvSpPr>
        <dsp:cNvPr id="0" name=""/>
        <dsp:cNvSpPr/>
      </dsp:nvSpPr>
      <dsp:spPr>
        <a:xfrm>
          <a:off x="0" y="2319"/>
          <a:ext cx="8229600" cy="565594"/>
        </a:xfrm>
        <a:prstGeom prst="round2DiagRect">
          <a:avLst/>
        </a:prstGeom>
        <a:solidFill>
          <a:srgbClr val="0189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Not slow- or controlled-release.</a:t>
          </a:r>
          <a:endParaRPr lang="en-US" sz="2400" b="1" kern="1200"/>
        </a:p>
      </dsp:txBody>
      <dsp:txXfrm>
        <a:off x="27610" y="29929"/>
        <a:ext cx="8174380" cy="510374"/>
      </dsp:txXfrm>
    </dsp:sp>
    <dsp:sp modelId="{EF8E7768-09D8-48BD-859C-0BDB580D9D74}">
      <dsp:nvSpPr>
        <dsp:cNvPr id="0" name=""/>
        <dsp:cNvSpPr/>
      </dsp:nvSpPr>
      <dsp:spPr>
        <a:xfrm>
          <a:off x="0" y="581836"/>
          <a:ext cx="8229600" cy="565594"/>
        </a:xfrm>
        <a:prstGeom prst="round2DiagRect">
          <a:avLst/>
        </a:prstGeom>
        <a:solidFill>
          <a:srgbClr val="0189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Reduce the amount/forms susceptible to loss</a:t>
          </a:r>
          <a:endParaRPr lang="en-US" sz="2400" b="1" kern="1200"/>
        </a:p>
      </dsp:txBody>
      <dsp:txXfrm>
        <a:off x="27610" y="609446"/>
        <a:ext cx="8174380" cy="510374"/>
      </dsp:txXfrm>
    </dsp:sp>
    <dsp:sp modelId="{66637B5D-90D6-432A-BD0C-BC652E4567A9}">
      <dsp:nvSpPr>
        <dsp:cNvPr id="0" name=""/>
        <dsp:cNvSpPr/>
      </dsp:nvSpPr>
      <dsp:spPr>
        <a:xfrm>
          <a:off x="0" y="1161353"/>
          <a:ext cx="8229600" cy="565594"/>
        </a:xfrm>
        <a:prstGeom prst="round2DiagRect">
          <a:avLst/>
        </a:prstGeom>
        <a:solidFill>
          <a:srgbClr val="0189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Protection time:</a:t>
          </a:r>
          <a:endParaRPr lang="en-US" sz="2400" b="1" kern="1200"/>
        </a:p>
      </dsp:txBody>
      <dsp:txXfrm>
        <a:off x="27610" y="1188963"/>
        <a:ext cx="8174380" cy="510374"/>
      </dsp:txXfrm>
    </dsp:sp>
    <dsp:sp modelId="{92BC1C34-2C4D-41D5-8408-F622BACB887C}">
      <dsp:nvSpPr>
        <dsp:cNvPr id="0" name=""/>
        <dsp:cNvSpPr/>
      </dsp:nvSpPr>
      <dsp:spPr>
        <a:xfrm>
          <a:off x="320071" y="1726947"/>
          <a:ext cx="7589456" cy="720480"/>
        </a:xfrm>
        <a:prstGeom prst="round2DiagRect">
          <a:avLst/>
        </a:prstGeom>
        <a:solidFill>
          <a:srgbClr val="DBEEF4"/>
        </a:solidFill>
        <a:ln>
          <a:noFill/>
        </a:ln>
        <a:effectLst/>
      </dsp:spPr>
      <dsp:style>
        <a:lnRef idx="0">
          <a:scrgbClr r="0" g="0" b="0"/>
        </a:lnRef>
        <a:fillRef idx="0">
          <a:scrgbClr r="0" g="0" b="0"/>
        </a:fillRef>
        <a:effectRef idx="0">
          <a:scrgbClr r="0" g="0" b="0"/>
        </a:effectRef>
        <a:fontRef idx="minor"/>
      </dsp:style>
      <dsp:txBody>
        <a:bodyPr spcFirstLastPara="0" vert="horz" wrap="square" lIns="250922" tIns="25400" rIns="142240" bIns="25400" numCol="1" spcCol="1270" anchor="t" anchorCtr="0">
          <a:noAutofit/>
        </a:bodyPr>
        <a:lstStyle/>
        <a:p>
          <a:pPr marL="228600" lvl="1" indent="-228600" algn="l" defTabSz="889000" rtl="0">
            <a:lnSpc>
              <a:spcPct val="90000"/>
            </a:lnSpc>
            <a:spcBef>
              <a:spcPct val="0"/>
            </a:spcBef>
            <a:spcAft>
              <a:spcPct val="20000"/>
            </a:spcAft>
            <a:buChar char="••"/>
          </a:pPr>
          <a:r>
            <a:rPr lang="en-US" sz="2000" b="1" kern="1200" dirty="0" smtClean="0">
              <a:solidFill>
                <a:schemeClr val="tx2">
                  <a:lumMod val="75000"/>
                </a:schemeClr>
              </a:solidFill>
            </a:rPr>
            <a:t>A few days for urease inhibitors</a:t>
          </a:r>
          <a:endParaRPr lang="en-US" sz="2000" b="1" kern="1200" dirty="0">
            <a:solidFill>
              <a:schemeClr val="tx2">
                <a:lumMod val="75000"/>
              </a:schemeClr>
            </a:solidFill>
          </a:endParaRPr>
        </a:p>
        <a:p>
          <a:pPr marL="228600" lvl="1" indent="-228600" algn="l" defTabSz="889000" rtl="0">
            <a:lnSpc>
              <a:spcPct val="90000"/>
            </a:lnSpc>
            <a:spcBef>
              <a:spcPct val="0"/>
            </a:spcBef>
            <a:spcAft>
              <a:spcPct val="20000"/>
            </a:spcAft>
            <a:buChar char="••"/>
          </a:pPr>
          <a:r>
            <a:rPr lang="en-US" sz="2000" b="1" kern="1200" dirty="0" smtClean="0">
              <a:solidFill>
                <a:schemeClr val="tx2">
                  <a:lumMod val="75000"/>
                </a:schemeClr>
              </a:solidFill>
            </a:rPr>
            <a:t>A few weeks for nitrification inhibitors</a:t>
          </a:r>
          <a:endParaRPr lang="en-US" sz="2000" b="1" kern="1200" dirty="0">
            <a:solidFill>
              <a:schemeClr val="tx2">
                <a:lumMod val="75000"/>
              </a:schemeClr>
            </a:solidFill>
          </a:endParaRPr>
        </a:p>
      </dsp:txBody>
      <dsp:txXfrm>
        <a:off x="355242" y="1762118"/>
        <a:ext cx="7519114" cy="650138"/>
      </dsp:txXfrm>
    </dsp:sp>
    <dsp:sp modelId="{8A367C95-1977-4D1D-82BD-EE154DCC49E1}">
      <dsp:nvSpPr>
        <dsp:cNvPr id="0" name=""/>
        <dsp:cNvSpPr/>
      </dsp:nvSpPr>
      <dsp:spPr>
        <a:xfrm>
          <a:off x="0" y="2447428"/>
          <a:ext cx="8229600" cy="565594"/>
        </a:xfrm>
        <a:prstGeom prst="round2DiagRect">
          <a:avLst/>
        </a:prstGeom>
        <a:solidFill>
          <a:srgbClr val="01895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b="1" kern="1200" smtClean="0"/>
            <a:t>Specific benefits for the effective period of a product</a:t>
          </a:r>
          <a:endParaRPr lang="en-US" sz="2400" b="1" kern="1200"/>
        </a:p>
      </dsp:txBody>
      <dsp:txXfrm>
        <a:off x="27610" y="2475038"/>
        <a:ext cx="8174380" cy="51037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0.53057</cdr:x>
      <cdr:y>0.19758</cdr:y>
    </cdr:from>
    <cdr:to>
      <cdr:x>0.66288</cdr:x>
      <cdr:y>0.28687</cdr:y>
    </cdr:to>
    <cdr:sp macro="" textlink="">
      <cdr:nvSpPr>
        <cdr:cNvPr id="2" name="TextBox 1"/>
        <cdr:cNvSpPr txBox="1"/>
      </cdr:nvSpPr>
      <cdr:spPr>
        <a:xfrm xmlns:a="http://schemas.openxmlformats.org/drawingml/2006/main">
          <a:off x="4487681" y="872401"/>
          <a:ext cx="1119104" cy="39425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7-14 days</a:t>
          </a:r>
          <a:endParaRPr lang="en-US" sz="1800" dirty="0"/>
        </a:p>
      </cdr:txBody>
    </cdr:sp>
  </cdr:relSizeAnchor>
  <cdr:relSizeAnchor xmlns:cdr="http://schemas.openxmlformats.org/drawingml/2006/chartDrawing">
    <cdr:from>
      <cdr:x>0.56349</cdr:x>
      <cdr:y>0.34007</cdr:y>
    </cdr:from>
    <cdr:to>
      <cdr:x>0.69448</cdr:x>
      <cdr:y>0.41729</cdr:y>
    </cdr:to>
    <cdr:sp macro="" textlink="">
      <cdr:nvSpPr>
        <cdr:cNvPr id="3" name="TextBox 2"/>
        <cdr:cNvSpPr txBox="1"/>
      </cdr:nvSpPr>
      <cdr:spPr>
        <a:xfrm xmlns:a="http://schemas.openxmlformats.org/drawingml/2006/main">
          <a:off x="4766149" y="1501570"/>
          <a:ext cx="1107940" cy="3409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7-21 days</a:t>
          </a:r>
          <a:endParaRPr lang="en-US" sz="1800" dirty="0"/>
        </a:p>
      </cdr:txBody>
    </cdr:sp>
  </cdr:relSizeAnchor>
  <cdr:relSizeAnchor xmlns:cdr="http://schemas.openxmlformats.org/drawingml/2006/chartDrawing">
    <cdr:from>
      <cdr:x>0.76477</cdr:x>
      <cdr:y>0.47409</cdr:y>
    </cdr:from>
    <cdr:to>
      <cdr:x>0.90741</cdr:x>
      <cdr:y>0.55445</cdr:y>
    </cdr:to>
    <cdr:sp macro="" textlink="">
      <cdr:nvSpPr>
        <cdr:cNvPr id="4" name="TextBox 3"/>
        <cdr:cNvSpPr txBox="1"/>
      </cdr:nvSpPr>
      <cdr:spPr>
        <a:xfrm xmlns:a="http://schemas.openxmlformats.org/drawingml/2006/main">
          <a:off x="6468612" y="2093298"/>
          <a:ext cx="1206477" cy="35482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30-50 days</a:t>
          </a:r>
          <a:endParaRPr lang="en-US" sz="1800" dirty="0"/>
        </a:p>
      </cdr:txBody>
    </cdr:sp>
  </cdr:relSizeAnchor>
  <cdr:relSizeAnchor xmlns:cdr="http://schemas.openxmlformats.org/drawingml/2006/chartDrawing">
    <cdr:from>
      <cdr:x>0.76477</cdr:x>
      <cdr:y>0.61284</cdr:y>
    </cdr:from>
    <cdr:to>
      <cdr:x>0.90741</cdr:x>
      <cdr:y>0.6932</cdr:y>
    </cdr:to>
    <cdr:sp macro="" textlink="">
      <cdr:nvSpPr>
        <cdr:cNvPr id="5" name="TextBox 4"/>
        <cdr:cNvSpPr txBox="1"/>
      </cdr:nvSpPr>
      <cdr:spPr>
        <a:xfrm xmlns:a="http://schemas.openxmlformats.org/drawingml/2006/main">
          <a:off x="6468612" y="2705955"/>
          <a:ext cx="1206478" cy="3548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t>30-50 days</a:t>
          </a:r>
          <a:endParaRPr lang="en-US" sz="1800" dirty="0"/>
        </a:p>
      </cdr:txBody>
    </cdr:sp>
  </cdr:relSizeAnchor>
  <cdr:relSizeAnchor xmlns:cdr="http://schemas.openxmlformats.org/drawingml/2006/chartDrawing">
    <cdr:from>
      <cdr:x>0.75608</cdr:x>
      <cdr:y>0.74835</cdr:y>
    </cdr:from>
    <cdr:to>
      <cdr:x>0.89891</cdr:x>
      <cdr:y>0.832</cdr:y>
    </cdr:to>
    <cdr:sp macro="" textlink="">
      <cdr:nvSpPr>
        <cdr:cNvPr id="6" name="TextBox 10"/>
        <cdr:cNvSpPr txBox="1"/>
      </cdr:nvSpPr>
      <cdr:spPr>
        <a:xfrm xmlns:a="http://schemas.openxmlformats.org/drawingml/2006/main">
          <a:off x="6395039" y="3304305"/>
          <a:ext cx="12081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b="1" dirty="0" smtClean="0">
              <a:solidFill>
                <a:schemeClr val="bg1"/>
              </a:solidFill>
            </a:rPr>
            <a:t>50-80 days</a:t>
          </a:r>
          <a:endParaRPr lang="en-US" b="1" dirty="0">
            <a:solidFill>
              <a:schemeClr val="bg1"/>
            </a:solidFill>
          </a:endParaRPr>
        </a:p>
      </cdr:txBody>
    </cdr:sp>
  </cdr:relSizeAnchor>
  <cdr:relSizeAnchor xmlns:cdr="http://schemas.openxmlformats.org/drawingml/2006/chartDrawing">
    <cdr:from>
      <cdr:x>0.48274</cdr:x>
      <cdr:y>0.06259</cdr:y>
    </cdr:from>
    <cdr:to>
      <cdr:x>0.59649</cdr:x>
      <cdr:y>0.14623</cdr:y>
    </cdr:to>
    <cdr:sp macro="" textlink="">
      <cdr:nvSpPr>
        <cdr:cNvPr id="7" name="TextBox 2"/>
        <cdr:cNvSpPr txBox="1"/>
      </cdr:nvSpPr>
      <cdr:spPr>
        <a:xfrm xmlns:a="http://schemas.openxmlformats.org/drawingml/2006/main">
          <a:off x="4083099" y="276377"/>
          <a:ext cx="962120" cy="369307"/>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dirty="0" smtClean="0"/>
            <a:t>2-3 days</a:t>
          </a:r>
          <a:endParaRPr lang="en-US"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DE28277-B37E-4730-A3DB-14267F1F99A9}" type="datetimeFigureOut">
              <a:rPr lang="en-US" smtClean="0"/>
              <a:t>8/7/2017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F265A8-176D-422D-AAC3-CE6CF1FCA9CA}" type="slidenum">
              <a:rPr lang="en-US" smtClean="0"/>
              <a:t>‹#›</a:t>
            </a:fld>
            <a:endParaRPr lang="en-US"/>
          </a:p>
        </p:txBody>
      </p:sp>
    </p:spTree>
    <p:extLst>
      <p:ext uri="{BB962C8B-B14F-4D97-AF65-F5344CB8AC3E}">
        <p14:creationId xmlns:p14="http://schemas.microsoft.com/office/powerpoint/2010/main" val="22515714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1D1C44D-37C9-4DDE-AEB9-60A99A2669F0}" type="datetimeFigureOut">
              <a:rPr lang="en-US" smtClean="0"/>
              <a:t>8/7/2017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7B02B5D-3E2C-439B-87DB-21CBFF22F498}" type="slidenum">
              <a:rPr lang="en-US" smtClean="0"/>
              <a:t>‹#›</a:t>
            </a:fld>
            <a:endParaRPr lang="en-US"/>
          </a:p>
        </p:txBody>
      </p:sp>
    </p:spTree>
    <p:extLst>
      <p:ext uri="{BB962C8B-B14F-4D97-AF65-F5344CB8AC3E}">
        <p14:creationId xmlns:p14="http://schemas.microsoft.com/office/powerpoint/2010/main" val="295001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0F92CA0-93B2-4DD8-BD15-AF4E7EAB4CFA}" type="slidenum">
              <a:rPr lang="en-US" smtClean="0">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Slow-</a:t>
            </a:r>
            <a:r>
              <a:rPr lang="en-US" baseline="0" dirty="0" smtClean="0"/>
              <a:t> and controlled-release fertilizers are further subdivided into two categories – slow release and controlled release.  In the US, these are not officially differentiated from each other, mostly because of tradition and other political and marketing reasons, although most of the rest world recognizes these as two categories of products representing different modes of action. </a:t>
            </a:r>
          </a:p>
          <a:p>
            <a:endParaRPr lang="en-US" baseline="0" dirty="0" smtClean="0"/>
          </a:p>
          <a:p>
            <a:r>
              <a:rPr lang="en-US" baseline="0" dirty="0" smtClean="0"/>
              <a:t>Slow- and controlled-release nitrogen fertilizers have been used in No. America for decades in turf, horticulture, nursery production and some in high value specialty crops.  They have historically been limited in agriculture because of the high cost/unit of N.  Because they allow only small amounts of N to be exposed at a time, they are effective in controlling all the loss mechanisms.  Their period of efficacy against these losses is also greater than the chemical inhibitors.  Their efficacy may range from as little as a few weeks to many months or even more than a year depending on product design and its intended use.   </a:t>
            </a:r>
          </a:p>
          <a:p>
            <a:endParaRPr lang="en-US" baseline="0" dirty="0" smtClean="0"/>
          </a:p>
          <a:p>
            <a:r>
              <a:rPr lang="en-US" baseline="0" dirty="0" smtClean="0"/>
              <a:t>One group of products releases N by physical processes such as diffusion thru polymer coatings, such as with ESN.  These are generally known in more technical circles and in other regions such as Canada, Europe and Asia as “controlled-release fertilizers”.  They are unaffected by biological and chemical processes.  Only recently with the introduction of ESN have these products had any significant presence in ag.  </a:t>
            </a:r>
          </a:p>
          <a:p>
            <a:endParaRPr lang="en-US" baseline="0" dirty="0" smtClean="0"/>
          </a:p>
          <a:p>
            <a:r>
              <a:rPr lang="en-US" baseline="0" dirty="0" smtClean="0"/>
              <a:t>The other group of products releases nutrients by chemical and/or biological degradation.  These are generally designated as “slow-release” fertilizers. Products such as “urea-reaction products” made by reacting urea with other nitrogen compounds to decrease the solubility or slow the availability of N are examples of “slow release fertilizers”.  They must be degraded or decomposed by biological organisms or chemical reactions in order for the N to become availability.  Thus they may be deemed somewhat less predictable than “controlled-release” fertilizers.  The primary use of these materials in ag is the use of low-molecular-weight water-soluble compounds as foliar fertilizers. When used as a foliar spray, they don’t really behave as a slow-release fertilizer as these compounds are absorbed rapidly and metabolized directly by the plant.  They do not require decomposition for foliar absorption.   Most are used at only very limited rates because of their very high cost/unit of N.  Their use is decreasing in No. America as more polymer-coated options become available.  </a:t>
            </a:r>
            <a:endParaRPr lang="en-US" dirty="0"/>
          </a:p>
        </p:txBody>
      </p:sp>
      <p:sp>
        <p:nvSpPr>
          <p:cNvPr id="4" name="Slide Number Placeholder 3"/>
          <p:cNvSpPr>
            <a:spLocks noGrp="1"/>
          </p:cNvSpPr>
          <p:nvPr>
            <p:ph type="sldNum" sz="quarter" idx="10"/>
          </p:nvPr>
        </p:nvSpPr>
        <p:spPr/>
        <p:txBody>
          <a:bodyPr/>
          <a:lstStyle/>
          <a:p>
            <a:fld id="{47B02B5D-3E2C-439B-87DB-21CBFF22F498}" type="slidenum">
              <a:rPr lang="en-US" smtClean="0"/>
              <a:t>12</a:t>
            </a:fld>
            <a:endParaRPr lang="en-US"/>
          </a:p>
        </p:txBody>
      </p:sp>
    </p:spTree>
    <p:extLst>
      <p:ext uri="{BB962C8B-B14F-4D97-AF65-F5344CB8AC3E}">
        <p14:creationId xmlns:p14="http://schemas.microsoft.com/office/powerpoint/2010/main" val="256921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a common</a:t>
            </a:r>
            <a:r>
              <a:rPr lang="en-US" baseline="0" dirty="0" smtClean="0"/>
              <a:t> perception among some users that nitrogen EEFs are all the same, which is certainly not the case.  Inhibitors’ activity is specific to specific N transformation processes and do not substitute for each other.  For example, a urease inhibitor such as </a:t>
            </a:r>
            <a:r>
              <a:rPr lang="en-US" baseline="0" dirty="0" err="1" smtClean="0"/>
              <a:t>Agrotain</a:t>
            </a:r>
            <a:r>
              <a:rPr lang="en-US" baseline="0" dirty="0" smtClean="0"/>
              <a:t> has no value against leaching loss.  And DCD offers no protection against volatilization.  Their benefits are relatively short-lived compared with most slow- and controlled-release fertilizers</a:t>
            </a:r>
            <a:endParaRPr lang="en-US" dirty="0"/>
          </a:p>
        </p:txBody>
      </p:sp>
      <p:sp>
        <p:nvSpPr>
          <p:cNvPr id="4" name="Slide Number Placeholder 3"/>
          <p:cNvSpPr>
            <a:spLocks noGrp="1"/>
          </p:cNvSpPr>
          <p:nvPr>
            <p:ph type="sldNum" sz="quarter" idx="10"/>
          </p:nvPr>
        </p:nvSpPr>
        <p:spPr/>
        <p:txBody>
          <a:bodyPr/>
          <a:lstStyle/>
          <a:p>
            <a:fld id="{47B02B5D-3E2C-439B-87DB-21CBFF22F498}" type="slidenum">
              <a:rPr lang="en-US" smtClean="0"/>
              <a:t>13</a:t>
            </a:fld>
            <a:endParaRPr lang="en-US"/>
          </a:p>
        </p:txBody>
      </p:sp>
    </p:spTree>
    <p:extLst>
      <p:ext uri="{BB962C8B-B14F-4D97-AF65-F5344CB8AC3E}">
        <p14:creationId xmlns:p14="http://schemas.microsoft.com/office/powerpoint/2010/main" val="377392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The drawing shows how ESN releases N. Water passes thru the flexible biodegradable polymer coating. The polymer coating doesn’t split open, wash off, or dissolve. As soil temperatures increase the release of N solution increases. This allows N to be available as the crop needs it in it’s life cycle. At cool temperatures, the crop grows slowly and needs less N; ESN releases slowly.  As temperatures warm, the crop grows faster and ESN releases faster to more closely match plant demand. </a:t>
            </a:r>
          </a:p>
          <a:p>
            <a:pPr defTabSz="931774">
              <a:defRPr/>
            </a:pPr>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0530855-D11E-45C2-B866-3157DA56B75E}" type="slidenum">
              <a:rPr lang="en-US" smtClean="0"/>
              <a:t>14</a:t>
            </a:fld>
            <a:endParaRPr lang="en-US"/>
          </a:p>
        </p:txBody>
      </p:sp>
    </p:spTree>
    <p:extLst>
      <p:ext uri="{BB962C8B-B14F-4D97-AF65-F5344CB8AC3E}">
        <p14:creationId xmlns:p14="http://schemas.microsoft.com/office/powerpoint/2010/main" val="3467053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baseline="0" dirty="0" smtClean="0"/>
              <a:t>The pictures are of actual stages the ESN goes thru during the growing season. The empty polymer coatings will break down into water, CO2, and ammonia in 18-24 months. </a:t>
            </a:r>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0530855-D11E-45C2-B866-3157DA56B75E}" type="slidenum">
              <a:rPr lang="en-US" smtClean="0"/>
              <a:t>15</a:t>
            </a:fld>
            <a:endParaRPr lang="en-US"/>
          </a:p>
        </p:txBody>
      </p:sp>
    </p:spTree>
    <p:extLst>
      <p:ext uri="{BB962C8B-B14F-4D97-AF65-F5344CB8AC3E}">
        <p14:creationId xmlns:p14="http://schemas.microsoft.com/office/powerpoint/2010/main" val="248807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figures</a:t>
            </a:r>
            <a:r>
              <a:rPr lang="en-US" baseline="0" dirty="0" smtClean="0"/>
              <a:t> shows the approximate duration of different N transformations with and without inhibitors.  </a:t>
            </a:r>
            <a:r>
              <a:rPr lang="en-US" dirty="0" smtClean="0"/>
              <a:t>ESN</a:t>
            </a:r>
            <a:r>
              <a:rPr lang="en-US" baseline="0" dirty="0" smtClean="0"/>
              <a:t> provides the longest protection against volatilization, leaching, and </a:t>
            </a:r>
            <a:r>
              <a:rPr lang="en-US" baseline="0" dirty="0" err="1" smtClean="0"/>
              <a:t>denitrification</a:t>
            </a:r>
            <a:r>
              <a:rPr lang="en-US" baseline="0" dirty="0" smtClean="0"/>
              <a:t> available on the market today.  When evaluating which product to choose, it is important to know against which losses a product can protect and for how long.  A cheaper product may not give you the protection you need.  </a:t>
            </a:r>
            <a:r>
              <a:rPr lang="en-US" b="1" baseline="0" dirty="0" smtClean="0"/>
              <a:t>ESN provides the greatest protection for the longest period of time.</a:t>
            </a:r>
            <a:r>
              <a:rPr lang="en-US" baseline="0" dirty="0" smtClean="0"/>
              <a:t>  </a:t>
            </a:r>
          </a:p>
          <a:p>
            <a:endParaRPr lang="en-US" baseline="0" dirty="0" smtClean="0"/>
          </a:p>
          <a:p>
            <a:r>
              <a:rPr lang="en-US" baseline="0" dirty="0" smtClean="0"/>
              <a:t>The important thing to take away from this slide is to protect your N investment.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0530855-D11E-45C2-B866-3157DA56B75E}" type="slidenum">
              <a:rPr lang="en-US" smtClean="0"/>
              <a:t>16</a:t>
            </a:fld>
            <a:endParaRPr lang="en-US"/>
          </a:p>
        </p:txBody>
      </p:sp>
    </p:spTree>
    <p:extLst>
      <p:ext uri="{BB962C8B-B14F-4D97-AF65-F5344CB8AC3E}">
        <p14:creationId xmlns:p14="http://schemas.microsoft.com/office/powerpoint/2010/main" val="1546596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000000"/>
                </a:solidFill>
                <a:latin typeface="Helvetica" pitchFamily="34" charset="0"/>
              </a:rPr>
              <a:t>Values are means of four site years;  </a:t>
            </a:r>
            <a:r>
              <a:rPr lang="en-US" dirty="0">
                <a:latin typeface="Helvetica" pitchFamily="34" charset="0"/>
              </a:rPr>
              <a:t>N sources broadcast at 150 </a:t>
            </a:r>
            <a:r>
              <a:rPr lang="en-US" dirty="0" err="1">
                <a:latin typeface="Helvetica" pitchFamily="34" charset="0"/>
              </a:rPr>
              <a:t>lbs</a:t>
            </a:r>
            <a:r>
              <a:rPr lang="en-US" dirty="0">
                <a:latin typeface="Helvetica" pitchFamily="34" charset="0"/>
              </a:rPr>
              <a:t> N/acre w/o incorporation</a:t>
            </a:r>
            <a:r>
              <a:rPr lang="en-US" dirty="0">
                <a:solidFill>
                  <a:srgbClr val="FF0000"/>
                </a:solidFill>
                <a:latin typeface="Helvetica" pitchFamily="34" charset="0"/>
              </a:rPr>
              <a:t>.</a:t>
            </a:r>
          </a:p>
          <a:p>
            <a:endParaRPr lang="en-US" dirty="0">
              <a:solidFill>
                <a:srgbClr val="FF0000"/>
              </a:solidFill>
              <a:latin typeface="Helvetica" pitchFamily="34" charset="0"/>
            </a:endParaRPr>
          </a:p>
          <a:p>
            <a:pPr defTabSz="931774">
              <a:defRPr/>
            </a:pPr>
            <a:r>
              <a:rPr lang="en-US" baseline="0" dirty="0" smtClean="0"/>
              <a:t>ESN can provide benefits for a variety of application times.  In this Missouri study, soils are often excessively wet in spring leading to high potential N loss. The further in advance of corn N uptake N is applied, the greater the susceptibility of conventional urea to loss.  But ESN protects N thru these conditions.  At this location, losses from pre-plant applications are primarily by </a:t>
            </a:r>
            <a:r>
              <a:rPr lang="en-US" baseline="0" dirty="0" err="1" smtClean="0"/>
              <a:t>denitrification</a:t>
            </a:r>
            <a:r>
              <a:rPr lang="en-US" baseline="0" dirty="0" smtClean="0"/>
              <a:t>.  Losses from top-dress applications are from either </a:t>
            </a:r>
            <a:r>
              <a:rPr lang="en-US" baseline="0" dirty="0" err="1" smtClean="0"/>
              <a:t>denitrification</a:t>
            </a:r>
            <a:r>
              <a:rPr lang="en-US" baseline="0" dirty="0" smtClean="0"/>
              <a:t> and/volatilization.  The closer to the time of corn N uptake the N is applied, the better conventional urea performs, but </a:t>
            </a:r>
            <a:r>
              <a:rPr lang="en-US" b="1" baseline="0" dirty="0" smtClean="0"/>
              <a:t>ESN out-yields urea for all applications times in the range tested in this study. </a:t>
            </a:r>
            <a:r>
              <a:rPr lang="en-US" baseline="0" dirty="0" smtClean="0"/>
              <a:t> This translates to greater net return.  (In this study, ESN treatments are 100% of N from ESN).  </a:t>
            </a:r>
          </a:p>
          <a:p>
            <a:pPr defTabSz="931774">
              <a:defRPr/>
            </a:pPr>
            <a:endParaRPr lang="en-US" baseline="0" dirty="0" smtClean="0"/>
          </a:p>
          <a:p>
            <a:pPr defTabSz="931774">
              <a:defRPr/>
            </a:pPr>
            <a:r>
              <a:rPr lang="en-US" baseline="0" dirty="0" smtClean="0"/>
              <a:t>The increase in net return over urea is calculated using the (yield increase x $3.50/</a:t>
            </a:r>
            <a:r>
              <a:rPr lang="en-US" baseline="0" dirty="0" err="1" smtClean="0"/>
              <a:t>bu</a:t>
            </a:r>
            <a:r>
              <a:rPr lang="en-US" baseline="0" dirty="0" smtClean="0"/>
              <a:t>) – (150 </a:t>
            </a:r>
            <a:r>
              <a:rPr lang="en-US" baseline="0" dirty="0" err="1" smtClean="0"/>
              <a:t>lbs</a:t>
            </a:r>
            <a:r>
              <a:rPr lang="en-US" baseline="0" dirty="0" smtClean="0"/>
              <a:t> N/ac x $0.20/</a:t>
            </a:r>
            <a:r>
              <a:rPr lang="en-US" baseline="0" dirty="0" err="1" smtClean="0"/>
              <a:t>lb</a:t>
            </a:r>
            <a:r>
              <a:rPr lang="en-US" baseline="0" dirty="0" smtClean="0"/>
              <a:t> N difference from urea).  </a:t>
            </a:r>
            <a:r>
              <a:rPr lang="en-US" i="1" baseline="0" dirty="0" smtClean="0"/>
              <a:t>Net return values may appear slightly irregular because yield values are rounded from tenths of a </a:t>
            </a:r>
            <a:r>
              <a:rPr lang="en-US" i="1" baseline="0" dirty="0" err="1" smtClean="0"/>
              <a:t>bu</a:t>
            </a:r>
            <a:r>
              <a:rPr lang="en-US" i="1" baseline="0" dirty="0" smtClean="0"/>
              <a:t>/acre.</a:t>
            </a:r>
            <a:r>
              <a:rPr lang="en-US" baseline="0" dirty="0" smtClean="0"/>
              <a:t>  </a:t>
            </a:r>
          </a:p>
          <a:p>
            <a:pPr defTabSz="931774">
              <a:defRPr/>
            </a:pPr>
            <a:endParaRPr lang="en-US" baseline="0" dirty="0" smtClean="0"/>
          </a:p>
          <a:p>
            <a:pPr defTabSz="931774">
              <a:defRPr/>
            </a:pPr>
            <a:endParaRPr lang="en-US" baseline="0" dirty="0" smtClean="0"/>
          </a:p>
          <a:p>
            <a:pPr defTabSz="931774">
              <a:defRPr/>
            </a:pPr>
            <a:endParaRPr lang="en-US" baseline="0" dirty="0" smtClean="0"/>
          </a:p>
          <a:p>
            <a:pPr defTabSz="931774">
              <a:defRPr/>
            </a:pPr>
            <a:r>
              <a:rPr lang="en-US" baseline="0" dirty="0" smtClean="0"/>
              <a:t>Due to the polymer coating, ESN will not burn the corn when applied </a:t>
            </a:r>
            <a:r>
              <a:rPr lang="en-US" baseline="0" dirty="0" err="1" smtClean="0"/>
              <a:t>topdress</a:t>
            </a:r>
            <a:r>
              <a:rPr lang="en-US" baseline="0" dirty="0" smtClean="0"/>
              <a:t>.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0530855-D11E-45C2-B866-3157DA56B75E}" type="slidenum">
              <a:rPr lang="en-US" smtClean="0"/>
              <a:t>17</a:t>
            </a:fld>
            <a:endParaRPr lang="en-US"/>
          </a:p>
        </p:txBody>
      </p:sp>
    </p:spTree>
    <p:extLst>
      <p:ext uri="{BB962C8B-B14F-4D97-AF65-F5344CB8AC3E}">
        <p14:creationId xmlns:p14="http://schemas.microsoft.com/office/powerpoint/2010/main" val="41503808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Helvetica" pitchFamily="34" charset="0"/>
              </a:rPr>
              <a:t>All treatments applied at 160 </a:t>
            </a:r>
            <a:r>
              <a:rPr lang="en-US" dirty="0" err="1">
                <a:latin typeface="Helvetica" pitchFamily="34" charset="0"/>
              </a:rPr>
              <a:t>lbs</a:t>
            </a:r>
            <a:r>
              <a:rPr lang="en-US" dirty="0">
                <a:latin typeface="Helvetica" pitchFamily="34" charset="0"/>
              </a:rPr>
              <a:t> N/acre.  UAN and urea were split between 50% at planting and 50% side-dress.  ESN was applied in one application at planting.   </a:t>
            </a:r>
          </a:p>
          <a:p>
            <a:endParaRPr lang="en-US" dirty="0" smtClean="0"/>
          </a:p>
          <a:p>
            <a:r>
              <a:rPr lang="en-US" dirty="0" smtClean="0"/>
              <a:t>A single application of ESN before or at planting produces</a:t>
            </a:r>
            <a:r>
              <a:rPr lang="en-US" baseline="0" dirty="0" smtClean="0"/>
              <a:t> yields similar to or greater than split applications of urea or UAN solution.  These yield increases of 19 </a:t>
            </a:r>
            <a:r>
              <a:rPr lang="en-US" baseline="0" dirty="0" err="1" smtClean="0"/>
              <a:t>bu</a:t>
            </a:r>
            <a:r>
              <a:rPr lang="en-US" baseline="0" dirty="0" smtClean="0"/>
              <a:t>/acre over urea and 11 </a:t>
            </a:r>
            <a:r>
              <a:rPr lang="en-US" baseline="0" dirty="0" err="1" smtClean="0"/>
              <a:t>bu</a:t>
            </a:r>
            <a:r>
              <a:rPr lang="en-US" baseline="0" dirty="0" smtClean="0"/>
              <a:t>/acre over UAN translate to greater net return with ESN.  The increase in net return is calculated as (yield increase x $3.50/acre + savings of one application at $5/acre) – (160 </a:t>
            </a:r>
            <a:r>
              <a:rPr lang="en-US" baseline="0" dirty="0" err="1" smtClean="0"/>
              <a:t>lbs</a:t>
            </a:r>
            <a:r>
              <a:rPr lang="en-US" baseline="0" dirty="0" smtClean="0"/>
              <a:t> N/acre x $0.20 /</a:t>
            </a:r>
            <a:r>
              <a:rPr lang="en-US" baseline="0" dirty="0" err="1" smtClean="0"/>
              <a:t>lb</a:t>
            </a:r>
            <a:r>
              <a:rPr lang="en-US" baseline="0" dirty="0" smtClean="0"/>
              <a:t> of N over urea and $0.15/</a:t>
            </a:r>
            <a:r>
              <a:rPr lang="en-US" baseline="0" dirty="0" err="1" smtClean="0"/>
              <a:t>lb</a:t>
            </a:r>
            <a:r>
              <a:rPr lang="en-US" baseline="0" dirty="0" smtClean="0"/>
              <a:t> of N over UAN).  Plus $5/acre application cost.  </a:t>
            </a:r>
            <a:endParaRPr lang="en-US" dirty="0" smtClean="0"/>
          </a:p>
          <a:p>
            <a:endParaRPr lang="en-US" dirty="0" smtClean="0"/>
          </a:p>
          <a:p>
            <a:r>
              <a:rPr lang="en-US" baseline="0" dirty="0" smtClean="0"/>
              <a:t>One of the major issues growers face when side dressing N is weather. If rains persist during this time and N cannot be applied in a timely matter, the corn crop will suffer and lose yield. ESN will give you the peace of mind that the N you paid for will be there when the corn crop needs it.</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0530855-D11E-45C2-B866-3157DA56B75E}" type="slidenum">
              <a:rPr lang="en-US" smtClean="0"/>
              <a:t>18</a:t>
            </a:fld>
            <a:endParaRPr lang="en-US"/>
          </a:p>
        </p:txBody>
      </p:sp>
    </p:spTree>
    <p:extLst>
      <p:ext uri="{BB962C8B-B14F-4D97-AF65-F5344CB8AC3E}">
        <p14:creationId xmlns:p14="http://schemas.microsoft.com/office/powerpoint/2010/main" val="2474674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Study conducted at Stoneville, MS.  Nitrogen applied at planting at 90 </a:t>
            </a:r>
            <a:r>
              <a:rPr lang="en-US" dirty="0" err="1" smtClean="0"/>
              <a:t>lbs</a:t>
            </a:r>
            <a:r>
              <a:rPr lang="en-US" dirty="0" smtClean="0"/>
              <a:t> N/acre.  </a:t>
            </a:r>
            <a:r>
              <a:rPr lang="en-US" b="1" dirty="0" smtClean="0"/>
              <a:t>WHEN WAS N APPLIED?? AP OR SD</a:t>
            </a:r>
          </a:p>
          <a:p>
            <a:r>
              <a:rPr lang="en-US" baseline="0" dirty="0" smtClean="0"/>
              <a:t>Net return calculation is based on average yield and N rate (90 </a:t>
            </a:r>
            <a:r>
              <a:rPr lang="en-US" baseline="0" dirty="0" err="1" smtClean="0"/>
              <a:t>lbs</a:t>
            </a:r>
            <a:r>
              <a:rPr lang="en-US" baseline="0" dirty="0" smtClean="0"/>
              <a:t> N/acre).  Net return calculation assumes $0.60/</a:t>
            </a:r>
            <a:r>
              <a:rPr lang="en-US" baseline="0" dirty="0" err="1" smtClean="0"/>
              <a:t>lb</a:t>
            </a:r>
            <a:r>
              <a:rPr lang="en-US" baseline="0" dirty="0" smtClean="0"/>
              <a:t> lint; urea price of $350/ton ($0.38/</a:t>
            </a:r>
            <a:r>
              <a:rPr lang="en-US" baseline="0" dirty="0" err="1" smtClean="0"/>
              <a:t>lb</a:t>
            </a:r>
            <a:r>
              <a:rPr lang="en-US" baseline="0" dirty="0" smtClean="0"/>
              <a:t> N); ESN price of $511/ton ($0.58/</a:t>
            </a:r>
            <a:r>
              <a:rPr lang="en-US" baseline="0" dirty="0" err="1" smtClean="0"/>
              <a:t>lb</a:t>
            </a:r>
            <a:r>
              <a:rPr lang="en-US" baseline="0" dirty="0" smtClean="0"/>
              <a:t> N or $0.20/</a:t>
            </a:r>
            <a:r>
              <a:rPr lang="en-US" baseline="0" dirty="0" err="1" smtClean="0"/>
              <a:t>lb</a:t>
            </a:r>
            <a:r>
              <a:rPr lang="en-US" baseline="0" dirty="0" smtClean="0"/>
              <a:t> of N over urea). </a:t>
            </a:r>
            <a:endParaRPr lang="en-US" dirty="0"/>
          </a:p>
        </p:txBody>
      </p:sp>
      <p:sp>
        <p:nvSpPr>
          <p:cNvPr id="4" name="Slide Number Placeholder 3"/>
          <p:cNvSpPr>
            <a:spLocks noGrp="1"/>
          </p:cNvSpPr>
          <p:nvPr>
            <p:ph type="sldNum" sz="quarter" idx="10"/>
          </p:nvPr>
        </p:nvSpPr>
        <p:spPr/>
        <p:txBody>
          <a:bodyPr/>
          <a:lstStyle/>
          <a:p>
            <a:fld id="{30530855-D11E-45C2-B866-3157DA56B75E}" type="slidenum">
              <a:rPr lang="en-US" smtClean="0"/>
              <a:t>21</a:t>
            </a:fld>
            <a:endParaRPr lang="en-US"/>
          </a:p>
        </p:txBody>
      </p:sp>
    </p:spTree>
    <p:extLst>
      <p:ext uri="{BB962C8B-B14F-4D97-AF65-F5344CB8AC3E}">
        <p14:creationId xmlns:p14="http://schemas.microsoft.com/office/powerpoint/2010/main" val="3049049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paraphrased from the AAPFCO (American Association of Plant Food Control Officials).  AAPFCO is an association of state fertilizer control officials).  It is not, of itself, a regulatory body, but is the organization where officials from the state department of ag, state chemists office, and/or university staff who regulate fertilizer labeling and inspections meet together to form uniform language, terms, labeling requirements, etc. </a:t>
            </a:r>
          </a:p>
          <a:p>
            <a:endParaRPr lang="en-US" baseline="0" dirty="0" smtClean="0"/>
          </a:p>
          <a:p>
            <a:r>
              <a:rPr lang="en-US" baseline="0" dirty="0" smtClean="0"/>
              <a:t>This definition has been in place more or less in its current form for about 15 years with some modifications over the years.  </a:t>
            </a:r>
          </a:p>
          <a:p>
            <a:endParaRPr lang="en-US" baseline="0" dirty="0" smtClean="0"/>
          </a:p>
          <a:p>
            <a:r>
              <a:rPr lang="en-US" baseline="0" dirty="0" smtClean="0"/>
              <a:t>It includes two main requirements for an enhanced-efficiency fertilizer.</a:t>
            </a:r>
          </a:p>
          <a:p>
            <a:pPr marL="171450" indent="-171450">
              <a:buFontTx/>
              <a:buChar char="-"/>
            </a:pPr>
            <a:r>
              <a:rPr lang="en-US" baseline="0" dirty="0" smtClean="0"/>
              <a:t>That the fertilizer reduces losses to the environment and</a:t>
            </a:r>
          </a:p>
          <a:p>
            <a:pPr marL="171450" indent="-171450">
              <a:buFontTx/>
              <a:buChar char="-"/>
            </a:pPr>
            <a:r>
              <a:rPr lang="en-US" baseline="0" dirty="0" smtClean="0"/>
              <a:t>That the fertilizer increases nutrient availability.</a:t>
            </a:r>
          </a:p>
          <a:p>
            <a:pPr marL="171450" indent="-171450">
              <a:buFontTx/>
              <a:buChar char="-"/>
            </a:pPr>
            <a:endParaRPr lang="en-US" baseline="0" dirty="0" smtClean="0"/>
          </a:p>
          <a:p>
            <a:pPr marL="0" indent="0">
              <a:buFontTx/>
              <a:buNone/>
            </a:pPr>
            <a:r>
              <a:rPr lang="en-US" baseline="0" dirty="0" smtClean="0"/>
              <a:t>Other AAPFCO  policy statements further define this term to include slow and controlled release and stabilized fertilizers.   </a:t>
            </a:r>
            <a:endParaRPr lang="en-US" dirty="0"/>
          </a:p>
        </p:txBody>
      </p:sp>
      <p:sp>
        <p:nvSpPr>
          <p:cNvPr id="4" name="Slide Number Placeholder 3"/>
          <p:cNvSpPr>
            <a:spLocks noGrp="1"/>
          </p:cNvSpPr>
          <p:nvPr>
            <p:ph type="sldNum" sz="quarter" idx="10"/>
          </p:nvPr>
        </p:nvSpPr>
        <p:spPr/>
        <p:txBody>
          <a:bodyPr/>
          <a:lstStyle/>
          <a:p>
            <a:fld id="{47B02B5D-3E2C-439B-87DB-21CBFF22F498}" type="slidenum">
              <a:rPr lang="en-US" smtClean="0"/>
              <a:t>2</a:t>
            </a:fld>
            <a:endParaRPr lang="en-US"/>
          </a:p>
        </p:txBody>
      </p:sp>
    </p:spTree>
    <p:extLst>
      <p:ext uri="{BB962C8B-B14F-4D97-AF65-F5344CB8AC3E}">
        <p14:creationId xmlns:p14="http://schemas.microsoft.com/office/powerpoint/2010/main" val="161937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of the enhanced-efficiency nitrogen fertilizer technologies</a:t>
            </a:r>
            <a:r>
              <a:rPr lang="en-US" baseline="0" dirty="0" smtClean="0"/>
              <a:t> have been marketed for many decades.  Slow-release fertilizers have been recognized since the early 20</a:t>
            </a:r>
            <a:r>
              <a:rPr lang="en-US" baseline="30000" dirty="0" smtClean="0"/>
              <a:t>th</a:t>
            </a:r>
            <a:r>
              <a:rPr lang="en-US" baseline="0" dirty="0" smtClean="0"/>
              <a:t> century if not longer.  Polymer coated fertilizers were introduced into the US market in the 1960s.  N-Serve was introduced in the early 70s.  Many are proven technologies that have been shown to decrease nitrogen losses by ammonia volatilization, nitrate leaching, or denitrification and to increase N-use efficiency.  </a:t>
            </a:r>
          </a:p>
          <a:p>
            <a:endParaRPr lang="en-US" baseline="0" dirty="0" smtClean="0"/>
          </a:p>
          <a:p>
            <a:r>
              <a:rPr lang="en-US" baseline="0" dirty="0" smtClean="0"/>
              <a:t>A variety of benefits may be realized when these products are properly used in appropriate situations.  </a:t>
            </a:r>
          </a:p>
          <a:p>
            <a:endParaRPr lang="en-US" baseline="0" dirty="0" smtClean="0"/>
          </a:p>
          <a:p>
            <a:r>
              <a:rPr lang="en-US" baseline="0" dirty="0" smtClean="0"/>
              <a:t>In the last 15-20 years, nitrogen EEFs have received much more attention with increasing concern for the impacts of N on the environment.  They are now part of virtually every discussion on nitrogen management and will continue to grow in market share.  They are valuable tools that growers should consider.  </a:t>
            </a:r>
            <a:endParaRPr lang="en-US" dirty="0"/>
          </a:p>
        </p:txBody>
      </p:sp>
      <p:sp>
        <p:nvSpPr>
          <p:cNvPr id="4" name="Slide Number Placeholder 3"/>
          <p:cNvSpPr>
            <a:spLocks noGrp="1"/>
          </p:cNvSpPr>
          <p:nvPr>
            <p:ph type="sldNum" sz="quarter" idx="10"/>
          </p:nvPr>
        </p:nvSpPr>
        <p:spPr/>
        <p:txBody>
          <a:bodyPr/>
          <a:lstStyle/>
          <a:p>
            <a:fld id="{47B02B5D-3E2C-439B-87DB-21CBFF22F498}" type="slidenum">
              <a:rPr lang="en-US" smtClean="0"/>
              <a:t>3</a:t>
            </a:fld>
            <a:endParaRPr lang="en-US"/>
          </a:p>
        </p:txBody>
      </p:sp>
    </p:spTree>
    <p:extLst>
      <p:ext uri="{BB962C8B-B14F-4D97-AF65-F5344CB8AC3E}">
        <p14:creationId xmlns:p14="http://schemas.microsoft.com/office/powerpoint/2010/main" val="221912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better understand what an EEF is, we should first review what we mean by “reference soluble fertilizer”.</a:t>
            </a:r>
            <a:r>
              <a:rPr lang="en-US" baseline="0" dirty="0" smtClean="0"/>
              <a:t>  These are the conventional water-soluble N fertilizers that are the standard materials used in virtually all cropping systems.  Urea, UAN, anhydrous ammonia, and ammonium sulfate.  We have listed ammonium nitrate, but since it’s no longer available in many markets, it may no longer be relevant for many.  </a:t>
            </a:r>
          </a:p>
          <a:p>
            <a:endParaRPr lang="en-US" baseline="0" dirty="0" smtClean="0"/>
          </a:p>
          <a:p>
            <a:r>
              <a:rPr lang="en-US" baseline="0" dirty="0" smtClean="0"/>
              <a:t>These materials are water soluble and rapidly available.  Rapidly available nitrogen fertilizers present special management challenges because of the potential for N to be lost from the soil by several mechanisms.  They are also unstable and change rapidly from one form to another, which leads to potential loss mechanisms.  They are not inherently “bad” fertilizers, but must be managed properly.  </a:t>
            </a:r>
            <a:endParaRPr lang="en-US" dirty="0"/>
          </a:p>
        </p:txBody>
      </p:sp>
      <p:sp>
        <p:nvSpPr>
          <p:cNvPr id="4" name="Slide Number Placeholder 3"/>
          <p:cNvSpPr>
            <a:spLocks noGrp="1"/>
          </p:cNvSpPr>
          <p:nvPr>
            <p:ph type="sldNum" sz="quarter" idx="10"/>
          </p:nvPr>
        </p:nvSpPr>
        <p:spPr/>
        <p:txBody>
          <a:bodyPr/>
          <a:lstStyle/>
          <a:p>
            <a:fld id="{47B02B5D-3E2C-439B-87DB-21CBFF22F498}" type="slidenum">
              <a:rPr lang="en-US" smtClean="0"/>
              <a:t>4</a:t>
            </a:fld>
            <a:endParaRPr lang="en-US"/>
          </a:p>
        </p:txBody>
      </p:sp>
    </p:spTree>
    <p:extLst>
      <p:ext uri="{BB962C8B-B14F-4D97-AF65-F5344CB8AC3E}">
        <p14:creationId xmlns:p14="http://schemas.microsoft.com/office/powerpoint/2010/main" val="4176446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pathways or transformations nitrogen fertilizer may undergo upon application to the soil.  Some of these may lead to losses from the soil to the environment.  When conditions are conducive to any of the loss mechanisms, significant losses may occur in very short periods of time.  Three major losses from the soil that may be of greatest concern are:</a:t>
            </a:r>
          </a:p>
          <a:p>
            <a:pPr marL="228600" indent="-228600">
              <a:buAutoNum type="arabicPeriod"/>
            </a:pPr>
            <a:r>
              <a:rPr lang="en-US" baseline="0" dirty="0" smtClean="0"/>
              <a:t>Ammonia volatilization from surface application of urea or improper application of anhydrous ammonia.  This occurs when urea is not incorporated soon after application and volatilizing conditions occur.  As urea converts to ammonia, some of the ammonia may be lost if this occurs at or near the soil surface.  The transformation of urea to ammonia is rapid – typically complete within 24-48 hours.  </a:t>
            </a:r>
          </a:p>
          <a:p>
            <a:pPr marL="228600" indent="-228600">
              <a:buAutoNum type="arabicPeriod"/>
            </a:pPr>
            <a:r>
              <a:rPr lang="en-US" baseline="0" dirty="0" smtClean="0"/>
              <a:t>Denitrification.  This occurs from the nitrate-nitrogen form when soil becomes oxygen deficient.  Anaerobic bacteria (bacteria that function in the absence of oxygen) convert nitrate-nitrogen (NO</a:t>
            </a:r>
            <a:r>
              <a:rPr lang="en-US" baseline="-25000" dirty="0" smtClean="0"/>
              <a:t>3</a:t>
            </a:r>
            <a:r>
              <a:rPr lang="en-US" baseline="0" dirty="0" smtClean="0"/>
              <a:t>) to several nitrogen gases (such as N</a:t>
            </a:r>
            <a:r>
              <a:rPr lang="en-US" baseline="-25000" dirty="0" smtClean="0"/>
              <a:t>2</a:t>
            </a:r>
            <a:r>
              <a:rPr lang="en-US" baseline="0" dirty="0" smtClean="0"/>
              <a:t>, NO, N</a:t>
            </a:r>
            <a:r>
              <a:rPr lang="en-US" baseline="-25000" dirty="0" smtClean="0"/>
              <a:t>2</a:t>
            </a:r>
            <a:r>
              <a:rPr lang="en-US" baseline="0" dirty="0" smtClean="0"/>
              <a:t>O) that can diffuse out of the soil and be lost to atmosphere.  Significant amounts of N may be lost in a short time if conditions are favorable to these processes.  </a:t>
            </a:r>
          </a:p>
          <a:p>
            <a:pPr marL="228600" indent="-228600">
              <a:buAutoNum type="arabicPeriod"/>
            </a:pPr>
            <a:r>
              <a:rPr lang="en-US" baseline="0" dirty="0" smtClean="0"/>
              <a:t>Leaching of nitrate from the root zone.  Nitrate is very mobile in the soil.  When water moves down thru the root zone, nitrate may move with it.  In permeable soils, nitrate-nitrogen may quickly move beyond the reach of plant roots when rainfall exceeds the soil’s water-holding capacity. </a:t>
            </a:r>
          </a:p>
          <a:p>
            <a:pPr marL="0" indent="0">
              <a:buNone/>
            </a:pPr>
            <a:endParaRPr lang="en-US" baseline="0" dirty="0" smtClean="0"/>
          </a:p>
          <a:p>
            <a:pPr marL="0" indent="0">
              <a:buNone/>
            </a:pPr>
            <a:r>
              <a:rPr lang="en-US" baseline="0" dirty="0" smtClean="0"/>
              <a:t>Immobilization is the conversion of NH4 and NO3 into organic forms by soil microbes.  This is a temporary loss of plant-available nitrogen but is not a loss of N from the soil.  Immobilized N will later be converted back to plant available N.    </a:t>
            </a:r>
          </a:p>
          <a:p>
            <a:pPr marL="0" indent="0">
              <a:buNone/>
            </a:pPr>
            <a:endParaRPr lang="en-US" baseline="0" dirty="0" smtClean="0"/>
          </a:p>
          <a:p>
            <a:pPr marL="0" indent="0">
              <a:buNone/>
            </a:pPr>
            <a:r>
              <a:rPr lang="en-US" baseline="0" dirty="0" smtClean="0"/>
              <a:t>Erosion and runoff losses of N are generally less than other loss mechanisms as long as erosion is controlled by proper tillage and soil management.  Maintaining adequate crop residue or plant cover can usually prevent these losses.   </a:t>
            </a:r>
            <a:endParaRPr lang="en-US" dirty="0" smtClean="0"/>
          </a:p>
          <a:p>
            <a:endParaRPr lang="en-US" dirty="0"/>
          </a:p>
        </p:txBody>
      </p:sp>
      <p:sp>
        <p:nvSpPr>
          <p:cNvPr id="4" name="Slide Number Placeholder 3"/>
          <p:cNvSpPr>
            <a:spLocks noGrp="1"/>
          </p:cNvSpPr>
          <p:nvPr>
            <p:ph type="sldNum" sz="quarter" idx="10"/>
          </p:nvPr>
        </p:nvSpPr>
        <p:spPr/>
        <p:txBody>
          <a:bodyPr/>
          <a:lstStyle/>
          <a:p>
            <a:fld id="{47B02B5D-3E2C-439B-87DB-21CBFF22F498}" type="slidenum">
              <a:rPr lang="en-US" smtClean="0"/>
              <a:t>6</a:t>
            </a:fld>
            <a:endParaRPr lang="en-US"/>
          </a:p>
        </p:txBody>
      </p:sp>
    </p:spTree>
    <p:extLst>
      <p:ext uri="{BB962C8B-B14F-4D97-AF65-F5344CB8AC3E}">
        <p14:creationId xmlns:p14="http://schemas.microsoft.com/office/powerpoint/2010/main" val="1165903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pathways or transformations nitrogen fertilizer may undergo upon application to the soil.  Some of these may lead to losses from the soil to the environment.  Three major losses from the soil that may be of greatest concern are:</a:t>
            </a:r>
          </a:p>
          <a:p>
            <a:pPr marL="232943" indent="-232943">
              <a:buAutoNum type="arabicPeriod"/>
            </a:pPr>
            <a:r>
              <a:rPr lang="en-US" baseline="0" dirty="0" smtClean="0"/>
              <a:t>Ammonia volatilization from surface application of urea or improper application of anhydrous ammonia.  This occurs when urea is not incorporated soon after application and volatilizing conditions occur.</a:t>
            </a:r>
          </a:p>
          <a:p>
            <a:pPr marL="232943" indent="-232943">
              <a:buAutoNum type="arabicPeriod"/>
            </a:pPr>
            <a:r>
              <a:rPr lang="en-US" baseline="0" dirty="0" smtClean="0"/>
              <a:t>Denitrification.  This occurs from the nitrate-nitrogen form when soil becomes oxygen deficient.  Anaerobic bacteria (bacteria that function in the absence of oxygen) convert nitrate-nitrogen (NO</a:t>
            </a:r>
            <a:r>
              <a:rPr lang="en-US" baseline="-25000" dirty="0" smtClean="0"/>
              <a:t>3</a:t>
            </a:r>
            <a:r>
              <a:rPr lang="en-US" baseline="0" dirty="0" smtClean="0"/>
              <a:t>) to several nitrogen gases (such as N</a:t>
            </a:r>
            <a:r>
              <a:rPr lang="en-US" baseline="-25000" dirty="0" smtClean="0"/>
              <a:t>2</a:t>
            </a:r>
            <a:r>
              <a:rPr lang="en-US" baseline="0" dirty="0" smtClean="0"/>
              <a:t>, NO, N</a:t>
            </a:r>
            <a:r>
              <a:rPr lang="en-US" baseline="-25000" dirty="0" smtClean="0"/>
              <a:t>2</a:t>
            </a:r>
            <a:r>
              <a:rPr lang="en-US" baseline="0" dirty="0" smtClean="0"/>
              <a:t>O) that can diffuse out of the soil and be lost to atmosphere.  Significant amounts of N may be lost in a short time if conditions are favorable to these processes.  </a:t>
            </a:r>
          </a:p>
          <a:p>
            <a:pPr marL="232943" indent="-232943">
              <a:buAutoNum type="arabicPeriod"/>
            </a:pPr>
            <a:r>
              <a:rPr lang="en-US" baseline="0" dirty="0" smtClean="0"/>
              <a:t>Leaching of nitrate from the root zone.  Nitrate is very mobile in the soil.  When water moves down thru the root zone, nitrate may move with it.  In permeable soils, nitrate-nitrogen may quickly move beyond the reach of plant roots when rainfall exceeds the soil’s water-holding capacity.    </a:t>
            </a:r>
            <a:endParaRPr lang="en-US" dirty="0"/>
          </a:p>
        </p:txBody>
      </p:sp>
      <p:sp>
        <p:nvSpPr>
          <p:cNvPr id="4" name="Slide Number Placeholder 3"/>
          <p:cNvSpPr>
            <a:spLocks noGrp="1"/>
          </p:cNvSpPr>
          <p:nvPr>
            <p:ph type="sldNum" sz="quarter" idx="10"/>
          </p:nvPr>
        </p:nvSpPr>
        <p:spPr/>
        <p:txBody>
          <a:bodyPr/>
          <a:lstStyle/>
          <a:p>
            <a:fld id="{30530855-D11E-45C2-B866-3157DA56B75E}" type="slidenum">
              <a:rPr lang="en-US" smtClean="0"/>
              <a:t>7</a:t>
            </a:fld>
            <a:endParaRPr lang="en-US"/>
          </a:p>
        </p:txBody>
      </p:sp>
    </p:spTree>
    <p:extLst>
      <p:ext uri="{BB962C8B-B14F-4D97-AF65-F5344CB8AC3E}">
        <p14:creationId xmlns:p14="http://schemas.microsoft.com/office/powerpoint/2010/main" val="1537857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many pathways or transformations nitrogen fertilizer may undergo upon application to the soil.  Some of these may lead to losses from the soil to the environment.  When conditions are conducive to any of the loss mechanisms, significant losses may occur in very short periods of time.  Three major losses from the soil that may be of greatest concern are:</a:t>
            </a:r>
          </a:p>
          <a:p>
            <a:pPr marL="228600" indent="-228600">
              <a:buAutoNum type="arabicPeriod"/>
            </a:pPr>
            <a:r>
              <a:rPr lang="en-US" baseline="0" dirty="0" smtClean="0"/>
              <a:t>Ammonia volatilization from surface application of urea or improper application of anhydrous ammonia.  This occurs when urea is not incorporated soon after application and volatilizing conditions occur.</a:t>
            </a:r>
          </a:p>
          <a:p>
            <a:pPr marL="228600" indent="-228600">
              <a:buAutoNum type="arabicPeriod"/>
            </a:pPr>
            <a:r>
              <a:rPr lang="en-US" baseline="0" dirty="0" smtClean="0"/>
              <a:t>Denitrification.  This occurs from the nitrate-nitrogen form when soil becomes oxygen deficient.  Anaerobic bacteria (bacteria that function in the absence of oxygen) convert nitrate-nitrogen (NO</a:t>
            </a:r>
            <a:r>
              <a:rPr lang="en-US" baseline="-25000" dirty="0" smtClean="0"/>
              <a:t>3</a:t>
            </a:r>
            <a:r>
              <a:rPr lang="en-US" baseline="0" dirty="0" smtClean="0"/>
              <a:t>) to several nitrogen gases (such as N</a:t>
            </a:r>
            <a:r>
              <a:rPr lang="en-US" baseline="-25000" dirty="0" smtClean="0"/>
              <a:t>2</a:t>
            </a:r>
            <a:r>
              <a:rPr lang="en-US" baseline="0" dirty="0" smtClean="0"/>
              <a:t>, NO, N</a:t>
            </a:r>
            <a:r>
              <a:rPr lang="en-US" baseline="-25000" dirty="0" smtClean="0"/>
              <a:t>2</a:t>
            </a:r>
            <a:r>
              <a:rPr lang="en-US" baseline="0" dirty="0" smtClean="0"/>
              <a:t>O) that can diffuse out of the soil and be lost to atmosphere.  Significant amounts of N may be lost in a short time if conditions are favorable to these processes.  </a:t>
            </a:r>
          </a:p>
          <a:p>
            <a:pPr marL="228600" indent="-228600">
              <a:buAutoNum type="arabicPeriod"/>
            </a:pPr>
            <a:r>
              <a:rPr lang="en-US" baseline="0" dirty="0" smtClean="0"/>
              <a:t>Leaching of nitrate from the root zone.  Nitrate is very mobile in the soil.  When water moves down thru the root zone, nitrate may move with it.  In permeable soils, nitrate-nitrogen may quickly move beyond the reach of plant roots when rainfall exceeds the soil’s water-holding capacity. </a:t>
            </a:r>
          </a:p>
          <a:p>
            <a:pPr marL="0" indent="0">
              <a:buNone/>
            </a:pPr>
            <a:endParaRPr lang="en-US" baseline="0" dirty="0" smtClean="0"/>
          </a:p>
          <a:p>
            <a:pPr marL="0" indent="0">
              <a:buNone/>
            </a:pPr>
            <a:r>
              <a:rPr lang="en-US" baseline="0" dirty="0" smtClean="0"/>
              <a:t>Immobilization is the conversion of NH4 and NO3 into organic forms by soil microbes.  This is a temporary loss of plant-available nitrogen but is not a loss of N from the soil.  Immobilized N will later be converted back to plant available N.    </a:t>
            </a:r>
          </a:p>
          <a:p>
            <a:pPr marL="0" indent="0">
              <a:buNone/>
            </a:pPr>
            <a:endParaRPr lang="en-US" baseline="0" dirty="0" smtClean="0"/>
          </a:p>
          <a:p>
            <a:pPr marL="0" indent="0">
              <a:buNone/>
            </a:pPr>
            <a:r>
              <a:rPr lang="en-US" baseline="0" dirty="0" smtClean="0"/>
              <a:t>Erosion and runoff losses of N are generally less than other loss mechanisms as long as erosion is controlled by proper tillage and soil management.  Maintaining adequate crop residue or plant cover can usually prevent these losses.   </a:t>
            </a:r>
            <a:endParaRPr lang="en-US" dirty="0" smtClean="0"/>
          </a:p>
          <a:p>
            <a:endParaRPr lang="en-US" dirty="0"/>
          </a:p>
        </p:txBody>
      </p:sp>
      <p:sp>
        <p:nvSpPr>
          <p:cNvPr id="4" name="Slide Number Placeholder 3"/>
          <p:cNvSpPr>
            <a:spLocks noGrp="1"/>
          </p:cNvSpPr>
          <p:nvPr>
            <p:ph type="sldNum" sz="quarter" idx="10"/>
          </p:nvPr>
        </p:nvSpPr>
        <p:spPr/>
        <p:txBody>
          <a:bodyPr/>
          <a:lstStyle/>
          <a:p>
            <a:fld id="{47B02B5D-3E2C-439B-87DB-21CBFF22F498}" type="slidenum">
              <a:rPr lang="en-US" smtClean="0"/>
              <a:t>8</a:t>
            </a:fld>
            <a:endParaRPr lang="en-US"/>
          </a:p>
        </p:txBody>
      </p:sp>
    </p:spTree>
    <p:extLst>
      <p:ext uri="{BB962C8B-B14F-4D97-AF65-F5344CB8AC3E}">
        <p14:creationId xmlns:p14="http://schemas.microsoft.com/office/powerpoint/2010/main" val="894606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described the N management challenges of conventional soluble fertilizers.  There are two basic approaches:  One can manage these fertilizers with the 4Rs.</a:t>
            </a:r>
            <a:r>
              <a:rPr lang="en-US" baseline="0" dirty="0" smtClean="0"/>
              <a:t>  </a:t>
            </a:r>
            <a:r>
              <a:rPr lang="en-US" dirty="0" smtClean="0"/>
              <a:t>With careful management such as multiple applications</a:t>
            </a:r>
            <a:r>
              <a:rPr lang="en-US" baseline="0" dirty="0" smtClean="0"/>
              <a:t> and proper placement, they can generally be effectively managed, but risk of loss is still present and they require more operations and more careful management.  </a:t>
            </a:r>
          </a:p>
          <a:p>
            <a:endParaRPr lang="en-US" baseline="0" dirty="0" smtClean="0"/>
          </a:p>
          <a:p>
            <a:r>
              <a:rPr lang="en-US" baseline="0" dirty="0" smtClean="0"/>
              <a:t>Another option is to use the various enhancements and additives that can reduce the risk of loss from the conventional materials.  These are the materials called “enhanced-efficiency fertilizers”.  </a:t>
            </a:r>
          </a:p>
          <a:p>
            <a:endParaRPr lang="en-US" baseline="0" dirty="0" smtClean="0"/>
          </a:p>
          <a:p>
            <a:r>
              <a:rPr lang="en-US" baseline="0" dirty="0" smtClean="0"/>
              <a:t>EEFs are not a substitute for 4R principles.  EEFs can be misused and by so doing defeat their qualities and benefits.  One should understand the N-loss mechanisms in play and all the different products to get the best result.  The best solution is to use EEFs in combination with 4R practices.</a:t>
            </a:r>
            <a:endParaRPr lang="en-US" dirty="0"/>
          </a:p>
        </p:txBody>
      </p:sp>
      <p:sp>
        <p:nvSpPr>
          <p:cNvPr id="4" name="Slide Number Placeholder 3"/>
          <p:cNvSpPr>
            <a:spLocks noGrp="1"/>
          </p:cNvSpPr>
          <p:nvPr>
            <p:ph type="sldNum" sz="quarter" idx="10"/>
          </p:nvPr>
        </p:nvSpPr>
        <p:spPr/>
        <p:txBody>
          <a:bodyPr/>
          <a:lstStyle/>
          <a:p>
            <a:fld id="{47B02B5D-3E2C-439B-87DB-21CBFF22F498}" type="slidenum">
              <a:rPr lang="en-US" smtClean="0"/>
              <a:t>9</a:t>
            </a:fld>
            <a:endParaRPr lang="en-US"/>
          </a:p>
        </p:txBody>
      </p:sp>
    </p:spTree>
    <p:extLst>
      <p:ext uri="{BB962C8B-B14F-4D97-AF65-F5344CB8AC3E}">
        <p14:creationId xmlns:p14="http://schemas.microsoft.com/office/powerpoint/2010/main" val="2696771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Slow-</a:t>
            </a:r>
            <a:r>
              <a:rPr lang="en-US" baseline="0" dirty="0" smtClean="0"/>
              <a:t> and controlled-release fertilizers are further subdivided into two categories – slow release and controlled release.  In the US, these are not officially differentiated from each other, mostly because of tradition and other political and marketing reasons, although most of the rest world recognizes these as two categories of products representing different modes of action. </a:t>
            </a:r>
          </a:p>
          <a:p>
            <a:endParaRPr lang="en-US" baseline="0" dirty="0" smtClean="0"/>
          </a:p>
          <a:p>
            <a:r>
              <a:rPr lang="en-US" baseline="0" dirty="0" smtClean="0"/>
              <a:t>Slow- and controlled-release nitrogen fertilizers have been used in No. America for decades in turf, horticulture, nursery production and some in high value specialty crops.  They have historically been limited in agriculture because of the high cost/unit of N.  Because they allow only small amounts of N to be exposed at a time, they are effective in controlling all the loss mechanisms.  Their period of efficacy against these losses is also greater than the chemical inhibitors.  Their efficacy may range from as little as a few weeks to many months or even more than a year depending on product design and its intended use.   </a:t>
            </a:r>
          </a:p>
          <a:p>
            <a:endParaRPr lang="en-US" baseline="0" dirty="0" smtClean="0"/>
          </a:p>
          <a:p>
            <a:r>
              <a:rPr lang="en-US" baseline="0" dirty="0" smtClean="0"/>
              <a:t>One group of products releases N by physical processes such as diffusion thru polymer coatings, such as with ESN.  These are generally known in more technical circles and in other regions such as Canada, Europe and Asia as “controlled-release fertilizers”.  They are unaffected by biological and chemical processes.  Only recently with the introduction of ESN have these products had any significant presence in ag.  </a:t>
            </a:r>
          </a:p>
          <a:p>
            <a:endParaRPr lang="en-US" baseline="0" dirty="0" smtClean="0"/>
          </a:p>
          <a:p>
            <a:r>
              <a:rPr lang="en-US" baseline="0" dirty="0" smtClean="0"/>
              <a:t>The other group of products releases nutrients by chemical and/or biological degradation.  These are generally designated as “slow-release” fertilizers. Products such as “urea-reaction products” made by reacting urea with other nitrogen compounds to decrease the solubility or slow the availability of N are examples of “slow release fertilizers”.  They must be degraded or decomposed by biological organisms or chemical reactions in order for the N to become availability.  Thus they may be deemed somewhat less predictable than “controlled-release” fertilizers.  The primary use of these materials in ag is the use of low-molecular-weight water-soluble compounds as foliar fertilizers. When used as a foliar spray, they don’t really behave as a slow-release fertilizer as these compounds are absorbed rapidly and metabolized directly by the plant.  They do not require decomposition for foliar absorption.   Most are used at only very limited rates because of their very high cost/unit of N.  Their use is decreasing in No. America as more polymer-coated options become available.  </a:t>
            </a:r>
            <a:endParaRPr lang="en-US" dirty="0"/>
          </a:p>
        </p:txBody>
      </p:sp>
      <p:sp>
        <p:nvSpPr>
          <p:cNvPr id="4" name="Slide Number Placeholder 3"/>
          <p:cNvSpPr>
            <a:spLocks noGrp="1"/>
          </p:cNvSpPr>
          <p:nvPr>
            <p:ph type="sldNum" sz="quarter" idx="10"/>
          </p:nvPr>
        </p:nvSpPr>
        <p:spPr/>
        <p:txBody>
          <a:bodyPr/>
          <a:lstStyle/>
          <a:p>
            <a:fld id="{47B02B5D-3E2C-439B-87DB-21CBFF22F498}" type="slidenum">
              <a:rPr lang="en-US" smtClean="0"/>
              <a:t>11</a:t>
            </a:fld>
            <a:endParaRPr lang="en-US"/>
          </a:p>
        </p:txBody>
      </p:sp>
    </p:spTree>
    <p:extLst>
      <p:ext uri="{BB962C8B-B14F-4D97-AF65-F5344CB8AC3E}">
        <p14:creationId xmlns:p14="http://schemas.microsoft.com/office/powerpoint/2010/main" val="256921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A9903B-8621-481A-9443-E5D2F8AC91E2}"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7826E-58E5-4573-B285-96AB695217D0}"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906072"/>
          </a:xfrm>
          <a:prstGeom prst="rect">
            <a:avLst/>
          </a:prstGeom>
        </p:spPr>
      </p:pic>
    </p:spTree>
    <p:extLst>
      <p:ext uri="{BB962C8B-B14F-4D97-AF65-F5344CB8AC3E}">
        <p14:creationId xmlns:p14="http://schemas.microsoft.com/office/powerpoint/2010/main" val="3090181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9903B-8621-481A-9443-E5D2F8AC91E2}"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7826E-58E5-4573-B285-96AB695217D0}" type="slidenum">
              <a:rPr lang="en-US" smtClean="0"/>
              <a:t>‹#›</a:t>
            </a:fld>
            <a:endParaRPr lang="en-US"/>
          </a:p>
        </p:txBody>
      </p:sp>
    </p:spTree>
    <p:extLst>
      <p:ext uri="{BB962C8B-B14F-4D97-AF65-F5344CB8AC3E}">
        <p14:creationId xmlns:p14="http://schemas.microsoft.com/office/powerpoint/2010/main" val="154664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9903B-8621-481A-9443-E5D2F8AC91E2}"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7826E-58E5-4573-B285-96AB695217D0}" type="slidenum">
              <a:rPr lang="en-US" smtClean="0"/>
              <a:t>‹#›</a:t>
            </a:fld>
            <a:endParaRPr lang="en-US"/>
          </a:p>
        </p:txBody>
      </p:sp>
    </p:spTree>
    <p:extLst>
      <p:ext uri="{BB962C8B-B14F-4D97-AF65-F5344CB8AC3E}">
        <p14:creationId xmlns:p14="http://schemas.microsoft.com/office/powerpoint/2010/main" val="3311152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31706" y="1712966"/>
            <a:ext cx="6812294" cy="5145034"/>
          </a:xfrm>
          <a:prstGeom prst="rect">
            <a:avLst/>
          </a:prstGeom>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1A9903B-8621-481A-9443-E5D2F8AC91E2}"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7826E-58E5-4573-B285-96AB695217D0}" type="slidenum">
              <a:rPr lang="en-US" smtClean="0"/>
              <a:t>‹#›</a:t>
            </a:fld>
            <a:endParaRPr lang="en-US"/>
          </a:p>
        </p:txBody>
      </p:sp>
    </p:spTree>
    <p:extLst>
      <p:ext uri="{BB962C8B-B14F-4D97-AF65-F5344CB8AC3E}">
        <p14:creationId xmlns:p14="http://schemas.microsoft.com/office/powerpoint/2010/main" val="282982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A9903B-8621-481A-9443-E5D2F8AC91E2}" type="datetimeFigureOut">
              <a:rPr lang="en-US" smtClean="0"/>
              <a:t>8/7/2017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7826E-58E5-4573-B285-96AB695217D0}" type="slidenum">
              <a:rPr lang="en-US" smtClean="0"/>
              <a:t>‹#›</a:t>
            </a:fld>
            <a:endParaRPr lang="en-US"/>
          </a:p>
        </p:txBody>
      </p:sp>
    </p:spTree>
    <p:extLst>
      <p:ext uri="{BB962C8B-B14F-4D97-AF65-F5344CB8AC3E}">
        <p14:creationId xmlns:p14="http://schemas.microsoft.com/office/powerpoint/2010/main" val="195176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A9903B-8621-481A-9443-E5D2F8AC91E2}"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7826E-58E5-4573-B285-96AB695217D0}" type="slidenum">
              <a:rPr lang="en-US" smtClean="0"/>
              <a:t>‹#›</a:t>
            </a:fld>
            <a:endParaRPr lang="en-US"/>
          </a:p>
        </p:txBody>
      </p:sp>
    </p:spTree>
    <p:extLst>
      <p:ext uri="{BB962C8B-B14F-4D97-AF65-F5344CB8AC3E}">
        <p14:creationId xmlns:p14="http://schemas.microsoft.com/office/powerpoint/2010/main" val="3348521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A9903B-8621-481A-9443-E5D2F8AC91E2}" type="datetimeFigureOut">
              <a:rPr lang="en-US" smtClean="0"/>
              <a:t>8/7/2017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7826E-58E5-4573-B285-96AB695217D0}" type="slidenum">
              <a:rPr lang="en-US" smtClean="0"/>
              <a:t>‹#›</a:t>
            </a:fld>
            <a:endParaRPr lang="en-US"/>
          </a:p>
        </p:txBody>
      </p:sp>
    </p:spTree>
    <p:extLst>
      <p:ext uri="{BB962C8B-B14F-4D97-AF65-F5344CB8AC3E}">
        <p14:creationId xmlns:p14="http://schemas.microsoft.com/office/powerpoint/2010/main" val="3625590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61A9903B-8621-481A-9443-E5D2F8AC91E2}" type="datetimeFigureOut">
              <a:rPr lang="en-US" smtClean="0"/>
              <a:t>8/7/2017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7826E-58E5-4573-B285-96AB695217D0}" type="slidenum">
              <a:rPr lang="en-US" smtClean="0"/>
              <a:t>‹#›</a:t>
            </a:fld>
            <a:endParaRPr lang="en-US"/>
          </a:p>
        </p:txBody>
      </p:sp>
    </p:spTree>
    <p:extLst>
      <p:ext uri="{BB962C8B-B14F-4D97-AF65-F5344CB8AC3E}">
        <p14:creationId xmlns:p14="http://schemas.microsoft.com/office/powerpoint/2010/main" val="450442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9903B-8621-481A-9443-E5D2F8AC91E2}" type="datetimeFigureOut">
              <a:rPr lang="en-US" smtClean="0"/>
              <a:t>8/7/2017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77826E-58E5-4573-B285-96AB695217D0}" type="slidenum">
              <a:rPr lang="en-US" smtClean="0"/>
              <a:t>‹#›</a:t>
            </a:fld>
            <a:endParaRPr lang="en-US"/>
          </a:p>
        </p:txBody>
      </p:sp>
    </p:spTree>
    <p:extLst>
      <p:ext uri="{BB962C8B-B14F-4D97-AF65-F5344CB8AC3E}">
        <p14:creationId xmlns:p14="http://schemas.microsoft.com/office/powerpoint/2010/main" val="12631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9903B-8621-481A-9443-E5D2F8AC91E2}"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7826E-58E5-4573-B285-96AB695217D0}" type="slidenum">
              <a:rPr lang="en-US" smtClean="0"/>
              <a:t>‹#›</a:t>
            </a:fld>
            <a:endParaRPr lang="en-US"/>
          </a:p>
        </p:txBody>
      </p:sp>
    </p:spTree>
    <p:extLst>
      <p:ext uri="{BB962C8B-B14F-4D97-AF65-F5344CB8AC3E}">
        <p14:creationId xmlns:p14="http://schemas.microsoft.com/office/powerpoint/2010/main" val="68846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9903B-8621-481A-9443-E5D2F8AC91E2}" type="datetimeFigureOut">
              <a:rPr lang="en-US" smtClean="0"/>
              <a:t>8/7/2017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7826E-58E5-4573-B285-96AB695217D0}" type="slidenum">
              <a:rPr lang="en-US" smtClean="0"/>
              <a:t>‹#›</a:t>
            </a:fld>
            <a:endParaRPr lang="en-US"/>
          </a:p>
        </p:txBody>
      </p:sp>
    </p:spTree>
    <p:extLst>
      <p:ext uri="{BB962C8B-B14F-4D97-AF65-F5344CB8AC3E}">
        <p14:creationId xmlns:p14="http://schemas.microsoft.com/office/powerpoint/2010/main" val="42110674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31706" y="1712966"/>
            <a:ext cx="6812294" cy="5145034"/>
          </a:xfrm>
          <a:prstGeom prst="rect">
            <a:avLst/>
          </a:prstGeom>
        </p:spPr>
      </p:pic>
      <p:sp>
        <p:nvSpPr>
          <p:cNvPr id="2" name="Title Placeholder 1"/>
          <p:cNvSpPr>
            <a:spLocks noGrp="1"/>
          </p:cNvSpPr>
          <p:nvPr>
            <p:ph type="title"/>
          </p:nvPr>
        </p:nvSpPr>
        <p:spPr>
          <a:xfrm>
            <a:off x="457200" y="274638"/>
            <a:ext cx="8229600" cy="868362"/>
          </a:xfrm>
          <a:prstGeom prst="rect">
            <a:avLst/>
          </a:prstGeom>
        </p:spPr>
        <p:txBody>
          <a:bodyPr vert="horz" lIns="91440" tIns="45720" rIns="91440" bIns="45720" rtlCol="0" anchor="t">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A9903B-8621-481A-9443-E5D2F8AC91E2}" type="datetimeFigureOut">
              <a:rPr lang="en-US" smtClean="0"/>
              <a:t>8/7/2017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77826E-58E5-4573-B285-96AB695217D0}" type="slidenum">
              <a:rPr lang="en-US" smtClean="0"/>
              <a:t>‹#›</a:t>
            </a:fld>
            <a:endParaRPr lang="en-US"/>
          </a:p>
        </p:txBody>
      </p:sp>
    </p:spTree>
    <p:extLst>
      <p:ext uri="{BB962C8B-B14F-4D97-AF65-F5344CB8AC3E}">
        <p14:creationId xmlns:p14="http://schemas.microsoft.com/office/powerpoint/2010/main" val="23895936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microsoft.com/office/2007/relationships/diagramDrawing" Target="../diagrams/drawing6.xml"/><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diagramColors" Target="../diagrams/colors6.xml"/><Relationship Id="rId2" Type="http://schemas.openxmlformats.org/officeDocument/2006/relationships/image" Target="../media/image4.png"/><Relationship Id="rId16" Type="http://schemas.openxmlformats.org/officeDocument/2006/relationships/diagramQuickStyle" Target="../diagrams/quickStyle6.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png"/><Relationship Id="rId5" Type="http://schemas.openxmlformats.org/officeDocument/2006/relationships/image" Target="../media/image7.jpeg"/><Relationship Id="rId15" Type="http://schemas.openxmlformats.org/officeDocument/2006/relationships/diagramLayout" Target="../diagrams/layout6.xml"/><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 Id="rId1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192780"/>
            <a:ext cx="4690110" cy="2339045"/>
          </a:xfrm>
          <a:prstGeom prst="rect">
            <a:avLst/>
          </a:prstGeom>
        </p:spPr>
        <p:txBody>
          <a:bodyPr wrap="square" lIns="91384" tIns="45692" rIns="91384" bIns="45692">
            <a:spAutoFit/>
          </a:bodyPr>
          <a:lstStyle/>
          <a:p>
            <a:pPr defTabSz="913838">
              <a:defRPr/>
            </a:pPr>
            <a:endParaRPr lang="en-US" sz="2800" b="1" kern="0" dirty="0" smtClean="0">
              <a:solidFill>
                <a:prstClr val="black"/>
              </a:solidFill>
            </a:endParaRPr>
          </a:p>
          <a:p>
            <a:pPr defTabSz="913838">
              <a:defRPr/>
            </a:pPr>
            <a:endParaRPr lang="en-US" sz="2800" b="1" kern="0" dirty="0">
              <a:solidFill>
                <a:prstClr val="black"/>
              </a:solidFill>
            </a:endParaRPr>
          </a:p>
          <a:p>
            <a:pPr defTabSz="913838">
              <a:defRPr/>
            </a:pPr>
            <a:r>
              <a:rPr lang="en-US" sz="3000" b="1" kern="0" dirty="0" smtClean="0">
                <a:solidFill>
                  <a:prstClr val="black"/>
                </a:solidFill>
              </a:rPr>
              <a:t>Using polymer Coated Urea to Reduce N Loss, Increase Yields, and Grower Profits</a:t>
            </a:r>
            <a:endParaRPr lang="en-US" sz="2400" b="1" kern="0" dirty="0">
              <a:solidFill>
                <a:prstClr val="black"/>
              </a:solidFill>
            </a:endParaRPr>
          </a:p>
        </p:txBody>
      </p:sp>
    </p:spTree>
    <p:extLst>
      <p:ext uri="{BB962C8B-B14F-4D97-AF65-F5344CB8AC3E}">
        <p14:creationId xmlns:p14="http://schemas.microsoft.com/office/powerpoint/2010/main" val="1912621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4441" name="Picture 9" descr="Nitamin Nf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7895" y="2009776"/>
            <a:ext cx="1733550" cy="148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Rectangle 2"/>
          <p:cNvSpPr>
            <a:spLocks noGrp="1" noChangeArrowheads="1"/>
          </p:cNvSpPr>
          <p:nvPr>
            <p:ph type="title"/>
          </p:nvPr>
        </p:nvSpPr>
        <p:spPr/>
        <p:txBody>
          <a:bodyPr/>
          <a:lstStyle/>
          <a:p>
            <a:pPr eaLnBrk="1" hangingPunct="1"/>
            <a:r>
              <a:rPr lang="en-US" altLang="en-US" smtClean="0"/>
              <a:t>“Enhanced-Efficiency” Fertilizers</a:t>
            </a:r>
          </a:p>
        </p:txBody>
      </p:sp>
      <p:pic>
        <p:nvPicPr>
          <p:cNvPr id="274435" name="Picture 3" descr="AGROTAIN PROD 7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50" y="3463925"/>
            <a:ext cx="2895600" cy="19351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4436" name="Picture 4" descr=" SU bulk 7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14788" y="4431506"/>
            <a:ext cx="2895600" cy="18843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74437" name="Picture 5" descr="Guardi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0388" y="3654425"/>
            <a:ext cx="1809750" cy="244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38" name="Picture 6" descr="prod_N-Serv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575" y="1603375"/>
            <a:ext cx="2251075"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39" name="Picture 7" descr="http___ww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11157" y="1263651"/>
            <a:ext cx="2208212"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4443" name="Picture 11" descr="CORO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6188" y="3463925"/>
            <a:ext cx="2400300"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03207" y="4050507"/>
            <a:ext cx="1743685" cy="1104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215608" y="5535841"/>
            <a:ext cx="2704574" cy="887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93939" y="3321447"/>
            <a:ext cx="2434214" cy="1045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46892" y="2497095"/>
            <a:ext cx="3263899" cy="847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4440" name="Picture 8" descr="ESN_Header_cop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70337" y="1164545"/>
            <a:ext cx="3330575"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Content Placeholder 3"/>
          <p:cNvGraphicFramePr>
            <a:graphicFrameLocks noGrp="1"/>
          </p:cNvGraphicFramePr>
          <p:nvPr>
            <p:ph idx="1"/>
            <p:extLst>
              <p:ext uri="{D42A27DB-BD31-4B8C-83A1-F6EECF244321}">
                <p14:modId xmlns:p14="http://schemas.microsoft.com/office/powerpoint/2010/main" val="1509541564"/>
              </p:ext>
            </p:extLst>
          </p:nvPr>
        </p:nvGraphicFramePr>
        <p:xfrm>
          <a:off x="457200" y="1143000"/>
          <a:ext cx="8229600" cy="498316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extLst>
      <p:ext uri="{BB962C8B-B14F-4D97-AF65-F5344CB8AC3E}">
        <p14:creationId xmlns:p14="http://schemas.microsoft.com/office/powerpoint/2010/main" val="32198355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7443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7444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0"/>
                                  </p:stCondLst>
                                  <p:childTnLst>
                                    <p:set>
                                      <p:cBhvr>
                                        <p:cTn id="12" dur="1" fill="hold">
                                          <p:stCondLst>
                                            <p:cond delay="0"/>
                                          </p:stCondLst>
                                        </p:cTn>
                                        <p:tgtEl>
                                          <p:spTgt spid="274443"/>
                                        </p:tgtEl>
                                        <p:attrNameLst>
                                          <p:attrName>style.visibility</p:attrName>
                                        </p:attrNameLst>
                                      </p:cBhvr>
                                      <p:to>
                                        <p:strVal val="visible"/>
                                      </p:to>
                                    </p:set>
                                  </p:childTnLst>
                                </p:cTn>
                              </p:par>
                            </p:childTnLst>
                          </p:cTn>
                        </p:par>
                        <p:par>
                          <p:cTn id="13" fill="hold" nodeType="afterGroup">
                            <p:stCondLst>
                              <p:cond delay="0"/>
                            </p:stCondLst>
                            <p:childTnLst>
                              <p:par>
                                <p:cTn id="14" presetID="1" presetClass="entr" presetSubtype="0" fill="hold" nodeType="afterEffect">
                                  <p:stCondLst>
                                    <p:cond delay="0"/>
                                  </p:stCondLst>
                                  <p:childTnLst>
                                    <p:set>
                                      <p:cBhvr>
                                        <p:cTn id="15" dur="1" fill="hold">
                                          <p:stCondLst>
                                            <p:cond delay="0"/>
                                          </p:stCondLst>
                                        </p:cTn>
                                        <p:tgtEl>
                                          <p:spTgt spid="274439"/>
                                        </p:tgtEl>
                                        <p:attrNameLst>
                                          <p:attrName>style.visibility</p:attrName>
                                        </p:attrNameLst>
                                      </p:cBhvr>
                                      <p:to>
                                        <p:strVal val="visible"/>
                                      </p:to>
                                    </p:set>
                                  </p:childTnLst>
                                </p:cTn>
                              </p:par>
                            </p:childTnLst>
                          </p:cTn>
                        </p:par>
                        <p:par>
                          <p:cTn id="16" fill="hold" nodeType="afterGroup">
                            <p:stCondLst>
                              <p:cond delay="0"/>
                            </p:stCondLst>
                            <p:childTnLst>
                              <p:par>
                                <p:cTn id="17" presetID="1"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030"/>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274435"/>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028"/>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274437"/>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274436"/>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0"/>
                                  </p:stCondLst>
                                  <p:childTnLst>
                                    <p:set>
                                      <p:cBhvr>
                                        <p:cTn id="36" dur="1" fill="hold">
                                          <p:stCondLst>
                                            <p:cond delay="0"/>
                                          </p:stCondLst>
                                        </p:cTn>
                                        <p:tgtEl>
                                          <p:spTgt spid="1027"/>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0"/>
                                          </p:stCondLst>
                                        </p:cTn>
                                        <p:tgtEl>
                                          <p:spTgt spid="27444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Diagonal Corner Rectangle 17"/>
          <p:cNvSpPr/>
          <p:nvPr/>
        </p:nvSpPr>
        <p:spPr>
          <a:xfrm>
            <a:off x="1375383" y="4082636"/>
            <a:ext cx="2011680" cy="1755648"/>
          </a:xfrm>
          <a:prstGeom prst="round2DiagRect">
            <a:avLst/>
          </a:prstGeom>
          <a:solidFill>
            <a:srgbClr val="01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t>Polymer-coated</a:t>
            </a:r>
          </a:p>
          <a:p>
            <a:pPr algn="ctr"/>
            <a:r>
              <a:rPr lang="en-US" b="1" i="1" dirty="0"/>
              <a:t>ESN</a:t>
            </a:r>
          </a:p>
        </p:txBody>
      </p:sp>
      <p:sp>
        <p:nvSpPr>
          <p:cNvPr id="16" name="Round Diagonal Corner Rectangle 15"/>
          <p:cNvSpPr/>
          <p:nvPr/>
        </p:nvSpPr>
        <p:spPr>
          <a:xfrm>
            <a:off x="4584773" y="1811487"/>
            <a:ext cx="3749040" cy="731520"/>
          </a:xfrm>
          <a:prstGeom prst="round2DiagRect">
            <a:avLst/>
          </a:prstGeom>
          <a:solidFill>
            <a:srgbClr val="01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Release nitrogen by </a:t>
            </a:r>
          </a:p>
          <a:p>
            <a:pPr algn="ctr"/>
            <a:r>
              <a:rPr lang="en-US" sz="2000" b="1" u="sng" dirty="0"/>
              <a:t>chemical or biological processes</a:t>
            </a:r>
          </a:p>
        </p:txBody>
      </p:sp>
      <p:sp>
        <p:nvSpPr>
          <p:cNvPr id="15" name="Round Diagonal Corner Rectangle 14"/>
          <p:cNvSpPr/>
          <p:nvPr/>
        </p:nvSpPr>
        <p:spPr>
          <a:xfrm>
            <a:off x="506703" y="1811487"/>
            <a:ext cx="3749040" cy="731520"/>
          </a:xfrm>
          <a:prstGeom prst="round2DiagRect">
            <a:avLst/>
          </a:prstGeom>
          <a:solidFill>
            <a:srgbClr val="01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Release nitrogen by </a:t>
            </a:r>
          </a:p>
          <a:p>
            <a:pPr algn="ctr"/>
            <a:r>
              <a:rPr lang="en-US" sz="2000" b="1" u="sng" dirty="0">
                <a:solidFill>
                  <a:schemeClr val="bg1"/>
                </a:solidFill>
              </a:rPr>
              <a:t>physical processes</a:t>
            </a:r>
          </a:p>
        </p:txBody>
      </p:sp>
      <p:sp>
        <p:nvSpPr>
          <p:cNvPr id="204802" name="Rectangle 2"/>
          <p:cNvSpPr>
            <a:spLocks noGrp="1" noChangeArrowheads="1"/>
          </p:cNvSpPr>
          <p:nvPr>
            <p:ph type="title"/>
          </p:nvPr>
        </p:nvSpPr>
        <p:spPr/>
        <p:txBody>
          <a:bodyPr/>
          <a:lstStyle/>
          <a:p>
            <a:r>
              <a:rPr lang="en-US" dirty="0" smtClean="0"/>
              <a:t>Enhanced-Efficiency Nitrogen Fertilizers</a:t>
            </a:r>
          </a:p>
        </p:txBody>
      </p:sp>
      <p:cxnSp>
        <p:nvCxnSpPr>
          <p:cNvPr id="25" name="Straight Arrow Connector 24"/>
          <p:cNvCxnSpPr>
            <a:stCxn id="11" idx="1"/>
            <a:endCxn id="15" idx="3"/>
          </p:cNvCxnSpPr>
          <p:nvPr/>
        </p:nvCxnSpPr>
        <p:spPr>
          <a:xfrm flipH="1">
            <a:off x="2381223" y="1499720"/>
            <a:ext cx="2124375" cy="3117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1" idx="1"/>
            <a:endCxn id="16" idx="3"/>
          </p:cNvCxnSpPr>
          <p:nvPr/>
        </p:nvCxnSpPr>
        <p:spPr>
          <a:xfrm>
            <a:off x="4505598" y="1499720"/>
            <a:ext cx="1953695" cy="3117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Round Diagonal Corner Rectangle 26"/>
          <p:cNvSpPr/>
          <p:nvPr/>
        </p:nvSpPr>
        <p:spPr>
          <a:xfrm>
            <a:off x="506703" y="2872562"/>
            <a:ext cx="7827110" cy="864156"/>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lumMod val="75000"/>
                  </a:schemeClr>
                </a:solidFill>
              </a:rPr>
              <a:t>C</a:t>
            </a:r>
            <a:r>
              <a:rPr lang="en-US" sz="2400" b="1" dirty="0" smtClean="0">
                <a:solidFill>
                  <a:schemeClr val="tx2">
                    <a:lumMod val="75000"/>
                  </a:schemeClr>
                </a:solidFill>
              </a:rPr>
              <a:t>ontrol leaching, denitrification, and volatilization for a few weeks to many months depending on product longevity. </a:t>
            </a:r>
            <a:endParaRPr lang="en-US" sz="2400" b="1" dirty="0">
              <a:solidFill>
                <a:schemeClr val="tx2">
                  <a:lumMod val="75000"/>
                </a:schemeClr>
              </a:solidFill>
            </a:endParaRPr>
          </a:p>
        </p:txBody>
      </p:sp>
      <p:sp>
        <p:nvSpPr>
          <p:cNvPr id="11" name="Round Diagonal Corner Rectangle 10"/>
          <p:cNvSpPr/>
          <p:nvPr/>
        </p:nvSpPr>
        <p:spPr>
          <a:xfrm>
            <a:off x="2453881" y="1042520"/>
            <a:ext cx="4103433" cy="457200"/>
          </a:xfrm>
          <a:prstGeom prst="round2DiagRect">
            <a:avLst/>
          </a:prstGeom>
          <a:solidFill>
            <a:srgbClr val="01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Slow- and controlled-release</a:t>
            </a:r>
          </a:p>
        </p:txBody>
      </p:sp>
      <p:sp>
        <p:nvSpPr>
          <p:cNvPr id="19" name="Round Diagonal Corner Rectangle 18"/>
          <p:cNvSpPr/>
          <p:nvPr/>
        </p:nvSpPr>
        <p:spPr>
          <a:xfrm>
            <a:off x="5453453" y="4082636"/>
            <a:ext cx="2011680" cy="1755648"/>
          </a:xfrm>
          <a:prstGeom prst="round2DiagRect">
            <a:avLst/>
          </a:prstGeom>
          <a:solidFill>
            <a:srgbClr val="01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t>Methylene urea</a:t>
            </a:r>
          </a:p>
          <a:p>
            <a:pPr algn="ctr"/>
            <a:r>
              <a:rPr lang="en-US" sz="1600" b="1" u="sng" dirty="0"/>
              <a:t>Urea formaldehyde</a:t>
            </a:r>
          </a:p>
          <a:p>
            <a:pPr algn="ctr"/>
            <a:r>
              <a:rPr lang="en-US" sz="1600" b="1" u="sng" dirty="0"/>
              <a:t>Urea </a:t>
            </a:r>
            <a:r>
              <a:rPr lang="en-US" sz="1600" b="1" u="sng" dirty="0" err="1"/>
              <a:t>triazone</a:t>
            </a:r>
            <a:endParaRPr lang="en-US" sz="1600" b="1" u="sng" dirty="0"/>
          </a:p>
          <a:p>
            <a:pPr algn="ctr"/>
            <a:r>
              <a:rPr lang="en-US" sz="1600" b="1" i="1" dirty="0" err="1"/>
              <a:t>Coron</a:t>
            </a:r>
            <a:endParaRPr lang="en-US" sz="1600" b="1" i="1" dirty="0"/>
          </a:p>
          <a:p>
            <a:pPr algn="ctr"/>
            <a:r>
              <a:rPr lang="en-US" sz="1600" b="1" i="1" dirty="0" err="1"/>
              <a:t>Nitamin</a:t>
            </a:r>
            <a:r>
              <a:rPr lang="en-US" sz="1600" b="1" i="1" dirty="0"/>
              <a:t>/</a:t>
            </a:r>
            <a:r>
              <a:rPr lang="en-US" sz="1600" b="1" i="1" dirty="0" err="1"/>
              <a:t>Nfusion</a:t>
            </a:r>
            <a:endParaRPr lang="en-US" sz="1600" b="1" i="1" dirty="0"/>
          </a:p>
          <a:p>
            <a:pPr algn="ctr"/>
            <a:r>
              <a:rPr lang="en-US" sz="1600" b="1" i="1" dirty="0" err="1"/>
              <a:t>NPact</a:t>
            </a:r>
            <a:endParaRPr lang="en-US" sz="1600" b="1" i="1" dirty="0"/>
          </a:p>
          <a:p>
            <a:pPr algn="ctr"/>
            <a:r>
              <a:rPr lang="en-US" sz="1600" b="1" i="1" dirty="0" err="1"/>
              <a:t>Trisert</a:t>
            </a:r>
            <a:endParaRPr lang="en-US" sz="1600" b="1" i="1" dirty="0"/>
          </a:p>
        </p:txBody>
      </p:sp>
    </p:spTree>
    <p:extLst>
      <p:ext uri="{BB962C8B-B14F-4D97-AF65-F5344CB8AC3E}">
        <p14:creationId xmlns:p14="http://schemas.microsoft.com/office/powerpoint/2010/main" val="2641138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6"/>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15" grpId="0" animBg="1"/>
      <p:bldP spid="27"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Diagonal Corner Rectangle 17"/>
          <p:cNvSpPr/>
          <p:nvPr/>
        </p:nvSpPr>
        <p:spPr>
          <a:xfrm>
            <a:off x="1375383" y="4082636"/>
            <a:ext cx="2011680" cy="1755648"/>
          </a:xfrm>
          <a:prstGeom prst="round2DiagRect">
            <a:avLst/>
          </a:prstGeom>
          <a:solidFill>
            <a:srgbClr val="01A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t>NBPT</a:t>
            </a:r>
          </a:p>
          <a:p>
            <a:pPr algn="ctr"/>
            <a:r>
              <a:rPr lang="en-US" sz="1600" dirty="0" err="1"/>
              <a:t>Agrotain</a:t>
            </a:r>
            <a:endParaRPr lang="en-US" sz="1600" dirty="0"/>
          </a:p>
          <a:p>
            <a:pPr algn="ctr"/>
            <a:r>
              <a:rPr lang="en-US" sz="1600" dirty="0" err="1"/>
              <a:t>Nitrain</a:t>
            </a:r>
            <a:r>
              <a:rPr lang="en-US" sz="1600" dirty="0"/>
              <a:t>/</a:t>
            </a:r>
            <a:r>
              <a:rPr lang="en-US" sz="1600" dirty="0" err="1"/>
              <a:t>Nitrain</a:t>
            </a:r>
            <a:r>
              <a:rPr lang="en-US" sz="1600" dirty="0"/>
              <a:t> Express</a:t>
            </a:r>
          </a:p>
          <a:p>
            <a:pPr algn="ctr"/>
            <a:r>
              <a:rPr lang="en-US" sz="1600" dirty="0" err="1"/>
              <a:t>Limus</a:t>
            </a:r>
            <a:endParaRPr lang="en-US" sz="1600" dirty="0"/>
          </a:p>
          <a:p>
            <a:pPr algn="ctr"/>
            <a:r>
              <a:rPr lang="en-US" sz="1600" dirty="0" err="1"/>
              <a:t>Arborite</a:t>
            </a:r>
            <a:endParaRPr lang="en-US" sz="1600" dirty="0"/>
          </a:p>
          <a:p>
            <a:pPr algn="ctr"/>
            <a:r>
              <a:rPr lang="en-US" sz="1600" dirty="0"/>
              <a:t>Many others</a:t>
            </a:r>
          </a:p>
        </p:txBody>
      </p:sp>
      <p:sp>
        <p:nvSpPr>
          <p:cNvPr id="16" name="Round Diagonal Corner Rectangle 15"/>
          <p:cNvSpPr/>
          <p:nvPr/>
        </p:nvSpPr>
        <p:spPr>
          <a:xfrm>
            <a:off x="4584773" y="1811487"/>
            <a:ext cx="3749040" cy="731520"/>
          </a:xfrm>
          <a:prstGeom prst="round2DiagRect">
            <a:avLst/>
          </a:prstGeom>
          <a:solidFill>
            <a:srgbClr val="01A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t>Nitrification inhibitors</a:t>
            </a:r>
          </a:p>
          <a:p>
            <a:pPr algn="ctr"/>
            <a:r>
              <a:rPr lang="en-US" sz="2000" b="1" dirty="0"/>
              <a:t>Slow conversion of NH</a:t>
            </a:r>
            <a:r>
              <a:rPr lang="en-US" sz="2000" b="1" baseline="-25000" dirty="0"/>
              <a:t>4</a:t>
            </a:r>
            <a:r>
              <a:rPr lang="en-US" sz="2000" b="1" dirty="0"/>
              <a:t> to NO</a:t>
            </a:r>
            <a:r>
              <a:rPr lang="en-US" sz="2000" b="1" baseline="-25000" dirty="0"/>
              <a:t>3</a:t>
            </a:r>
          </a:p>
        </p:txBody>
      </p:sp>
      <p:sp>
        <p:nvSpPr>
          <p:cNvPr id="15" name="Round Diagonal Corner Rectangle 14"/>
          <p:cNvSpPr/>
          <p:nvPr/>
        </p:nvSpPr>
        <p:spPr>
          <a:xfrm>
            <a:off x="506703" y="1811487"/>
            <a:ext cx="3749040" cy="731520"/>
          </a:xfrm>
          <a:prstGeom prst="round2DiagRect">
            <a:avLst/>
          </a:prstGeom>
          <a:solidFill>
            <a:srgbClr val="01A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t>Urease inhibitors</a:t>
            </a:r>
          </a:p>
          <a:p>
            <a:pPr algn="ctr"/>
            <a:r>
              <a:rPr lang="en-US" sz="2000" b="1" dirty="0"/>
              <a:t>Slow conversion of urea to NH</a:t>
            </a:r>
            <a:r>
              <a:rPr lang="en-US" sz="2000" b="1" baseline="-25000" dirty="0"/>
              <a:t>4</a:t>
            </a:r>
          </a:p>
        </p:txBody>
      </p:sp>
      <p:sp>
        <p:nvSpPr>
          <p:cNvPr id="204802" name="Rectangle 2"/>
          <p:cNvSpPr>
            <a:spLocks noGrp="1" noChangeArrowheads="1"/>
          </p:cNvSpPr>
          <p:nvPr>
            <p:ph type="title"/>
          </p:nvPr>
        </p:nvSpPr>
        <p:spPr/>
        <p:txBody>
          <a:bodyPr/>
          <a:lstStyle/>
          <a:p>
            <a:r>
              <a:rPr lang="en-US" dirty="0" smtClean="0"/>
              <a:t>Enhanced-Efficiency Nitrogen Fertilizers</a:t>
            </a:r>
          </a:p>
        </p:txBody>
      </p:sp>
      <p:cxnSp>
        <p:nvCxnSpPr>
          <p:cNvPr id="25" name="Straight Arrow Connector 24"/>
          <p:cNvCxnSpPr>
            <a:stCxn id="11" idx="1"/>
            <a:endCxn id="15" idx="3"/>
          </p:cNvCxnSpPr>
          <p:nvPr/>
        </p:nvCxnSpPr>
        <p:spPr>
          <a:xfrm flipH="1">
            <a:off x="2381223" y="1499720"/>
            <a:ext cx="2124375" cy="3117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stCxn id="11" idx="1"/>
            <a:endCxn id="16" idx="3"/>
          </p:cNvCxnSpPr>
          <p:nvPr/>
        </p:nvCxnSpPr>
        <p:spPr>
          <a:xfrm>
            <a:off x="4505598" y="1499720"/>
            <a:ext cx="1953695" cy="31176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ound Diagonal Corner Rectangle 10"/>
          <p:cNvSpPr/>
          <p:nvPr/>
        </p:nvSpPr>
        <p:spPr>
          <a:xfrm>
            <a:off x="2453881" y="1042520"/>
            <a:ext cx="4103433" cy="457200"/>
          </a:xfrm>
          <a:prstGeom prst="round2DiagRect">
            <a:avLst/>
          </a:prstGeom>
          <a:solidFill>
            <a:srgbClr val="01A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Inhibitors/stabilizers</a:t>
            </a:r>
          </a:p>
        </p:txBody>
      </p:sp>
      <p:sp>
        <p:nvSpPr>
          <p:cNvPr id="19" name="Round Diagonal Corner Rectangle 18"/>
          <p:cNvSpPr/>
          <p:nvPr/>
        </p:nvSpPr>
        <p:spPr>
          <a:xfrm>
            <a:off x="5453453" y="4082636"/>
            <a:ext cx="2011680" cy="1755648"/>
          </a:xfrm>
          <a:prstGeom prst="round2DiagRect">
            <a:avLst/>
          </a:prstGeom>
          <a:solidFill>
            <a:srgbClr val="01A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err="1"/>
              <a:t>Nitrapyrin</a:t>
            </a:r>
            <a:endParaRPr lang="en-US" sz="1600" b="1" u="sng" dirty="0"/>
          </a:p>
          <a:p>
            <a:pPr algn="ctr"/>
            <a:r>
              <a:rPr lang="en-US" sz="1600" dirty="0"/>
              <a:t>N-Serve</a:t>
            </a:r>
          </a:p>
          <a:p>
            <a:pPr algn="ctr"/>
            <a:r>
              <a:rPr lang="en-US" sz="1600" dirty="0"/>
              <a:t>Instinct </a:t>
            </a:r>
          </a:p>
          <a:p>
            <a:pPr algn="ctr"/>
            <a:r>
              <a:rPr lang="en-US" sz="1600" b="1" u="sng" dirty="0"/>
              <a:t>DCD</a:t>
            </a:r>
          </a:p>
          <a:p>
            <a:pPr algn="ctr"/>
            <a:r>
              <a:rPr lang="en-US" sz="1600" dirty="0"/>
              <a:t>Super U*</a:t>
            </a:r>
          </a:p>
          <a:p>
            <a:pPr algn="ctr"/>
            <a:r>
              <a:rPr lang="en-US" sz="1600" dirty="0" err="1"/>
              <a:t>Agrotain</a:t>
            </a:r>
            <a:r>
              <a:rPr lang="en-US" sz="1600" dirty="0"/>
              <a:t> Plus*</a:t>
            </a:r>
          </a:p>
          <a:p>
            <a:pPr algn="ctr"/>
            <a:r>
              <a:rPr lang="en-US" sz="1600" dirty="0"/>
              <a:t>Guardian</a:t>
            </a:r>
          </a:p>
        </p:txBody>
      </p:sp>
      <p:sp>
        <p:nvSpPr>
          <p:cNvPr id="12" name="Round Diagonal Corner Rectangle 11"/>
          <p:cNvSpPr/>
          <p:nvPr/>
        </p:nvSpPr>
        <p:spPr>
          <a:xfrm>
            <a:off x="4813373" y="2866099"/>
            <a:ext cx="3291840" cy="822960"/>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75000"/>
                  </a:schemeClr>
                </a:solidFill>
              </a:rPr>
              <a:t>C</a:t>
            </a:r>
            <a:r>
              <a:rPr lang="en-US" sz="2000" b="1" dirty="0" smtClean="0">
                <a:solidFill>
                  <a:schemeClr val="tx2">
                    <a:lumMod val="75000"/>
                  </a:schemeClr>
                </a:solidFill>
              </a:rPr>
              <a:t>ontrol leaching, denitrification for 4-8 weeks</a:t>
            </a:r>
            <a:endParaRPr lang="en-US" sz="2000" b="1" dirty="0">
              <a:solidFill>
                <a:schemeClr val="tx2">
                  <a:lumMod val="75000"/>
                </a:schemeClr>
              </a:solidFill>
            </a:endParaRPr>
          </a:p>
        </p:txBody>
      </p:sp>
      <p:sp>
        <p:nvSpPr>
          <p:cNvPr id="13" name="Round Diagonal Corner Rectangle 12"/>
          <p:cNvSpPr/>
          <p:nvPr/>
        </p:nvSpPr>
        <p:spPr>
          <a:xfrm>
            <a:off x="735303" y="2870305"/>
            <a:ext cx="3291840" cy="822960"/>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75000"/>
                  </a:schemeClr>
                </a:solidFill>
              </a:rPr>
              <a:t>C</a:t>
            </a:r>
            <a:r>
              <a:rPr lang="en-US" sz="2000" b="1" dirty="0" smtClean="0">
                <a:solidFill>
                  <a:schemeClr val="tx2">
                    <a:lumMod val="75000"/>
                  </a:schemeClr>
                </a:solidFill>
              </a:rPr>
              <a:t>ontrol volatilization </a:t>
            </a:r>
          </a:p>
          <a:p>
            <a:pPr algn="ctr"/>
            <a:r>
              <a:rPr lang="en-US" sz="2000" b="1" dirty="0" smtClean="0">
                <a:solidFill>
                  <a:schemeClr val="tx2">
                    <a:lumMod val="75000"/>
                  </a:schemeClr>
                </a:solidFill>
              </a:rPr>
              <a:t>for 7-14 days. </a:t>
            </a:r>
            <a:endParaRPr lang="en-US" sz="2000" b="1" dirty="0">
              <a:solidFill>
                <a:schemeClr val="tx2">
                  <a:lumMod val="75000"/>
                </a:schemeClr>
              </a:solidFill>
            </a:endParaRPr>
          </a:p>
        </p:txBody>
      </p:sp>
      <p:sp>
        <p:nvSpPr>
          <p:cNvPr id="14" name="Round Diagonal Corner Rectangle 13"/>
          <p:cNvSpPr/>
          <p:nvPr/>
        </p:nvSpPr>
        <p:spPr>
          <a:xfrm>
            <a:off x="3614098" y="4805305"/>
            <a:ext cx="1616270" cy="1256405"/>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u="sng" dirty="0">
                <a:solidFill>
                  <a:schemeClr val="tx2">
                    <a:lumMod val="75000"/>
                  </a:schemeClr>
                </a:solidFill>
              </a:rPr>
              <a:t>Other Active</a:t>
            </a:r>
          </a:p>
          <a:p>
            <a:pPr algn="ctr"/>
            <a:r>
              <a:rPr lang="en-US" sz="1600" b="1" u="sng" dirty="0">
                <a:solidFill>
                  <a:schemeClr val="tx2">
                    <a:lumMod val="75000"/>
                  </a:schemeClr>
                </a:solidFill>
              </a:rPr>
              <a:t>Ingredients**</a:t>
            </a:r>
          </a:p>
          <a:p>
            <a:pPr algn="ctr"/>
            <a:r>
              <a:rPr lang="en-US" sz="1600" b="1" i="1" dirty="0" err="1">
                <a:solidFill>
                  <a:schemeClr val="tx2">
                    <a:lumMod val="75000"/>
                  </a:schemeClr>
                </a:solidFill>
              </a:rPr>
              <a:t>Nutrisphere</a:t>
            </a:r>
            <a:r>
              <a:rPr lang="en-US" sz="1600" b="1" i="1" dirty="0">
                <a:solidFill>
                  <a:schemeClr val="tx2">
                    <a:lumMod val="75000"/>
                  </a:schemeClr>
                </a:solidFill>
              </a:rPr>
              <a:t>-N</a:t>
            </a:r>
          </a:p>
          <a:p>
            <a:pPr algn="ctr"/>
            <a:r>
              <a:rPr lang="en-US" sz="1600" b="1" i="1" dirty="0">
                <a:solidFill>
                  <a:schemeClr val="tx2">
                    <a:lumMod val="75000"/>
                  </a:schemeClr>
                </a:solidFill>
              </a:rPr>
              <a:t>Stay-N</a:t>
            </a:r>
          </a:p>
          <a:p>
            <a:pPr algn="ctr"/>
            <a:r>
              <a:rPr lang="en-US" sz="1600" b="1" i="1" dirty="0">
                <a:solidFill>
                  <a:schemeClr val="tx2">
                    <a:lumMod val="75000"/>
                  </a:schemeClr>
                </a:solidFill>
              </a:rPr>
              <a:t>N-Zone</a:t>
            </a:r>
          </a:p>
        </p:txBody>
      </p:sp>
      <p:sp>
        <p:nvSpPr>
          <p:cNvPr id="17" name="TextBox 16"/>
          <p:cNvSpPr txBox="1"/>
          <p:nvPr/>
        </p:nvSpPr>
        <p:spPr>
          <a:xfrm>
            <a:off x="99949" y="6184260"/>
            <a:ext cx="4784900" cy="584775"/>
          </a:xfrm>
          <a:prstGeom prst="rect">
            <a:avLst/>
          </a:prstGeom>
          <a:noFill/>
        </p:spPr>
        <p:txBody>
          <a:bodyPr wrap="none" rtlCol="0">
            <a:spAutoFit/>
          </a:bodyPr>
          <a:lstStyle/>
          <a:p>
            <a:r>
              <a:rPr lang="en-US" sz="1600" dirty="0" smtClean="0"/>
              <a:t>*Contains both NBPT and DCD</a:t>
            </a:r>
          </a:p>
          <a:p>
            <a:r>
              <a:rPr lang="en-US" sz="1600" dirty="0"/>
              <a:t>** Mode of action less certain or less-well documented</a:t>
            </a:r>
          </a:p>
        </p:txBody>
      </p:sp>
    </p:spTree>
    <p:extLst>
      <p:ext uri="{BB962C8B-B14F-4D97-AF65-F5344CB8AC3E}">
        <p14:creationId xmlns:p14="http://schemas.microsoft.com/office/powerpoint/2010/main" val="5384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15" grpId="0" animBg="1"/>
      <p:bldP spid="19"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86249" y="4321953"/>
            <a:ext cx="6771503" cy="1673942"/>
            <a:chOff x="1000897" y="4102444"/>
            <a:chExt cx="6771503" cy="1673942"/>
          </a:xfrm>
        </p:grpSpPr>
        <p:sp>
          <p:nvSpPr>
            <p:cNvPr id="3" name="Round Diagonal Corner Rectangle 2"/>
            <p:cNvSpPr/>
            <p:nvPr/>
          </p:nvSpPr>
          <p:spPr>
            <a:xfrm>
              <a:off x="1000897" y="4102444"/>
              <a:ext cx="6771503" cy="1673942"/>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a:solidFill>
                  <a:schemeClr val="tx2"/>
                </a:solidFill>
              </a:endParaRPr>
            </a:p>
          </p:txBody>
        </p:sp>
        <p:grpSp>
          <p:nvGrpSpPr>
            <p:cNvPr id="4" name="Group 2"/>
            <p:cNvGrpSpPr>
              <a:grpSpLocks/>
            </p:cNvGrpSpPr>
            <p:nvPr/>
          </p:nvGrpSpPr>
          <p:grpSpPr bwMode="auto">
            <a:xfrm>
              <a:off x="2200698" y="4169553"/>
              <a:ext cx="4291376" cy="400108"/>
              <a:chOff x="901" y="1200"/>
              <a:chExt cx="3752" cy="384"/>
            </a:xfrm>
          </p:grpSpPr>
          <p:sp>
            <p:nvSpPr>
              <p:cNvPr id="5" name="Text Box 3"/>
              <p:cNvSpPr txBox="1">
                <a:spLocks noChangeArrowheads="1"/>
              </p:cNvSpPr>
              <p:nvPr/>
            </p:nvSpPr>
            <p:spPr bwMode="auto">
              <a:xfrm>
                <a:off x="901" y="1200"/>
                <a:ext cx="1407" cy="384"/>
              </a:xfrm>
              <a:prstGeom prst="rect">
                <a:avLst/>
              </a:prstGeom>
              <a:noFill/>
              <a:ln w="9525" algn="ctr">
                <a:noFill/>
                <a:miter lim="800000"/>
                <a:headEnd/>
                <a:tailEnd/>
              </a:ln>
            </p:spPr>
            <p:txBody>
              <a:bodyPr wrap="none">
                <a:spAutoFit/>
              </a:bodyPr>
              <a:lstStyle/>
              <a:p>
                <a:pPr algn="ctr">
                  <a:spcBef>
                    <a:spcPct val="20000"/>
                  </a:spcBef>
                </a:pPr>
                <a:r>
                  <a:rPr lang="en-US" sz="2000" b="1" dirty="0">
                    <a:solidFill>
                      <a:schemeClr val="tx2"/>
                    </a:solidFill>
                  </a:rPr>
                  <a:t>24 – 48 hours</a:t>
                </a:r>
              </a:p>
            </p:txBody>
          </p:sp>
          <p:sp>
            <p:nvSpPr>
              <p:cNvPr id="6" name="Text Box 4"/>
              <p:cNvSpPr txBox="1">
                <a:spLocks noChangeArrowheads="1"/>
              </p:cNvSpPr>
              <p:nvPr/>
            </p:nvSpPr>
            <p:spPr bwMode="auto">
              <a:xfrm>
                <a:off x="3465" y="1200"/>
                <a:ext cx="1188" cy="384"/>
              </a:xfrm>
              <a:prstGeom prst="rect">
                <a:avLst/>
              </a:prstGeom>
              <a:noFill/>
              <a:ln w="9525" algn="ctr">
                <a:noFill/>
                <a:miter lim="800000"/>
                <a:headEnd/>
                <a:tailEnd/>
              </a:ln>
            </p:spPr>
            <p:txBody>
              <a:bodyPr wrap="none">
                <a:spAutoFit/>
              </a:bodyPr>
              <a:lstStyle/>
              <a:p>
                <a:pPr algn="ctr">
                  <a:spcBef>
                    <a:spcPct val="20000"/>
                  </a:spcBef>
                </a:pPr>
                <a:r>
                  <a:rPr lang="en-US" sz="2000" b="1" dirty="0">
                    <a:solidFill>
                      <a:schemeClr val="tx2"/>
                    </a:solidFill>
                  </a:rPr>
                  <a:t>7 – </a:t>
                </a:r>
                <a:r>
                  <a:rPr lang="en-US" sz="2000" b="1" dirty="0" smtClean="0">
                    <a:solidFill>
                      <a:schemeClr val="tx2"/>
                    </a:solidFill>
                  </a:rPr>
                  <a:t>14 </a:t>
                </a:r>
                <a:r>
                  <a:rPr lang="en-US" sz="2000" b="1" dirty="0">
                    <a:solidFill>
                      <a:schemeClr val="tx2"/>
                    </a:solidFill>
                  </a:rPr>
                  <a:t>days</a:t>
                </a:r>
              </a:p>
            </p:txBody>
          </p:sp>
        </p:grpSp>
        <p:grpSp>
          <p:nvGrpSpPr>
            <p:cNvPr id="10" name="Group 8"/>
            <p:cNvGrpSpPr>
              <a:grpSpLocks/>
            </p:cNvGrpSpPr>
            <p:nvPr/>
          </p:nvGrpSpPr>
          <p:grpSpPr bwMode="auto">
            <a:xfrm>
              <a:off x="1295987" y="4495682"/>
              <a:ext cx="6183147" cy="400108"/>
              <a:chOff x="110" y="1513"/>
              <a:chExt cx="5406" cy="384"/>
            </a:xfrm>
          </p:grpSpPr>
          <p:sp>
            <p:nvSpPr>
              <p:cNvPr id="14" name="Text Box 9"/>
              <p:cNvSpPr txBox="1">
                <a:spLocks noChangeArrowheads="1"/>
              </p:cNvSpPr>
              <p:nvPr/>
            </p:nvSpPr>
            <p:spPr bwMode="auto">
              <a:xfrm>
                <a:off x="110" y="1513"/>
                <a:ext cx="609" cy="384"/>
              </a:xfrm>
              <a:prstGeom prst="rect">
                <a:avLst/>
              </a:prstGeom>
              <a:noFill/>
              <a:ln w="9525" algn="ctr">
                <a:noFill/>
                <a:miter lim="800000"/>
                <a:headEnd/>
                <a:tailEnd/>
              </a:ln>
            </p:spPr>
            <p:txBody>
              <a:bodyPr wrap="none">
                <a:spAutoFit/>
              </a:bodyPr>
              <a:lstStyle/>
              <a:p>
                <a:pPr algn="ctr">
                  <a:spcBef>
                    <a:spcPct val="20000"/>
                  </a:spcBef>
                </a:pPr>
                <a:r>
                  <a:rPr lang="en-US" sz="2000" b="1" dirty="0">
                    <a:solidFill>
                      <a:schemeClr val="tx2"/>
                    </a:solidFill>
                  </a:rPr>
                  <a:t>Urea</a:t>
                </a:r>
              </a:p>
            </p:txBody>
          </p:sp>
          <p:sp>
            <p:nvSpPr>
              <p:cNvPr id="15" name="Text Box 10"/>
              <p:cNvSpPr txBox="1">
                <a:spLocks noChangeArrowheads="1"/>
              </p:cNvSpPr>
              <p:nvPr/>
            </p:nvSpPr>
            <p:spPr bwMode="auto">
              <a:xfrm>
                <a:off x="2534" y="1513"/>
                <a:ext cx="600" cy="384"/>
              </a:xfrm>
              <a:prstGeom prst="rect">
                <a:avLst/>
              </a:prstGeom>
              <a:noFill/>
              <a:ln w="9525" algn="ctr">
                <a:noFill/>
                <a:miter lim="800000"/>
                <a:headEnd/>
                <a:tailEnd/>
              </a:ln>
            </p:spPr>
            <p:txBody>
              <a:bodyPr wrap="none">
                <a:spAutoFit/>
              </a:bodyPr>
              <a:lstStyle/>
              <a:p>
                <a:pPr algn="ctr">
                  <a:spcBef>
                    <a:spcPct val="20000"/>
                  </a:spcBef>
                </a:pPr>
                <a:r>
                  <a:rPr lang="en-US" sz="2000" b="1" dirty="0">
                    <a:solidFill>
                      <a:schemeClr val="tx2"/>
                    </a:solidFill>
                  </a:rPr>
                  <a:t>NH</a:t>
                </a:r>
                <a:r>
                  <a:rPr lang="en-US" sz="2000" b="1" baseline="-25000" dirty="0">
                    <a:solidFill>
                      <a:schemeClr val="tx2"/>
                    </a:solidFill>
                  </a:rPr>
                  <a:t>4</a:t>
                </a:r>
                <a:r>
                  <a:rPr lang="en-US" sz="2000" b="1" baseline="30000" dirty="0">
                    <a:solidFill>
                      <a:schemeClr val="tx2"/>
                    </a:solidFill>
                  </a:rPr>
                  <a:t>+</a:t>
                </a:r>
              </a:p>
            </p:txBody>
          </p:sp>
          <p:sp>
            <p:nvSpPr>
              <p:cNvPr id="16" name="Text Box 11"/>
              <p:cNvSpPr txBox="1">
                <a:spLocks noChangeArrowheads="1"/>
              </p:cNvSpPr>
              <p:nvPr/>
            </p:nvSpPr>
            <p:spPr bwMode="auto">
              <a:xfrm>
                <a:off x="4934" y="1513"/>
                <a:ext cx="582" cy="384"/>
              </a:xfrm>
              <a:prstGeom prst="rect">
                <a:avLst/>
              </a:prstGeom>
              <a:noFill/>
              <a:ln w="9525" algn="ctr">
                <a:noFill/>
                <a:miter lim="800000"/>
                <a:headEnd/>
                <a:tailEnd/>
              </a:ln>
            </p:spPr>
            <p:txBody>
              <a:bodyPr wrap="none">
                <a:spAutoFit/>
              </a:bodyPr>
              <a:lstStyle/>
              <a:p>
                <a:pPr algn="ctr">
                  <a:spcBef>
                    <a:spcPct val="20000"/>
                  </a:spcBef>
                </a:pPr>
                <a:r>
                  <a:rPr lang="en-US" sz="2000" b="1" dirty="0">
                    <a:solidFill>
                      <a:schemeClr val="tx2"/>
                    </a:solidFill>
                  </a:rPr>
                  <a:t>NO</a:t>
                </a:r>
                <a:r>
                  <a:rPr lang="en-US" sz="2000" b="1" baseline="-25000" dirty="0">
                    <a:solidFill>
                      <a:schemeClr val="tx2"/>
                    </a:solidFill>
                  </a:rPr>
                  <a:t>3</a:t>
                </a:r>
                <a:r>
                  <a:rPr lang="en-US" sz="2000" b="1" baseline="30000" dirty="0">
                    <a:solidFill>
                      <a:schemeClr val="tx2"/>
                    </a:solidFill>
                  </a:rPr>
                  <a:t>-</a:t>
                </a:r>
              </a:p>
            </p:txBody>
          </p:sp>
        </p:grpSp>
        <p:grpSp>
          <p:nvGrpSpPr>
            <p:cNvPr id="11" name="Group 12"/>
            <p:cNvGrpSpPr>
              <a:grpSpLocks/>
            </p:cNvGrpSpPr>
            <p:nvPr/>
          </p:nvGrpSpPr>
          <p:grpSpPr bwMode="auto">
            <a:xfrm>
              <a:off x="1993678" y="4728079"/>
              <a:ext cx="4831229" cy="0"/>
              <a:chOff x="720" y="1680"/>
              <a:chExt cx="4224" cy="0"/>
            </a:xfrm>
          </p:grpSpPr>
          <p:sp>
            <p:nvSpPr>
              <p:cNvPr id="12" name="Line 13"/>
              <p:cNvSpPr>
                <a:spLocks noChangeShapeType="1"/>
              </p:cNvSpPr>
              <p:nvPr/>
            </p:nvSpPr>
            <p:spPr bwMode="auto">
              <a:xfrm>
                <a:off x="720" y="1680"/>
                <a:ext cx="1824" cy="0"/>
              </a:xfrm>
              <a:prstGeom prst="line">
                <a:avLst/>
              </a:prstGeom>
              <a:noFill/>
              <a:ln w="38100">
                <a:solidFill>
                  <a:schemeClr val="tx1"/>
                </a:solidFill>
                <a:round/>
                <a:headEnd/>
                <a:tailEnd type="triangle" w="med" len="med"/>
              </a:ln>
            </p:spPr>
            <p:txBody>
              <a:bodyPr/>
              <a:lstStyle/>
              <a:p>
                <a:endParaRPr lang="en-US" sz="2000" b="1">
                  <a:solidFill>
                    <a:schemeClr val="tx2"/>
                  </a:solidFill>
                </a:endParaRPr>
              </a:p>
            </p:txBody>
          </p:sp>
          <p:sp>
            <p:nvSpPr>
              <p:cNvPr id="13" name="Line 14"/>
              <p:cNvSpPr>
                <a:spLocks noChangeShapeType="1"/>
              </p:cNvSpPr>
              <p:nvPr/>
            </p:nvSpPr>
            <p:spPr bwMode="auto">
              <a:xfrm>
                <a:off x="3120" y="1680"/>
                <a:ext cx="1824" cy="0"/>
              </a:xfrm>
              <a:prstGeom prst="line">
                <a:avLst/>
              </a:prstGeom>
              <a:noFill/>
              <a:ln w="38100">
                <a:solidFill>
                  <a:schemeClr val="tx1"/>
                </a:solidFill>
                <a:round/>
                <a:headEnd/>
                <a:tailEnd type="triangle" w="med" len="med"/>
              </a:ln>
            </p:spPr>
            <p:txBody>
              <a:bodyPr/>
              <a:lstStyle/>
              <a:p>
                <a:endParaRPr lang="en-US" sz="2000" b="1">
                  <a:solidFill>
                    <a:schemeClr val="tx2"/>
                  </a:solidFill>
                </a:endParaRPr>
              </a:p>
            </p:txBody>
          </p:sp>
        </p:grpSp>
      </p:grpSp>
      <p:sp>
        <p:nvSpPr>
          <p:cNvPr id="204802" name="Rectangle 2"/>
          <p:cNvSpPr>
            <a:spLocks noGrp="1" noChangeArrowheads="1"/>
          </p:cNvSpPr>
          <p:nvPr>
            <p:ph type="title"/>
          </p:nvPr>
        </p:nvSpPr>
        <p:spPr/>
        <p:txBody>
          <a:bodyPr/>
          <a:lstStyle/>
          <a:p>
            <a:r>
              <a:rPr lang="en-US" altLang="en-US" smtClean="0"/>
              <a:t>Inhibitors / Stabilizers</a:t>
            </a:r>
            <a:endParaRPr lang="en-US" dirty="0" smtClean="0"/>
          </a:p>
        </p:txBody>
      </p:sp>
      <p:graphicFrame>
        <p:nvGraphicFramePr>
          <p:cNvPr id="21" name="Diagram 20"/>
          <p:cNvGraphicFramePr/>
          <p:nvPr>
            <p:extLst>
              <p:ext uri="{D42A27DB-BD31-4B8C-83A1-F6EECF244321}">
                <p14:modId xmlns:p14="http://schemas.microsoft.com/office/powerpoint/2010/main" val="3262011188"/>
              </p:ext>
            </p:extLst>
          </p:nvPr>
        </p:nvGraphicFramePr>
        <p:xfrm>
          <a:off x="457200" y="1143001"/>
          <a:ext cx="8229600" cy="30153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9" name="Group 8"/>
          <p:cNvGrpSpPr/>
          <p:nvPr/>
        </p:nvGrpSpPr>
        <p:grpSpPr>
          <a:xfrm>
            <a:off x="1875247" y="5097628"/>
            <a:ext cx="5407025" cy="769441"/>
            <a:chOff x="1797394" y="4878119"/>
            <a:chExt cx="5407025" cy="769441"/>
          </a:xfrm>
        </p:grpSpPr>
        <p:sp>
          <p:nvSpPr>
            <p:cNvPr id="7" name="Text Box 5"/>
            <p:cNvSpPr txBox="1">
              <a:spLocks noChangeArrowheads="1"/>
            </p:cNvSpPr>
            <p:nvPr/>
          </p:nvSpPr>
          <p:spPr bwMode="auto">
            <a:xfrm>
              <a:off x="1797394" y="4878119"/>
              <a:ext cx="2210284" cy="769441"/>
            </a:xfrm>
            <a:prstGeom prst="rect">
              <a:avLst/>
            </a:prstGeom>
            <a:noFill/>
            <a:ln w="9525" algn="ctr">
              <a:noFill/>
              <a:miter lim="800000"/>
              <a:headEnd/>
              <a:tailEnd/>
            </a:ln>
          </p:spPr>
          <p:txBody>
            <a:bodyPr wrap="none">
              <a:spAutoFit/>
            </a:bodyPr>
            <a:lstStyle/>
            <a:p>
              <a:pPr algn="ctr">
                <a:spcBef>
                  <a:spcPct val="20000"/>
                </a:spcBef>
              </a:pPr>
              <a:r>
                <a:rPr lang="en-US" sz="2000" b="1" dirty="0" smtClean="0">
                  <a:solidFill>
                    <a:srgbClr val="0070C0"/>
                  </a:solidFill>
                </a:rPr>
                <a:t>w/Urease </a:t>
              </a:r>
              <a:r>
                <a:rPr lang="en-US" sz="2000" b="1" dirty="0">
                  <a:solidFill>
                    <a:srgbClr val="0070C0"/>
                  </a:solidFill>
                </a:rPr>
                <a:t>Inhibitor</a:t>
              </a:r>
            </a:p>
            <a:p>
              <a:pPr algn="ctr">
                <a:spcBef>
                  <a:spcPct val="20000"/>
                </a:spcBef>
              </a:pPr>
              <a:r>
                <a:rPr lang="en-US" sz="2000" b="1" dirty="0" smtClean="0">
                  <a:solidFill>
                    <a:srgbClr val="0070C0"/>
                  </a:solidFill>
                </a:rPr>
                <a:t>7 </a:t>
              </a:r>
              <a:r>
                <a:rPr lang="en-US" sz="2000" b="1" dirty="0">
                  <a:solidFill>
                    <a:srgbClr val="0070C0"/>
                  </a:solidFill>
                </a:rPr>
                <a:t>– </a:t>
              </a:r>
              <a:r>
                <a:rPr lang="en-US" sz="2000" b="1" dirty="0" smtClean="0">
                  <a:solidFill>
                    <a:srgbClr val="0070C0"/>
                  </a:solidFill>
                </a:rPr>
                <a:t>14 </a:t>
              </a:r>
              <a:r>
                <a:rPr lang="en-US" sz="2000" b="1" dirty="0">
                  <a:solidFill>
                    <a:srgbClr val="0070C0"/>
                  </a:solidFill>
                </a:rPr>
                <a:t>days</a:t>
              </a:r>
            </a:p>
          </p:txBody>
        </p:sp>
        <p:sp>
          <p:nvSpPr>
            <p:cNvPr id="8" name="Text Box 6"/>
            <p:cNvSpPr txBox="1">
              <a:spLocks noChangeArrowheads="1"/>
            </p:cNvSpPr>
            <p:nvPr/>
          </p:nvSpPr>
          <p:spPr bwMode="auto">
            <a:xfrm>
              <a:off x="4464502" y="4878119"/>
              <a:ext cx="2739917" cy="769441"/>
            </a:xfrm>
            <a:prstGeom prst="rect">
              <a:avLst/>
            </a:prstGeom>
            <a:noFill/>
            <a:ln w="9525" algn="ctr">
              <a:noFill/>
              <a:miter lim="800000"/>
              <a:headEnd/>
              <a:tailEnd/>
            </a:ln>
          </p:spPr>
          <p:txBody>
            <a:bodyPr wrap="none">
              <a:spAutoFit/>
            </a:bodyPr>
            <a:lstStyle/>
            <a:p>
              <a:pPr algn="ctr">
                <a:spcBef>
                  <a:spcPct val="20000"/>
                </a:spcBef>
              </a:pPr>
              <a:r>
                <a:rPr lang="en-US" sz="2000" b="1" dirty="0" smtClean="0">
                  <a:solidFill>
                    <a:srgbClr val="0070C0"/>
                  </a:solidFill>
                </a:rPr>
                <a:t>w/Nitrification </a:t>
              </a:r>
              <a:r>
                <a:rPr lang="en-US" sz="2000" b="1" dirty="0">
                  <a:solidFill>
                    <a:srgbClr val="0070C0"/>
                  </a:solidFill>
                </a:rPr>
                <a:t>Inhibitor</a:t>
              </a:r>
            </a:p>
            <a:p>
              <a:pPr algn="ctr">
                <a:spcBef>
                  <a:spcPct val="20000"/>
                </a:spcBef>
              </a:pPr>
              <a:r>
                <a:rPr lang="en-US" sz="2000" b="1" dirty="0" smtClean="0">
                  <a:solidFill>
                    <a:srgbClr val="0070C0"/>
                  </a:solidFill>
                </a:rPr>
                <a:t>4 </a:t>
              </a:r>
              <a:r>
                <a:rPr lang="en-US" sz="2000" b="1" dirty="0">
                  <a:solidFill>
                    <a:srgbClr val="0070C0"/>
                  </a:solidFill>
                </a:rPr>
                <a:t>– 8 weeks</a:t>
              </a:r>
            </a:p>
          </p:txBody>
        </p:sp>
      </p:grpSp>
    </p:spTree>
    <p:extLst>
      <p:ext uri="{BB962C8B-B14F-4D97-AF65-F5344CB8AC3E}">
        <p14:creationId xmlns:p14="http://schemas.microsoft.com/office/powerpoint/2010/main" val="2160796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1"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83932" y="1297031"/>
            <a:ext cx="8329447" cy="3225870"/>
            <a:chOff x="183932" y="1255467"/>
            <a:chExt cx="8329447" cy="322587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340" y="1255467"/>
              <a:ext cx="7686823" cy="3185835"/>
            </a:xfrm>
            <a:prstGeom prst="rect">
              <a:avLst/>
            </a:prstGeom>
          </p:spPr>
        </p:pic>
        <p:sp>
          <p:nvSpPr>
            <p:cNvPr id="5" name="TextBox 4"/>
            <p:cNvSpPr txBox="1"/>
            <p:nvPr/>
          </p:nvSpPr>
          <p:spPr>
            <a:xfrm>
              <a:off x="183932" y="3773451"/>
              <a:ext cx="2502722" cy="707886"/>
            </a:xfrm>
            <a:prstGeom prst="rect">
              <a:avLst/>
            </a:prstGeom>
            <a:solidFill>
              <a:schemeClr val="bg1"/>
            </a:solidFill>
          </p:spPr>
          <p:txBody>
            <a:bodyPr wrap="square" rtlCol="0" anchor="ctr">
              <a:spAutoFit/>
            </a:bodyPr>
            <a:lstStyle/>
            <a:p>
              <a:pPr algn="ctr"/>
              <a:r>
                <a:rPr lang="en-US" sz="2000" dirty="0" smtClean="0"/>
                <a:t>Water moves in through the coating</a:t>
              </a:r>
              <a:endParaRPr lang="en-US" sz="2000" dirty="0"/>
            </a:p>
          </p:txBody>
        </p:sp>
        <p:sp>
          <p:nvSpPr>
            <p:cNvPr id="6" name="TextBox 5"/>
            <p:cNvSpPr txBox="1"/>
            <p:nvPr/>
          </p:nvSpPr>
          <p:spPr>
            <a:xfrm>
              <a:off x="3200398" y="3773451"/>
              <a:ext cx="2017986" cy="707886"/>
            </a:xfrm>
            <a:prstGeom prst="rect">
              <a:avLst/>
            </a:prstGeom>
            <a:solidFill>
              <a:schemeClr val="bg1"/>
            </a:solidFill>
          </p:spPr>
          <p:txBody>
            <a:bodyPr wrap="square" rtlCol="0" anchor="ctr">
              <a:spAutoFit/>
            </a:bodyPr>
            <a:lstStyle/>
            <a:p>
              <a:pPr algn="ctr"/>
              <a:r>
                <a:rPr lang="en-US" sz="2000" dirty="0" smtClean="0"/>
                <a:t>N dissolves inside the coating</a:t>
              </a:r>
              <a:endParaRPr lang="en-US" sz="2000" dirty="0"/>
            </a:p>
          </p:txBody>
        </p:sp>
        <p:sp>
          <p:nvSpPr>
            <p:cNvPr id="7" name="TextBox 6"/>
            <p:cNvSpPr txBox="1"/>
            <p:nvPr/>
          </p:nvSpPr>
          <p:spPr>
            <a:xfrm>
              <a:off x="6038193" y="3773451"/>
              <a:ext cx="2475186" cy="707886"/>
            </a:xfrm>
            <a:prstGeom prst="rect">
              <a:avLst/>
            </a:prstGeom>
            <a:solidFill>
              <a:schemeClr val="bg1"/>
            </a:solidFill>
          </p:spPr>
          <p:txBody>
            <a:bodyPr wrap="square" rtlCol="0" anchor="ctr">
              <a:spAutoFit/>
            </a:bodyPr>
            <a:lstStyle/>
            <a:p>
              <a:pPr algn="ctr"/>
              <a:r>
                <a:rPr lang="en-US" sz="2000" dirty="0" smtClean="0"/>
                <a:t>N moves through the polymer into the soil</a:t>
              </a:r>
              <a:endParaRPr lang="en-US" sz="2000" dirty="0"/>
            </a:p>
          </p:txBody>
        </p:sp>
      </p:grpSp>
      <p:sp>
        <p:nvSpPr>
          <p:cNvPr id="8" name="Round Diagonal Corner Rectangle 7"/>
          <p:cNvSpPr/>
          <p:nvPr/>
        </p:nvSpPr>
        <p:spPr>
          <a:xfrm>
            <a:off x="2044556" y="4900773"/>
            <a:ext cx="5506949" cy="829468"/>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rPr>
              <a:t>Protects </a:t>
            </a:r>
            <a:r>
              <a:rPr lang="en-US" sz="2000" b="1" dirty="0">
                <a:solidFill>
                  <a:schemeClr val="tx2"/>
                </a:solidFill>
              </a:rPr>
              <a:t>the </a:t>
            </a:r>
            <a:r>
              <a:rPr lang="en-US" sz="2000" b="1" dirty="0" smtClean="0">
                <a:solidFill>
                  <a:schemeClr val="tx2"/>
                </a:solidFill>
              </a:rPr>
              <a:t>nitrogen, increases N-use </a:t>
            </a:r>
            <a:r>
              <a:rPr lang="en-US" sz="2000" b="1" dirty="0">
                <a:solidFill>
                  <a:schemeClr val="tx2"/>
                </a:solidFill>
              </a:rPr>
              <a:t>efficiency, </a:t>
            </a:r>
            <a:r>
              <a:rPr lang="en-US" sz="2000" b="1" dirty="0" smtClean="0">
                <a:solidFill>
                  <a:schemeClr val="tx2"/>
                </a:solidFill>
              </a:rPr>
              <a:t>protects </a:t>
            </a:r>
            <a:r>
              <a:rPr lang="en-US" sz="2000" b="1" dirty="0">
                <a:solidFill>
                  <a:schemeClr val="tx2"/>
                </a:solidFill>
              </a:rPr>
              <a:t>the environment</a:t>
            </a:r>
            <a:endParaRPr lang="en-US" sz="2000" dirty="0">
              <a:solidFill>
                <a:schemeClr val="tx2"/>
              </a:solidFill>
            </a:endParaRPr>
          </a:p>
        </p:txBody>
      </p:sp>
      <p:sp>
        <p:nvSpPr>
          <p:cNvPr id="3" name="Title 2"/>
          <p:cNvSpPr>
            <a:spLocks noGrp="1"/>
          </p:cNvSpPr>
          <p:nvPr>
            <p:ph type="title"/>
          </p:nvPr>
        </p:nvSpPr>
        <p:spPr/>
        <p:txBody>
          <a:bodyPr/>
          <a:lstStyle/>
          <a:p>
            <a:r>
              <a:rPr lang="en-US" dirty="0"/>
              <a:t>ESN’s Coating Controls N Release</a:t>
            </a:r>
          </a:p>
        </p:txBody>
      </p:sp>
    </p:spTree>
    <p:extLst>
      <p:ext uri="{BB962C8B-B14F-4D97-AF65-F5344CB8AC3E}">
        <p14:creationId xmlns:p14="http://schemas.microsoft.com/office/powerpoint/2010/main" val="216491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81831" y="333270"/>
            <a:ext cx="4336773" cy="457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b="1" strike="sngStrike" dirty="0">
              <a:latin typeface="Helvetica" pitchFamily="34" charset="0"/>
            </a:endParaRPr>
          </a:p>
        </p:txBody>
      </p:sp>
      <p:pic>
        <p:nvPicPr>
          <p:cNvPr id="4" name="Picture 3" descr="DSCF0917 cropped"/>
          <p:cNvPicPr>
            <a:picLocks noChangeAspect="1" noChangeArrowheads="1"/>
          </p:cNvPicPr>
          <p:nvPr/>
        </p:nvPicPr>
        <p:blipFill>
          <a:blip r:embed="rId3" cstate="screen"/>
          <a:srcRect/>
          <a:stretch>
            <a:fillRect/>
          </a:stretch>
        </p:blipFill>
        <p:spPr bwMode="auto">
          <a:xfrm>
            <a:off x="742008" y="1306227"/>
            <a:ext cx="3163094" cy="3745028"/>
          </a:xfrm>
          <a:prstGeom prst="rect">
            <a:avLst/>
          </a:prstGeom>
          <a:noFill/>
          <a:ln w="9525">
            <a:solidFill>
              <a:schemeClr val="tx1"/>
            </a:solidFill>
            <a:miter lim="800000"/>
            <a:headEnd/>
            <a:tailEnd/>
          </a:ln>
          <a:effectLst/>
        </p:spPr>
      </p:pic>
      <p:pic>
        <p:nvPicPr>
          <p:cNvPr id="5" name="Picture 4" descr="DSCF0911 cropped"/>
          <p:cNvPicPr>
            <a:picLocks noChangeAspect="1" noChangeArrowheads="1"/>
          </p:cNvPicPr>
          <p:nvPr/>
        </p:nvPicPr>
        <p:blipFill>
          <a:blip r:embed="rId4" cstate="screen"/>
          <a:srcRect/>
          <a:stretch>
            <a:fillRect/>
          </a:stretch>
        </p:blipFill>
        <p:spPr bwMode="auto">
          <a:xfrm>
            <a:off x="5130871" y="1295504"/>
            <a:ext cx="3076575" cy="3766474"/>
          </a:xfrm>
          <a:prstGeom prst="rect">
            <a:avLst/>
          </a:prstGeom>
          <a:noFill/>
          <a:ln w="9525" algn="ctr">
            <a:solidFill>
              <a:schemeClr val="tx1"/>
            </a:solidFill>
            <a:miter lim="800000"/>
            <a:headEnd/>
            <a:tailEnd/>
          </a:ln>
          <a:effectLst/>
        </p:spPr>
      </p:pic>
      <p:sp>
        <p:nvSpPr>
          <p:cNvPr id="6" name="Text Box 5"/>
          <p:cNvSpPr txBox="1">
            <a:spLocks noChangeArrowheads="1"/>
          </p:cNvSpPr>
          <p:nvPr/>
        </p:nvSpPr>
        <p:spPr bwMode="auto">
          <a:xfrm>
            <a:off x="1095270" y="4331375"/>
            <a:ext cx="1228284" cy="553998"/>
          </a:xfrm>
          <a:prstGeom prst="rect">
            <a:avLst/>
          </a:prstGeom>
          <a:solidFill>
            <a:srgbClr val="018958"/>
          </a:solidFill>
          <a:ln w="9525">
            <a:noFill/>
            <a:miter lim="800000"/>
            <a:headEnd type="none" w="sm" len="sm"/>
            <a:tailEnd type="none" w="sm" len="sm"/>
          </a:ln>
        </p:spPr>
        <p:txBody>
          <a:bodyPr wrap="square" lIns="0" tIns="0" rIns="0" bIns="0" anchor="ctr">
            <a:spAutoFit/>
          </a:bodyPr>
          <a:lstStyle/>
          <a:p>
            <a:pPr algn="ctr"/>
            <a:r>
              <a:rPr lang="en-US" dirty="0" smtClean="0">
                <a:solidFill>
                  <a:prstClr val="white"/>
                </a:solidFill>
              </a:rPr>
              <a:t>Completely </a:t>
            </a:r>
            <a:r>
              <a:rPr lang="en-US" dirty="0">
                <a:solidFill>
                  <a:prstClr val="white"/>
                </a:solidFill>
              </a:rPr>
              <a:t>dissolved</a:t>
            </a:r>
          </a:p>
        </p:txBody>
      </p:sp>
      <p:sp>
        <p:nvSpPr>
          <p:cNvPr id="7" name="Text Box 6"/>
          <p:cNvSpPr txBox="1">
            <a:spLocks noChangeArrowheads="1"/>
          </p:cNvSpPr>
          <p:nvPr/>
        </p:nvSpPr>
        <p:spPr bwMode="auto">
          <a:xfrm>
            <a:off x="2873830" y="3652252"/>
            <a:ext cx="753626" cy="276999"/>
          </a:xfrm>
          <a:prstGeom prst="rect">
            <a:avLst/>
          </a:prstGeom>
          <a:solidFill>
            <a:srgbClr val="018958"/>
          </a:solidFill>
          <a:ln w="9525">
            <a:noFill/>
            <a:miter lim="800000"/>
            <a:headEnd type="none" w="sm" len="sm"/>
            <a:tailEnd type="none" w="sm" len="sm"/>
          </a:ln>
        </p:spPr>
        <p:txBody>
          <a:bodyPr wrap="square" lIns="0" tIns="0" rIns="0" bIns="0" anchor="ctr">
            <a:spAutoFit/>
          </a:bodyPr>
          <a:lstStyle/>
          <a:p>
            <a:pPr algn="ctr"/>
            <a:r>
              <a:rPr lang="en-US" dirty="0" smtClean="0">
                <a:solidFill>
                  <a:prstClr val="white"/>
                </a:solidFill>
              </a:rPr>
              <a:t>Solid</a:t>
            </a:r>
            <a:endParaRPr lang="en-US" dirty="0">
              <a:solidFill>
                <a:prstClr val="white"/>
              </a:solidFill>
            </a:endParaRPr>
          </a:p>
        </p:txBody>
      </p:sp>
      <p:sp>
        <p:nvSpPr>
          <p:cNvPr id="8" name="Text Box 7"/>
          <p:cNvSpPr txBox="1">
            <a:spLocks noChangeArrowheads="1"/>
          </p:cNvSpPr>
          <p:nvPr/>
        </p:nvSpPr>
        <p:spPr bwMode="auto">
          <a:xfrm>
            <a:off x="1245995" y="1382817"/>
            <a:ext cx="1077559" cy="553998"/>
          </a:xfrm>
          <a:prstGeom prst="rect">
            <a:avLst/>
          </a:prstGeom>
          <a:solidFill>
            <a:srgbClr val="018958"/>
          </a:solidFill>
          <a:ln w="9525">
            <a:noFill/>
            <a:miter lim="800000"/>
            <a:headEnd type="none" w="sm" len="sm"/>
            <a:tailEnd type="none" w="sm" len="sm"/>
          </a:ln>
        </p:spPr>
        <p:txBody>
          <a:bodyPr wrap="square" lIns="0" tIns="0" rIns="0" bIns="0" anchor="ctr">
            <a:spAutoFit/>
          </a:bodyPr>
          <a:lstStyle/>
          <a:p>
            <a:pPr algn="ctr"/>
            <a:r>
              <a:rPr lang="en-US" dirty="0" smtClean="0">
                <a:solidFill>
                  <a:prstClr val="white"/>
                </a:solidFill>
              </a:rPr>
              <a:t>Partially dissolved</a:t>
            </a:r>
            <a:endParaRPr lang="en-US" dirty="0">
              <a:solidFill>
                <a:prstClr val="white"/>
              </a:solidFill>
            </a:endParaRPr>
          </a:p>
        </p:txBody>
      </p:sp>
      <p:sp>
        <p:nvSpPr>
          <p:cNvPr id="9" name="Line 8"/>
          <p:cNvSpPr>
            <a:spLocks noChangeShapeType="1"/>
          </p:cNvSpPr>
          <p:nvPr/>
        </p:nvSpPr>
        <p:spPr bwMode="auto">
          <a:xfrm>
            <a:off x="1784775" y="1959898"/>
            <a:ext cx="466056" cy="489681"/>
          </a:xfrm>
          <a:prstGeom prst="line">
            <a:avLst/>
          </a:prstGeom>
          <a:noFill/>
          <a:ln w="28575">
            <a:solidFill>
              <a:schemeClr val="bg1"/>
            </a:solidFill>
            <a:round/>
            <a:headEnd/>
            <a:tailEnd type="triangle" w="med" len="med"/>
          </a:ln>
        </p:spPr>
        <p:txBody>
          <a:bodyPr/>
          <a:lstStyle/>
          <a:p>
            <a:endParaRPr lang="en-US">
              <a:solidFill>
                <a:prstClr val="black"/>
              </a:solidFill>
            </a:endParaRPr>
          </a:p>
        </p:txBody>
      </p:sp>
      <p:sp>
        <p:nvSpPr>
          <p:cNvPr id="10" name="Line 9"/>
          <p:cNvSpPr>
            <a:spLocks noChangeShapeType="1"/>
          </p:cNvSpPr>
          <p:nvPr/>
        </p:nvSpPr>
        <p:spPr bwMode="auto">
          <a:xfrm flipH="1" flipV="1">
            <a:off x="2631927" y="3313604"/>
            <a:ext cx="618716" cy="316809"/>
          </a:xfrm>
          <a:prstGeom prst="line">
            <a:avLst/>
          </a:prstGeom>
          <a:noFill/>
          <a:ln w="28575">
            <a:solidFill>
              <a:schemeClr val="bg1"/>
            </a:solidFill>
            <a:round/>
            <a:headEnd/>
            <a:tailEnd type="triangle" w="med" len="med"/>
          </a:ln>
        </p:spPr>
        <p:txBody>
          <a:bodyPr/>
          <a:lstStyle/>
          <a:p>
            <a:endParaRPr lang="en-US">
              <a:solidFill>
                <a:prstClr val="black"/>
              </a:solidFill>
            </a:endParaRPr>
          </a:p>
        </p:txBody>
      </p:sp>
      <p:sp>
        <p:nvSpPr>
          <p:cNvPr id="11" name="Line 10"/>
          <p:cNvSpPr>
            <a:spLocks noChangeShapeType="1"/>
          </p:cNvSpPr>
          <p:nvPr/>
        </p:nvSpPr>
        <p:spPr bwMode="auto">
          <a:xfrm flipV="1">
            <a:off x="1709412" y="3622710"/>
            <a:ext cx="218459" cy="685582"/>
          </a:xfrm>
          <a:prstGeom prst="line">
            <a:avLst/>
          </a:prstGeom>
          <a:noFill/>
          <a:ln w="28575">
            <a:solidFill>
              <a:schemeClr val="bg1"/>
            </a:solidFill>
            <a:round/>
            <a:headEnd/>
            <a:tailEnd type="triangle" w="med" len="med"/>
          </a:ln>
        </p:spPr>
        <p:txBody>
          <a:bodyPr/>
          <a:lstStyle/>
          <a:p>
            <a:endParaRPr lang="en-US">
              <a:solidFill>
                <a:prstClr val="black"/>
              </a:solidFill>
            </a:endParaRPr>
          </a:p>
        </p:txBody>
      </p:sp>
      <p:sp>
        <p:nvSpPr>
          <p:cNvPr id="12" name="Text Box 11"/>
          <p:cNvSpPr txBox="1">
            <a:spLocks noChangeArrowheads="1"/>
          </p:cNvSpPr>
          <p:nvPr/>
        </p:nvSpPr>
        <p:spPr bwMode="auto">
          <a:xfrm>
            <a:off x="5345722" y="3167450"/>
            <a:ext cx="783773" cy="276999"/>
          </a:xfrm>
          <a:prstGeom prst="rect">
            <a:avLst/>
          </a:prstGeom>
          <a:solidFill>
            <a:srgbClr val="018958"/>
          </a:solidFill>
          <a:ln w="9525">
            <a:noFill/>
            <a:miter lim="800000"/>
            <a:headEnd type="none" w="sm" len="sm"/>
            <a:tailEnd type="none" w="sm" len="sm"/>
          </a:ln>
        </p:spPr>
        <p:txBody>
          <a:bodyPr wrap="square" lIns="0" tIns="0" rIns="0" bIns="0" anchor="ctr">
            <a:spAutoFit/>
          </a:bodyPr>
          <a:lstStyle/>
          <a:p>
            <a:pPr algn="ctr"/>
            <a:r>
              <a:rPr lang="en-US" dirty="0" smtClean="0">
                <a:solidFill>
                  <a:prstClr val="white"/>
                </a:solidFill>
              </a:rPr>
              <a:t>Empty</a:t>
            </a:r>
            <a:endParaRPr lang="en-US" dirty="0">
              <a:solidFill>
                <a:prstClr val="white"/>
              </a:solidFill>
            </a:endParaRPr>
          </a:p>
        </p:txBody>
      </p:sp>
      <p:sp>
        <p:nvSpPr>
          <p:cNvPr id="13" name="Line 12"/>
          <p:cNvSpPr>
            <a:spLocks noChangeShapeType="1"/>
          </p:cNvSpPr>
          <p:nvPr/>
        </p:nvSpPr>
        <p:spPr bwMode="auto">
          <a:xfrm flipV="1">
            <a:off x="5737607" y="1895379"/>
            <a:ext cx="207649" cy="1272070"/>
          </a:xfrm>
          <a:prstGeom prst="line">
            <a:avLst/>
          </a:prstGeom>
          <a:noFill/>
          <a:ln w="28575">
            <a:solidFill>
              <a:schemeClr val="bg1"/>
            </a:solidFill>
            <a:round/>
            <a:headEnd/>
            <a:tailEnd type="triangle" w="med" len="med"/>
          </a:ln>
        </p:spPr>
        <p:txBody>
          <a:bodyPr/>
          <a:lstStyle/>
          <a:p>
            <a:endParaRPr lang="en-US">
              <a:solidFill>
                <a:prstClr val="black"/>
              </a:solidFill>
            </a:endParaRPr>
          </a:p>
        </p:txBody>
      </p:sp>
      <p:sp>
        <p:nvSpPr>
          <p:cNvPr id="14" name="Line 13"/>
          <p:cNvSpPr>
            <a:spLocks noChangeShapeType="1"/>
          </p:cNvSpPr>
          <p:nvPr/>
        </p:nvSpPr>
        <p:spPr bwMode="auto">
          <a:xfrm flipV="1">
            <a:off x="6129495" y="2924080"/>
            <a:ext cx="982575" cy="349249"/>
          </a:xfrm>
          <a:prstGeom prst="line">
            <a:avLst/>
          </a:prstGeom>
          <a:noFill/>
          <a:ln w="28575">
            <a:solidFill>
              <a:schemeClr val="bg1"/>
            </a:solidFill>
            <a:round/>
            <a:headEnd/>
            <a:tailEnd type="triangle" w="med" len="med"/>
          </a:ln>
        </p:spPr>
        <p:txBody>
          <a:bodyPr/>
          <a:lstStyle/>
          <a:p>
            <a:endParaRPr lang="en-US">
              <a:solidFill>
                <a:prstClr val="black"/>
              </a:solidFill>
            </a:endParaRPr>
          </a:p>
        </p:txBody>
      </p:sp>
      <p:sp>
        <p:nvSpPr>
          <p:cNvPr id="15" name="Line 14"/>
          <p:cNvSpPr>
            <a:spLocks noChangeShapeType="1"/>
          </p:cNvSpPr>
          <p:nvPr/>
        </p:nvSpPr>
        <p:spPr bwMode="auto">
          <a:xfrm>
            <a:off x="6129495" y="3305949"/>
            <a:ext cx="982575" cy="217414"/>
          </a:xfrm>
          <a:prstGeom prst="line">
            <a:avLst/>
          </a:prstGeom>
          <a:noFill/>
          <a:ln w="28575">
            <a:solidFill>
              <a:schemeClr val="bg1"/>
            </a:solidFill>
            <a:round/>
            <a:headEnd/>
            <a:tailEnd type="triangle" w="med" len="med"/>
          </a:ln>
        </p:spPr>
        <p:txBody>
          <a:bodyPr/>
          <a:lstStyle/>
          <a:p>
            <a:endParaRPr lang="en-US">
              <a:solidFill>
                <a:prstClr val="black"/>
              </a:solidFill>
            </a:endParaRPr>
          </a:p>
        </p:txBody>
      </p:sp>
      <p:sp>
        <p:nvSpPr>
          <p:cNvPr id="17" name="Round Diagonal Corner Rectangle 16"/>
          <p:cNvSpPr/>
          <p:nvPr/>
        </p:nvSpPr>
        <p:spPr>
          <a:xfrm>
            <a:off x="1406769" y="5314662"/>
            <a:ext cx="6390752" cy="450412"/>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rPr>
              <a:t>ESN shows your nitrogen protection is working  </a:t>
            </a:r>
            <a:endParaRPr lang="en-US" sz="2000" b="1" dirty="0">
              <a:solidFill>
                <a:schemeClr val="tx2"/>
              </a:solidFill>
            </a:endParaRPr>
          </a:p>
        </p:txBody>
      </p:sp>
      <p:sp>
        <p:nvSpPr>
          <p:cNvPr id="16" name="Title 15"/>
          <p:cNvSpPr>
            <a:spLocks noGrp="1"/>
          </p:cNvSpPr>
          <p:nvPr>
            <p:ph type="title"/>
          </p:nvPr>
        </p:nvSpPr>
        <p:spPr/>
        <p:txBody>
          <a:bodyPr/>
          <a:lstStyle/>
          <a:p>
            <a:r>
              <a:rPr lang="en-US" dirty="0" smtClean="0"/>
              <a:t>Protection You Can See</a:t>
            </a:r>
            <a:endParaRPr lang="en-US" dirty="0"/>
          </a:p>
        </p:txBody>
      </p:sp>
    </p:spTree>
    <p:extLst>
      <p:ext uri="{BB962C8B-B14F-4D97-AF65-F5344CB8AC3E}">
        <p14:creationId xmlns:p14="http://schemas.microsoft.com/office/powerpoint/2010/main" val="25107826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 Diagonal Corner Rectangle 12"/>
          <p:cNvSpPr/>
          <p:nvPr/>
        </p:nvSpPr>
        <p:spPr>
          <a:xfrm>
            <a:off x="2035628" y="5133842"/>
            <a:ext cx="4985658" cy="709605"/>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75000"/>
                  </a:schemeClr>
                </a:solidFill>
              </a:rPr>
              <a:t>ESN protects against all N loss mechanisms for the longest period of time</a:t>
            </a:r>
            <a:endParaRPr lang="en-US" sz="2000" b="1" dirty="0">
              <a:solidFill>
                <a:schemeClr val="tx2">
                  <a:lumMod val="75000"/>
                </a:schemeClr>
              </a:solidFill>
            </a:endParaRPr>
          </a:p>
        </p:txBody>
      </p:sp>
      <p:graphicFrame>
        <p:nvGraphicFramePr>
          <p:cNvPr id="22" name="Content Placeholder 3"/>
          <p:cNvGraphicFramePr>
            <a:graphicFrameLocks/>
          </p:cNvGraphicFramePr>
          <p:nvPr>
            <p:extLst>
              <p:ext uri="{D42A27DB-BD31-4B8C-83A1-F6EECF244321}">
                <p14:modId xmlns:p14="http://schemas.microsoft.com/office/powerpoint/2010/main" val="392988148"/>
              </p:ext>
            </p:extLst>
          </p:nvPr>
        </p:nvGraphicFramePr>
        <p:xfrm>
          <a:off x="304800" y="973398"/>
          <a:ext cx="8458200" cy="424753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smtClean="0"/>
              <a:t>Longevity of N Transformations</a:t>
            </a:r>
            <a:endParaRPr lang="en-US" dirty="0"/>
          </a:p>
        </p:txBody>
      </p:sp>
    </p:spTree>
    <p:extLst>
      <p:ext uri="{BB962C8B-B14F-4D97-AF65-F5344CB8AC3E}">
        <p14:creationId xmlns:p14="http://schemas.microsoft.com/office/powerpoint/2010/main" val="893795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Diagonal Corner Rectangle 2"/>
          <p:cNvSpPr/>
          <p:nvPr/>
        </p:nvSpPr>
        <p:spPr>
          <a:xfrm>
            <a:off x="609600" y="5029200"/>
            <a:ext cx="7848600" cy="990600"/>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ESN produces more yield, greater net return, and offers more application flexibility than conventional urea.</a:t>
            </a:r>
          </a:p>
        </p:txBody>
      </p:sp>
      <p:sp>
        <p:nvSpPr>
          <p:cNvPr id="4" name="Title 1"/>
          <p:cNvSpPr txBox="1">
            <a:spLocks/>
          </p:cNvSpPr>
          <p:nvPr/>
        </p:nvSpPr>
        <p:spPr>
          <a:xfrm>
            <a:off x="609600" y="304800"/>
            <a:ext cx="8017475" cy="4942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dirty="0">
              <a:latin typeface="Helvetica" pitchFamily="34" charset="0"/>
            </a:endParaRPr>
          </a:p>
        </p:txBody>
      </p:sp>
      <p:sp>
        <p:nvSpPr>
          <p:cNvPr id="5" name="TextBox 4"/>
          <p:cNvSpPr txBox="1"/>
          <p:nvPr/>
        </p:nvSpPr>
        <p:spPr>
          <a:xfrm>
            <a:off x="63017" y="6390386"/>
            <a:ext cx="6064156" cy="338554"/>
          </a:xfrm>
          <a:prstGeom prst="rect">
            <a:avLst/>
          </a:prstGeom>
          <a:noFill/>
        </p:spPr>
        <p:txBody>
          <a:bodyPr wrap="square" rtlCol="0">
            <a:spAutoFit/>
          </a:bodyPr>
          <a:lstStyle/>
          <a:p>
            <a:r>
              <a:rPr lang="en-US" sz="1600" dirty="0" smtClean="0">
                <a:solidFill>
                  <a:srgbClr val="000000"/>
                </a:solidFill>
                <a:latin typeface="Helvetica" pitchFamily="34" charset="0"/>
              </a:rPr>
              <a:t>Source: Dr. K. Nelson, </a:t>
            </a:r>
            <a:r>
              <a:rPr lang="en-US" sz="1600" dirty="0" err="1" smtClean="0">
                <a:solidFill>
                  <a:srgbClr val="000000"/>
                </a:solidFill>
                <a:latin typeface="Helvetica" pitchFamily="34" charset="0"/>
              </a:rPr>
              <a:t>Univ</a:t>
            </a:r>
            <a:r>
              <a:rPr lang="en-US" sz="1600" dirty="0" smtClean="0">
                <a:solidFill>
                  <a:srgbClr val="000000"/>
                </a:solidFill>
                <a:latin typeface="Helvetica" pitchFamily="34" charset="0"/>
              </a:rPr>
              <a:t> of Missouri, </a:t>
            </a:r>
            <a:r>
              <a:rPr lang="en-US" sz="1600" dirty="0" err="1" smtClean="0">
                <a:solidFill>
                  <a:srgbClr val="000000"/>
                </a:solidFill>
                <a:latin typeface="Helvetica" pitchFamily="34" charset="0"/>
              </a:rPr>
              <a:t>Greenley</a:t>
            </a:r>
            <a:endParaRPr lang="en-US" sz="1600" dirty="0">
              <a:solidFill>
                <a:srgbClr val="000000"/>
              </a:solidFill>
              <a:latin typeface="Helvetica" pitchFamily="34" charset="0"/>
            </a:endParaRPr>
          </a:p>
        </p:txBody>
      </p:sp>
      <p:sp>
        <p:nvSpPr>
          <p:cNvPr id="13" name="Title 12"/>
          <p:cNvSpPr>
            <a:spLocks noGrp="1"/>
          </p:cNvSpPr>
          <p:nvPr>
            <p:ph type="title"/>
          </p:nvPr>
        </p:nvSpPr>
        <p:spPr/>
        <p:txBody>
          <a:bodyPr>
            <a:normAutofit fontScale="90000"/>
          </a:bodyPr>
          <a:lstStyle/>
          <a:p>
            <a:r>
              <a:rPr lang="en-US" dirty="0" smtClean="0"/>
              <a:t>ESN Increases Yields for Flexible Application Times</a:t>
            </a:r>
            <a:br>
              <a:rPr lang="en-US" dirty="0" smtClean="0"/>
            </a:b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163" y="1083986"/>
            <a:ext cx="7559675" cy="399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0959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582" y="1200386"/>
            <a:ext cx="5559425" cy="384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ound Diagonal Corner Rectangle 2"/>
          <p:cNvSpPr/>
          <p:nvPr/>
        </p:nvSpPr>
        <p:spPr>
          <a:xfrm>
            <a:off x="304800" y="5025088"/>
            <a:ext cx="8466961" cy="819655"/>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A single ESN application at planting produced greater yields and profits than split application of conventional N fertilizers.</a:t>
            </a:r>
          </a:p>
        </p:txBody>
      </p:sp>
      <p:sp>
        <p:nvSpPr>
          <p:cNvPr id="4" name="Title 1"/>
          <p:cNvSpPr txBox="1">
            <a:spLocks/>
          </p:cNvSpPr>
          <p:nvPr/>
        </p:nvSpPr>
        <p:spPr>
          <a:xfrm>
            <a:off x="568998" y="304800"/>
            <a:ext cx="66294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dirty="0">
              <a:latin typeface="Helvetica" pitchFamily="34" charset="0"/>
            </a:endParaRPr>
          </a:p>
        </p:txBody>
      </p:sp>
      <p:sp>
        <p:nvSpPr>
          <p:cNvPr id="6" name="TextBox 5"/>
          <p:cNvSpPr txBox="1"/>
          <p:nvPr/>
        </p:nvSpPr>
        <p:spPr>
          <a:xfrm>
            <a:off x="5869858" y="3058431"/>
            <a:ext cx="3236711" cy="1754326"/>
          </a:xfrm>
          <a:prstGeom prst="rect">
            <a:avLst/>
          </a:prstGeom>
          <a:noFill/>
        </p:spPr>
        <p:txBody>
          <a:bodyPr wrap="square" rtlCol="0">
            <a:spAutoFit/>
          </a:bodyPr>
          <a:lstStyle/>
          <a:p>
            <a:pPr>
              <a:tabLst>
                <a:tab pos="166688" algn="l"/>
              </a:tabLst>
            </a:pPr>
            <a:r>
              <a:rPr lang="en-US" dirty="0">
                <a:solidFill>
                  <a:srgbClr val="000000"/>
                </a:solidFill>
                <a:latin typeface="Helvetica" pitchFamily="34" charset="0"/>
              </a:rPr>
              <a:t>	</a:t>
            </a:r>
            <a:r>
              <a:rPr lang="en-US" dirty="0" smtClean="0">
                <a:solidFill>
                  <a:srgbClr val="000000"/>
                </a:solidFill>
                <a:latin typeface="Helvetica" pitchFamily="34" charset="0"/>
              </a:rPr>
              <a:t>More corn/unit of N</a:t>
            </a:r>
          </a:p>
          <a:p>
            <a:r>
              <a:rPr lang="en-US" dirty="0" smtClean="0">
                <a:solidFill>
                  <a:srgbClr val="000000"/>
                </a:solidFill>
                <a:latin typeface="Helvetica" pitchFamily="34" charset="0"/>
              </a:rPr>
              <a:t>+ flexibility &amp; convenience</a:t>
            </a:r>
          </a:p>
          <a:p>
            <a:r>
              <a:rPr lang="en-US" dirty="0" smtClean="0">
                <a:solidFill>
                  <a:srgbClr val="000000"/>
                </a:solidFill>
                <a:latin typeface="Helvetica" pitchFamily="34" charset="0"/>
              </a:rPr>
              <a:t>+ time, fuel, </a:t>
            </a:r>
            <a:r>
              <a:rPr lang="en-US" dirty="0">
                <a:solidFill>
                  <a:srgbClr val="000000"/>
                </a:solidFill>
                <a:latin typeface="Helvetica" pitchFamily="34" charset="0"/>
              </a:rPr>
              <a:t>&amp;</a:t>
            </a:r>
            <a:r>
              <a:rPr lang="en-US" dirty="0" smtClean="0">
                <a:solidFill>
                  <a:srgbClr val="000000"/>
                </a:solidFill>
                <a:latin typeface="Helvetica" pitchFamily="34" charset="0"/>
              </a:rPr>
              <a:t> labor savings</a:t>
            </a:r>
          </a:p>
          <a:p>
            <a:r>
              <a:rPr lang="en-US" u="sng" dirty="0" smtClean="0">
                <a:solidFill>
                  <a:srgbClr val="000000"/>
                </a:solidFill>
                <a:latin typeface="Helvetica" pitchFamily="34" charset="0"/>
              </a:rPr>
              <a:t>+ less nitrogen loss</a:t>
            </a:r>
          </a:p>
          <a:p>
            <a:r>
              <a:rPr lang="en-US" b="1" dirty="0" smtClean="0">
                <a:solidFill>
                  <a:srgbClr val="000000"/>
                </a:solidFill>
                <a:latin typeface="Helvetica" pitchFamily="34" charset="0"/>
              </a:rPr>
              <a:t>= increased ROI and </a:t>
            </a:r>
          </a:p>
          <a:p>
            <a:r>
              <a:rPr lang="en-US" b="1" dirty="0" smtClean="0">
                <a:solidFill>
                  <a:srgbClr val="000000"/>
                </a:solidFill>
                <a:latin typeface="Helvetica" pitchFamily="34" charset="0"/>
              </a:rPr>
              <a:t>peace of mind</a:t>
            </a:r>
            <a:endParaRPr lang="en-US" b="1" dirty="0">
              <a:solidFill>
                <a:srgbClr val="000000"/>
              </a:solidFill>
              <a:latin typeface="Helvetica" pitchFamily="34" charset="0"/>
            </a:endParaRPr>
          </a:p>
        </p:txBody>
      </p:sp>
      <p:sp>
        <p:nvSpPr>
          <p:cNvPr id="7" name="TextBox 6"/>
          <p:cNvSpPr txBox="1"/>
          <p:nvPr/>
        </p:nvSpPr>
        <p:spPr>
          <a:xfrm>
            <a:off x="66977" y="6400800"/>
            <a:ext cx="4969047" cy="338554"/>
          </a:xfrm>
          <a:prstGeom prst="rect">
            <a:avLst/>
          </a:prstGeom>
          <a:noFill/>
        </p:spPr>
        <p:txBody>
          <a:bodyPr wrap="square" rtlCol="0">
            <a:spAutoFit/>
          </a:bodyPr>
          <a:lstStyle/>
          <a:p>
            <a:r>
              <a:rPr lang="en-US" sz="1600" dirty="0" smtClean="0">
                <a:latin typeface="Helvetica" pitchFamily="34" charset="0"/>
              </a:rPr>
              <a:t>Source</a:t>
            </a:r>
            <a:r>
              <a:rPr lang="en-US" sz="1600" dirty="0">
                <a:latin typeface="Helvetica" pitchFamily="34" charset="0"/>
              </a:rPr>
              <a:t>: Kansas State University. </a:t>
            </a:r>
          </a:p>
        </p:txBody>
      </p:sp>
      <p:sp>
        <p:nvSpPr>
          <p:cNvPr id="10" name="TextBox 9"/>
          <p:cNvSpPr txBox="1"/>
          <p:nvPr/>
        </p:nvSpPr>
        <p:spPr>
          <a:xfrm>
            <a:off x="5818236" y="2025817"/>
            <a:ext cx="3056761" cy="707886"/>
          </a:xfrm>
          <a:prstGeom prst="rect">
            <a:avLst/>
          </a:prstGeom>
          <a:noFill/>
        </p:spPr>
        <p:txBody>
          <a:bodyPr wrap="square" rtlCol="0">
            <a:spAutoFit/>
          </a:bodyPr>
          <a:lstStyle/>
          <a:p>
            <a:r>
              <a:rPr lang="en-US" sz="2000" b="1" u="sng" dirty="0" smtClean="0"/>
              <a:t>Increased net return </a:t>
            </a:r>
            <a:r>
              <a:rPr lang="en-US" sz="2000" b="1" dirty="0" smtClean="0"/>
              <a:t>for ESN over UAN and urea</a:t>
            </a:r>
            <a:endParaRPr lang="en-US" sz="2000" b="1" dirty="0"/>
          </a:p>
        </p:txBody>
      </p:sp>
      <p:grpSp>
        <p:nvGrpSpPr>
          <p:cNvPr id="13" name="Group 12"/>
          <p:cNvGrpSpPr/>
          <p:nvPr/>
        </p:nvGrpSpPr>
        <p:grpSpPr>
          <a:xfrm>
            <a:off x="1870364" y="2379760"/>
            <a:ext cx="3947872" cy="1366617"/>
            <a:chOff x="1870364" y="2379760"/>
            <a:chExt cx="3947872" cy="1366617"/>
          </a:xfrm>
        </p:grpSpPr>
        <p:sp>
          <p:nvSpPr>
            <p:cNvPr id="8" name="TextBox 7"/>
            <p:cNvSpPr txBox="1"/>
            <p:nvPr/>
          </p:nvSpPr>
          <p:spPr>
            <a:xfrm>
              <a:off x="1870364" y="3377045"/>
              <a:ext cx="831272" cy="369332"/>
            </a:xfrm>
            <a:prstGeom prst="rect">
              <a:avLst/>
            </a:prstGeom>
            <a:solidFill>
              <a:schemeClr val="bg1">
                <a:lumMod val="85000"/>
              </a:schemeClr>
            </a:solidFill>
          </p:spPr>
          <p:txBody>
            <a:bodyPr wrap="square" rtlCol="0">
              <a:spAutoFit/>
            </a:bodyPr>
            <a:lstStyle/>
            <a:p>
              <a:pPr algn="ctr"/>
              <a:r>
                <a:rPr lang="en-US" dirty="0" smtClean="0"/>
                <a:t>$</a:t>
              </a:r>
              <a:r>
                <a:rPr lang="en-US" b="1" dirty="0" smtClean="0"/>
                <a:t>19.50</a:t>
              </a:r>
              <a:endParaRPr lang="en-US" b="1" dirty="0"/>
            </a:p>
          </p:txBody>
        </p:sp>
        <p:cxnSp>
          <p:nvCxnSpPr>
            <p:cNvPr id="11" name="Straight Arrow Connector 10"/>
            <p:cNvCxnSpPr>
              <a:stCxn id="10" idx="1"/>
              <a:endCxn id="8" idx="0"/>
            </p:cNvCxnSpPr>
            <p:nvPr/>
          </p:nvCxnSpPr>
          <p:spPr>
            <a:xfrm flipH="1">
              <a:off x="2286000" y="2379760"/>
              <a:ext cx="3532236" cy="99728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210791" y="2379760"/>
            <a:ext cx="2607445" cy="1366617"/>
            <a:chOff x="3210791" y="2379760"/>
            <a:chExt cx="2607445" cy="1366617"/>
          </a:xfrm>
        </p:grpSpPr>
        <p:sp>
          <p:nvSpPr>
            <p:cNvPr id="9" name="TextBox 8"/>
            <p:cNvSpPr txBox="1"/>
            <p:nvPr/>
          </p:nvSpPr>
          <p:spPr>
            <a:xfrm>
              <a:off x="3210791" y="3377045"/>
              <a:ext cx="851718" cy="369332"/>
            </a:xfrm>
            <a:prstGeom prst="rect">
              <a:avLst/>
            </a:prstGeom>
            <a:solidFill>
              <a:schemeClr val="bg1">
                <a:lumMod val="85000"/>
              </a:schemeClr>
            </a:solidFill>
          </p:spPr>
          <p:txBody>
            <a:bodyPr wrap="square" rtlCol="0">
              <a:spAutoFit/>
            </a:bodyPr>
            <a:lstStyle/>
            <a:p>
              <a:pPr algn="ctr"/>
              <a:r>
                <a:rPr lang="en-US" dirty="0" smtClean="0"/>
                <a:t>$</a:t>
              </a:r>
              <a:r>
                <a:rPr lang="en-US" b="1" dirty="0" smtClean="0"/>
                <a:t>39.50</a:t>
              </a:r>
              <a:endParaRPr lang="en-US" b="1" dirty="0"/>
            </a:p>
          </p:txBody>
        </p:sp>
        <p:cxnSp>
          <p:nvCxnSpPr>
            <p:cNvPr id="12" name="Straight Arrow Connector 11"/>
            <p:cNvCxnSpPr>
              <a:stCxn id="10" idx="1"/>
              <a:endCxn id="9" idx="0"/>
            </p:cNvCxnSpPr>
            <p:nvPr/>
          </p:nvCxnSpPr>
          <p:spPr>
            <a:xfrm flipH="1">
              <a:off x="3636650" y="2379760"/>
              <a:ext cx="2181586" cy="99728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normAutofit fontScale="90000"/>
          </a:bodyPr>
          <a:lstStyle/>
          <a:p>
            <a:r>
              <a:rPr lang="en-US" dirty="0" smtClean="0"/>
              <a:t>ESN Reduces the Number of Applications</a:t>
            </a:r>
            <a:br>
              <a:rPr lang="en-US" dirty="0" smtClean="0"/>
            </a:br>
            <a:endParaRPr lang="en-US" dirty="0"/>
          </a:p>
        </p:txBody>
      </p:sp>
    </p:spTree>
    <p:extLst>
      <p:ext uri="{BB962C8B-B14F-4D97-AF65-F5344CB8AC3E}">
        <p14:creationId xmlns:p14="http://schemas.microsoft.com/office/powerpoint/2010/main" val="313454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dsmorgan\AppData\Local\Microsoft\Windows\Temporary Internet Files\Content.Outlook\K6Y99C1E\IMG_3935.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5400000">
            <a:off x="257175" y="885825"/>
            <a:ext cx="4038601" cy="30289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95400" y="4114800"/>
            <a:ext cx="4191000" cy="2308324"/>
          </a:xfrm>
          <a:prstGeom prst="rect">
            <a:avLst/>
          </a:prstGeom>
          <a:noFill/>
        </p:spPr>
        <p:txBody>
          <a:bodyPr wrap="square" rtlCol="0">
            <a:spAutoFit/>
          </a:bodyPr>
          <a:lstStyle/>
          <a:p>
            <a:pPr algn="ctr"/>
            <a:endParaRPr lang="en-US" sz="3200" b="1" dirty="0" smtClean="0">
              <a:latin typeface="+mn-lt"/>
            </a:endParaRPr>
          </a:p>
          <a:p>
            <a:r>
              <a:rPr lang="en-US" sz="2800" b="1" dirty="0" err="1" smtClean="0">
                <a:latin typeface="+mn-lt"/>
              </a:rPr>
              <a:t>Grazings</a:t>
            </a:r>
            <a:r>
              <a:rPr lang="en-US" sz="2800" b="1" dirty="0" smtClean="0">
                <a:latin typeface="+mn-lt"/>
              </a:rPr>
              <a:t> per season</a:t>
            </a:r>
          </a:p>
          <a:p>
            <a:pPr marL="914400" lvl="1" indent="-457200">
              <a:buFont typeface="Arial" panose="020B0604020202020204" pitchFamily="34" charset="0"/>
              <a:buChar char="•"/>
            </a:pPr>
            <a:r>
              <a:rPr lang="en-US" sz="2800" dirty="0" smtClean="0">
                <a:latin typeface="+mn-lt"/>
              </a:rPr>
              <a:t>ESN: 6</a:t>
            </a:r>
          </a:p>
          <a:p>
            <a:pPr marL="914400" lvl="1" indent="-457200">
              <a:buFont typeface="Arial" panose="020B0604020202020204" pitchFamily="34" charset="0"/>
              <a:buChar char="•"/>
            </a:pPr>
            <a:r>
              <a:rPr lang="en-US" sz="2800" dirty="0" smtClean="0">
                <a:latin typeface="+mn-lt"/>
              </a:rPr>
              <a:t>Urea: 5</a:t>
            </a:r>
          </a:p>
          <a:p>
            <a:pPr marL="914400" lvl="1" indent="-457200">
              <a:buFont typeface="Arial" panose="020B0604020202020204" pitchFamily="34" charset="0"/>
              <a:buChar char="•"/>
            </a:pPr>
            <a:r>
              <a:rPr lang="en-US" sz="2800" dirty="0" smtClean="0">
                <a:latin typeface="+mn-lt"/>
              </a:rPr>
              <a:t>Urea + </a:t>
            </a:r>
            <a:r>
              <a:rPr lang="en-US" sz="2800" dirty="0" err="1" smtClean="0">
                <a:latin typeface="+mn-lt"/>
              </a:rPr>
              <a:t>Agrt</a:t>
            </a:r>
            <a:r>
              <a:rPr lang="en-US" sz="2800" dirty="0" smtClean="0">
                <a:latin typeface="+mn-lt"/>
              </a:rPr>
              <a:t>: 5</a:t>
            </a:r>
            <a:endParaRPr lang="en-US" sz="2800" dirty="0">
              <a:latin typeface="+mn-lt"/>
            </a:endParaRPr>
          </a:p>
        </p:txBody>
      </p:sp>
      <p:graphicFrame>
        <p:nvGraphicFramePr>
          <p:cNvPr id="4" name="Chart 3"/>
          <p:cNvGraphicFramePr>
            <a:graphicFrameLocks/>
          </p:cNvGraphicFramePr>
          <p:nvPr>
            <p:extLst>
              <p:ext uri="{D42A27DB-BD31-4B8C-83A1-F6EECF244321}">
                <p14:modId xmlns:p14="http://schemas.microsoft.com/office/powerpoint/2010/main" val="3891725271"/>
              </p:ext>
            </p:extLst>
          </p:nvPr>
        </p:nvGraphicFramePr>
        <p:xfrm>
          <a:off x="3886200" y="533400"/>
          <a:ext cx="4953000"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7370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CA" altLang="en-US" dirty="0" smtClean="0"/>
              <a:t>Enhanced-Efficiency Fertilizers (EEF)</a:t>
            </a:r>
            <a:endParaRPr lang="en-US" dirty="0" smtClean="0"/>
          </a:p>
        </p:txBody>
      </p:sp>
      <p:graphicFrame>
        <p:nvGraphicFramePr>
          <p:cNvPr id="2" name="Diagram 1"/>
          <p:cNvGraphicFramePr/>
          <p:nvPr>
            <p:extLst>
              <p:ext uri="{D42A27DB-BD31-4B8C-83A1-F6EECF244321}">
                <p14:modId xmlns:p14="http://schemas.microsoft.com/office/powerpoint/2010/main" val="2491951081"/>
              </p:ext>
            </p:extLst>
          </p:nvPr>
        </p:nvGraphicFramePr>
        <p:xfrm>
          <a:off x="666207" y="1143000"/>
          <a:ext cx="7931121" cy="4421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84684" y="6347644"/>
            <a:ext cx="6163995" cy="338554"/>
          </a:xfrm>
          <a:prstGeom prst="rect">
            <a:avLst/>
          </a:prstGeom>
          <a:noFill/>
        </p:spPr>
        <p:txBody>
          <a:bodyPr wrap="none" rtlCol="0">
            <a:spAutoFit/>
          </a:bodyPr>
          <a:lstStyle/>
          <a:p>
            <a:r>
              <a:rPr lang="en-US" sz="1600" dirty="0"/>
              <a:t>From The Association of American Plant Food Control Officials (AAPFCO</a:t>
            </a:r>
            <a:r>
              <a:rPr lang="en-US" sz="1600" dirty="0" smtClean="0"/>
              <a:t>)</a:t>
            </a:r>
            <a:endParaRPr lang="en-US" sz="1600" dirty="0"/>
          </a:p>
        </p:txBody>
      </p:sp>
    </p:spTree>
    <p:extLst>
      <p:ext uri="{BB962C8B-B14F-4D97-AF65-F5344CB8AC3E}">
        <p14:creationId xmlns:p14="http://schemas.microsoft.com/office/powerpoint/2010/main" val="2109144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CE621D3F-03BC-44C0-A669-DC035C00C6F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1A6C7B86-B1F0-423C-AB87-8FA040A693E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graphicEl>
                                              <a:dgm id="{549E2429-F116-4D6D-A6D9-8DF2B6A73362}"/>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graphicEl>
                                              <a:dgm id="{EC9EA5E3-2DEC-4694-9AA8-A3F14059BD93}"/>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graphicEl>
                                              <a:dgm id="{ECD6CD6F-F505-4F07-B311-279BA4E2B18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AtOnc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103117266"/>
              </p:ext>
            </p:extLst>
          </p:nvPr>
        </p:nvGraphicFramePr>
        <p:xfrm>
          <a:off x="388256" y="233781"/>
          <a:ext cx="5548085" cy="28613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p:cNvGraphicFramePr>
            <a:graphicFrameLocks/>
          </p:cNvGraphicFramePr>
          <p:nvPr>
            <p:extLst>
              <p:ext uri="{D42A27DB-BD31-4B8C-83A1-F6EECF244321}">
                <p14:modId xmlns:p14="http://schemas.microsoft.com/office/powerpoint/2010/main" val="3372417519"/>
              </p:ext>
            </p:extLst>
          </p:nvPr>
        </p:nvGraphicFramePr>
        <p:xfrm>
          <a:off x="591458" y="3095091"/>
          <a:ext cx="5373914" cy="32020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066970" y="921658"/>
            <a:ext cx="2873829" cy="1569660"/>
          </a:xfrm>
          <a:prstGeom prst="rect">
            <a:avLst/>
          </a:prstGeom>
          <a:noFill/>
        </p:spPr>
        <p:txBody>
          <a:bodyPr wrap="square" rtlCol="0">
            <a:spAutoFit/>
          </a:bodyPr>
          <a:lstStyle/>
          <a:p>
            <a:r>
              <a:rPr lang="en-US" sz="2400" b="1" dirty="0" smtClean="0"/>
              <a:t>Total Forage (</a:t>
            </a:r>
            <a:r>
              <a:rPr lang="en-US" sz="2400" b="1" dirty="0" err="1" smtClean="0"/>
              <a:t>lbs</a:t>
            </a:r>
            <a:r>
              <a:rPr lang="en-US" sz="2400" b="1" dirty="0" smtClean="0"/>
              <a:t>)</a:t>
            </a:r>
          </a:p>
          <a:p>
            <a:pPr marL="457200" indent="-457200">
              <a:buFont typeface="Arial" panose="020B0604020202020204" pitchFamily="34" charset="0"/>
              <a:buChar char="•"/>
            </a:pPr>
            <a:r>
              <a:rPr lang="en-US" sz="2400" dirty="0" smtClean="0"/>
              <a:t>ESN:  5800 </a:t>
            </a:r>
          </a:p>
          <a:p>
            <a:pPr marL="457200" indent="-457200">
              <a:buFont typeface="Arial" panose="020B0604020202020204" pitchFamily="34" charset="0"/>
              <a:buChar char="•"/>
            </a:pPr>
            <a:r>
              <a:rPr lang="en-US" sz="2400" dirty="0" smtClean="0"/>
              <a:t>Urea:  4070</a:t>
            </a:r>
          </a:p>
          <a:p>
            <a:pPr marL="457200" indent="-457200">
              <a:buFont typeface="Arial" panose="020B0604020202020204" pitchFamily="34" charset="0"/>
              <a:buChar char="•"/>
            </a:pPr>
            <a:r>
              <a:rPr lang="en-US" sz="2400" dirty="0" err="1" smtClean="0"/>
              <a:t>Urea+AT</a:t>
            </a:r>
            <a:r>
              <a:rPr lang="en-US" sz="2400" dirty="0" smtClean="0"/>
              <a:t>:  4680</a:t>
            </a:r>
            <a:endParaRPr lang="en-US" sz="2400" dirty="0"/>
          </a:p>
        </p:txBody>
      </p:sp>
    </p:spTree>
    <p:extLst>
      <p:ext uri="{BB962C8B-B14F-4D97-AF65-F5344CB8AC3E}">
        <p14:creationId xmlns:p14="http://schemas.microsoft.com/office/powerpoint/2010/main" val="425888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ESN Increases Yields and Profits in Irrigated Cotton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34564789"/>
              </p:ext>
            </p:extLst>
          </p:nvPr>
        </p:nvGraphicFramePr>
        <p:xfrm>
          <a:off x="536028" y="1355835"/>
          <a:ext cx="7799906" cy="36365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15614" y="6400801"/>
            <a:ext cx="5144870" cy="584775"/>
          </a:xfrm>
          <a:prstGeom prst="rect">
            <a:avLst/>
          </a:prstGeom>
          <a:noFill/>
        </p:spPr>
        <p:txBody>
          <a:bodyPr wrap="none" rtlCol="0">
            <a:spAutoFit/>
          </a:bodyPr>
          <a:lstStyle/>
          <a:p>
            <a:r>
              <a:rPr lang="en-US" sz="1600" dirty="0" smtClean="0"/>
              <a:t>Source:  Dr. B. Golden, Mississippi State </a:t>
            </a:r>
            <a:r>
              <a:rPr lang="en-US" sz="1600" dirty="0" err="1" smtClean="0"/>
              <a:t>Univ</a:t>
            </a:r>
            <a:r>
              <a:rPr lang="en-US" sz="1600" dirty="0" smtClean="0"/>
              <a:t>, Stoneville, MS</a:t>
            </a:r>
          </a:p>
          <a:p>
            <a:r>
              <a:rPr lang="en-US" sz="1600" dirty="0" smtClean="0"/>
              <a:t>.</a:t>
            </a:r>
            <a:endParaRPr lang="en-US" sz="1600" dirty="0"/>
          </a:p>
        </p:txBody>
      </p:sp>
      <p:sp>
        <p:nvSpPr>
          <p:cNvPr id="6" name="Round Diagonal Corner Rectangle 5"/>
          <p:cNvSpPr/>
          <p:nvPr/>
        </p:nvSpPr>
        <p:spPr>
          <a:xfrm>
            <a:off x="3384334" y="939327"/>
            <a:ext cx="4687614" cy="1126216"/>
          </a:xfrm>
          <a:prstGeom prst="round2DiagRect">
            <a:avLst/>
          </a:prstGeom>
          <a:solidFill>
            <a:srgbClr val="01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05937" y="1002387"/>
            <a:ext cx="4444409" cy="461665"/>
          </a:xfrm>
          <a:prstGeom prst="rect">
            <a:avLst/>
          </a:prstGeom>
          <a:noFill/>
        </p:spPr>
        <p:txBody>
          <a:bodyPr wrap="square" rtlCol="0">
            <a:spAutoFit/>
          </a:bodyPr>
          <a:lstStyle/>
          <a:p>
            <a:pPr algn="ctr"/>
            <a:r>
              <a:rPr lang="en-US" sz="2400" b="1" dirty="0" smtClean="0">
                <a:solidFill>
                  <a:schemeClr val="bg1"/>
                </a:solidFill>
              </a:rPr>
              <a:t>Increase in Net Return vs Urea</a:t>
            </a:r>
            <a:endParaRPr lang="en-US" sz="2400" b="1" dirty="0">
              <a:solidFill>
                <a:schemeClr val="bg1"/>
              </a:solidFill>
            </a:endParaRPr>
          </a:p>
        </p:txBody>
      </p:sp>
      <p:sp>
        <p:nvSpPr>
          <p:cNvPr id="8" name="TextBox 7"/>
          <p:cNvSpPr txBox="1"/>
          <p:nvPr/>
        </p:nvSpPr>
        <p:spPr>
          <a:xfrm>
            <a:off x="3578357" y="1566458"/>
            <a:ext cx="1231900" cy="461665"/>
          </a:xfrm>
          <a:prstGeom prst="rect">
            <a:avLst/>
          </a:prstGeom>
          <a:noFill/>
        </p:spPr>
        <p:txBody>
          <a:bodyPr wrap="square" rtlCol="0">
            <a:spAutoFit/>
          </a:bodyPr>
          <a:lstStyle/>
          <a:p>
            <a:r>
              <a:rPr lang="en-US" sz="2400" b="1" dirty="0" smtClean="0">
                <a:solidFill>
                  <a:schemeClr val="bg1"/>
                </a:solidFill>
              </a:rPr>
              <a:t>$133.80</a:t>
            </a:r>
            <a:endParaRPr lang="en-US" sz="2400" b="1" dirty="0">
              <a:solidFill>
                <a:schemeClr val="bg1"/>
              </a:solidFill>
            </a:endParaRPr>
          </a:p>
        </p:txBody>
      </p:sp>
      <p:sp>
        <p:nvSpPr>
          <p:cNvPr id="9" name="Rectangle 8"/>
          <p:cNvSpPr/>
          <p:nvPr/>
        </p:nvSpPr>
        <p:spPr>
          <a:xfrm>
            <a:off x="5160239" y="1549807"/>
            <a:ext cx="1199367" cy="461665"/>
          </a:xfrm>
          <a:prstGeom prst="rect">
            <a:avLst/>
          </a:prstGeom>
        </p:spPr>
        <p:txBody>
          <a:bodyPr wrap="none">
            <a:spAutoFit/>
          </a:bodyPr>
          <a:lstStyle/>
          <a:p>
            <a:r>
              <a:rPr lang="en-US" sz="2400" b="1" dirty="0" smtClean="0">
                <a:solidFill>
                  <a:schemeClr val="bg1"/>
                </a:solidFill>
              </a:rPr>
              <a:t>$158.40</a:t>
            </a:r>
            <a:endParaRPr lang="en-US" sz="2400" b="1" dirty="0">
              <a:solidFill>
                <a:schemeClr val="bg1"/>
              </a:solidFill>
            </a:endParaRPr>
          </a:p>
        </p:txBody>
      </p:sp>
      <p:sp>
        <p:nvSpPr>
          <p:cNvPr id="10" name="Rectangle 9"/>
          <p:cNvSpPr/>
          <p:nvPr/>
        </p:nvSpPr>
        <p:spPr>
          <a:xfrm>
            <a:off x="6709587" y="1543787"/>
            <a:ext cx="1199367" cy="461665"/>
          </a:xfrm>
          <a:prstGeom prst="rect">
            <a:avLst/>
          </a:prstGeom>
        </p:spPr>
        <p:txBody>
          <a:bodyPr wrap="none">
            <a:spAutoFit/>
          </a:bodyPr>
          <a:lstStyle/>
          <a:p>
            <a:r>
              <a:rPr lang="en-US" sz="2400" b="1" dirty="0" smtClean="0">
                <a:solidFill>
                  <a:schemeClr val="bg1"/>
                </a:solidFill>
              </a:rPr>
              <a:t>$184.20</a:t>
            </a:r>
          </a:p>
        </p:txBody>
      </p:sp>
      <p:cxnSp>
        <p:nvCxnSpPr>
          <p:cNvPr id="11" name="Straight Connector 10"/>
          <p:cNvCxnSpPr/>
          <p:nvPr/>
        </p:nvCxnSpPr>
        <p:spPr>
          <a:xfrm>
            <a:off x="3505937" y="1544554"/>
            <a:ext cx="4444409" cy="0"/>
          </a:xfrm>
          <a:prstGeom prst="line">
            <a:avLst/>
          </a:prstGeom>
          <a:ln w="317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ound Diagonal Corner Rectangle 11"/>
          <p:cNvSpPr/>
          <p:nvPr/>
        </p:nvSpPr>
        <p:spPr>
          <a:xfrm>
            <a:off x="1881351" y="5147502"/>
            <a:ext cx="5623035" cy="990600"/>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2"/>
                </a:solidFill>
              </a:rPr>
              <a:t>ESN produces more </a:t>
            </a:r>
            <a:r>
              <a:rPr lang="en-US" sz="2400" b="1" dirty="0" smtClean="0">
                <a:solidFill>
                  <a:schemeClr val="tx2"/>
                </a:solidFill>
              </a:rPr>
              <a:t>yield and </a:t>
            </a:r>
            <a:r>
              <a:rPr lang="en-US" sz="2400" b="1" dirty="0">
                <a:solidFill>
                  <a:schemeClr val="tx2"/>
                </a:solidFill>
              </a:rPr>
              <a:t>greater net </a:t>
            </a:r>
            <a:r>
              <a:rPr lang="en-US" sz="2400" b="1" dirty="0" smtClean="0">
                <a:solidFill>
                  <a:schemeClr val="tx2"/>
                </a:solidFill>
              </a:rPr>
              <a:t>return than </a:t>
            </a:r>
            <a:r>
              <a:rPr lang="en-US" sz="2400" b="1" dirty="0">
                <a:solidFill>
                  <a:schemeClr val="tx2"/>
                </a:solidFill>
              </a:rPr>
              <a:t>conventional urea.</a:t>
            </a:r>
          </a:p>
        </p:txBody>
      </p:sp>
    </p:spTree>
    <p:extLst>
      <p:ext uri="{BB962C8B-B14F-4D97-AF65-F5344CB8AC3E}">
        <p14:creationId xmlns:p14="http://schemas.microsoft.com/office/powerpoint/2010/main" val="17002583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457200" y="149225"/>
            <a:ext cx="8140700" cy="1069975"/>
          </a:xfrm>
        </p:spPr>
        <p:txBody>
          <a:bodyPr>
            <a:normAutofit/>
          </a:bodyPr>
          <a:lstStyle/>
          <a:p>
            <a:pPr algn="l"/>
            <a:r>
              <a:rPr lang="en-CA" altLang="en-US" sz="3600" b="1" dirty="0" smtClean="0">
                <a:latin typeface="Calibri" panose="020F0502020204030204" pitchFamily="34" charset="0"/>
              </a:rPr>
              <a:t>Questions?</a:t>
            </a:r>
            <a:endParaRPr lang="en-US" sz="3600" b="1" dirty="0" smtClean="0">
              <a:latin typeface="Calibri" panose="020F0502020204030204" pitchFamily="34" charset="0"/>
            </a:endParaRPr>
          </a:p>
        </p:txBody>
      </p:sp>
    </p:spTree>
    <p:extLst>
      <p:ext uri="{BB962C8B-B14F-4D97-AF65-F5344CB8AC3E}">
        <p14:creationId xmlns:p14="http://schemas.microsoft.com/office/powerpoint/2010/main" val="3538236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altLang="en-US" smtClean="0"/>
              <a:t>Why Nitrogen EEF’s?</a:t>
            </a:r>
            <a:endParaRPr lang="en-US" dirty="0" smtClean="0"/>
          </a:p>
        </p:txBody>
      </p:sp>
      <p:graphicFrame>
        <p:nvGraphicFramePr>
          <p:cNvPr id="3" name="Diagram 2"/>
          <p:cNvGraphicFramePr/>
          <p:nvPr>
            <p:extLst>
              <p:ext uri="{D42A27DB-BD31-4B8C-83A1-F6EECF244321}">
                <p14:modId xmlns:p14="http://schemas.microsoft.com/office/powerpoint/2010/main" val="2884253928"/>
              </p:ext>
            </p:extLst>
          </p:nvPr>
        </p:nvGraphicFramePr>
        <p:xfrm>
          <a:off x="794083" y="1094874"/>
          <a:ext cx="6773779"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ound Diagonal Corner Rectangle 3"/>
          <p:cNvSpPr/>
          <p:nvPr/>
        </p:nvSpPr>
        <p:spPr>
          <a:xfrm>
            <a:off x="1791956" y="5069307"/>
            <a:ext cx="5181600" cy="660934"/>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lumMod val="75000"/>
                  </a:schemeClr>
                </a:solidFill>
              </a:rPr>
              <a:t>EEFs are </a:t>
            </a:r>
            <a:r>
              <a:rPr lang="en-US" sz="2000" b="1" dirty="0" smtClean="0">
                <a:solidFill>
                  <a:schemeClr val="tx2">
                    <a:lumMod val="75000"/>
                  </a:schemeClr>
                </a:solidFill>
              </a:rPr>
              <a:t>now, </a:t>
            </a:r>
            <a:r>
              <a:rPr lang="en-US" sz="2000" b="1" dirty="0">
                <a:solidFill>
                  <a:schemeClr val="tx2">
                    <a:lumMod val="75000"/>
                  </a:schemeClr>
                </a:solidFill>
              </a:rPr>
              <a:t>and will </a:t>
            </a:r>
            <a:r>
              <a:rPr lang="en-US" sz="2000" b="1" dirty="0" smtClean="0">
                <a:solidFill>
                  <a:schemeClr val="tx2">
                    <a:lumMod val="75000"/>
                  </a:schemeClr>
                </a:solidFill>
              </a:rPr>
              <a:t>be, </a:t>
            </a:r>
            <a:r>
              <a:rPr lang="en-US" sz="2000" b="1" dirty="0">
                <a:solidFill>
                  <a:schemeClr val="tx2">
                    <a:lumMod val="75000"/>
                  </a:schemeClr>
                </a:solidFill>
              </a:rPr>
              <a:t>a large part of N management </a:t>
            </a:r>
            <a:r>
              <a:rPr lang="en-US" sz="2000" b="1" dirty="0" smtClean="0">
                <a:solidFill>
                  <a:schemeClr val="tx2">
                    <a:lumMod val="75000"/>
                  </a:schemeClr>
                </a:solidFill>
              </a:rPr>
              <a:t>strategies.</a:t>
            </a:r>
          </a:p>
        </p:txBody>
      </p:sp>
    </p:spTree>
    <p:extLst>
      <p:ext uri="{BB962C8B-B14F-4D97-AF65-F5344CB8AC3E}">
        <p14:creationId xmlns:p14="http://schemas.microsoft.com/office/powerpoint/2010/main" val="2352223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1E5934CE-BCB8-44C2-8541-A51633B7054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61E51B88-BC76-4487-8D28-ED3F1E448A67}"/>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789C7929-3582-4AEC-A689-6588755F00D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EC6979C7-6025-4080-92A8-38A4577031B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AAD004FC-2DFF-4ED3-A1AF-7D20CC60031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Conventional </a:t>
            </a:r>
            <a:r>
              <a:rPr lang="en-US" dirty="0"/>
              <a:t>Soluble </a:t>
            </a:r>
            <a:r>
              <a:rPr lang="en-US" dirty="0" smtClean="0"/>
              <a:t>Nitrogen Fertilizers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10984864"/>
              </p:ext>
            </p:extLst>
          </p:nvPr>
        </p:nvGraphicFramePr>
        <p:xfrm>
          <a:off x="457200" y="1143001"/>
          <a:ext cx="8229600" cy="4931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0006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BB1AB570-B5E7-466B-BE48-D5141E8E221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B96EF07A-CDDD-4306-9A5D-B65A212E0AD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26DB49B6-465A-45D5-BB45-C3E75BA2C46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C94FF47-2B40-40A1-8FA2-8994A513DCA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Fertilizer Solubility is Necessary</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233014702"/>
              </p:ext>
            </p:extLst>
          </p:nvPr>
        </p:nvGraphicFramePr>
        <p:xfrm>
          <a:off x="445170" y="1215189"/>
          <a:ext cx="8229600" cy="1251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ound Diagonal Corner Rectangle 11"/>
          <p:cNvSpPr/>
          <p:nvPr/>
        </p:nvSpPr>
        <p:spPr>
          <a:xfrm>
            <a:off x="1359570" y="4950501"/>
            <a:ext cx="6400800" cy="744905"/>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solidFill>
              </a:rPr>
              <a:t>Goal:  Provide what the crop needs, when and where it is needed, in a form the crop can use.</a:t>
            </a:r>
            <a:endParaRPr lang="en-US" sz="2000" dirty="0">
              <a:solidFill>
                <a:schemeClr val="tx2"/>
              </a:solidFill>
            </a:endParaRPr>
          </a:p>
        </p:txBody>
      </p:sp>
      <p:graphicFrame>
        <p:nvGraphicFramePr>
          <p:cNvPr id="9" name="Diagram 8"/>
          <p:cNvGraphicFramePr/>
          <p:nvPr>
            <p:extLst>
              <p:ext uri="{D42A27DB-BD31-4B8C-83A1-F6EECF244321}">
                <p14:modId xmlns:p14="http://schemas.microsoft.com/office/powerpoint/2010/main" val="3572099953"/>
              </p:ext>
            </p:extLst>
          </p:nvPr>
        </p:nvGraphicFramePr>
        <p:xfrm>
          <a:off x="559470" y="2651123"/>
          <a:ext cx="8001001" cy="211472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74703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12" grpId="0" animBg="1"/>
      <p:bldGraphic spid="9"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790832" y="1270018"/>
            <a:ext cx="3531174" cy="2769989"/>
          </a:xfrm>
          <a:prstGeom prst="round2DiagRect">
            <a:avLst/>
          </a:prstGeom>
          <a:solidFill>
            <a:srgbClr val="01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b="1" u="sng" dirty="0"/>
              <a:t>Urea on the soil surface</a:t>
            </a:r>
            <a:r>
              <a:rPr lang="en-US" sz="2400" dirty="0"/>
              <a:t> </a:t>
            </a:r>
          </a:p>
          <a:p>
            <a:pPr marL="0" lvl="1" algn="ctr"/>
            <a:endParaRPr lang="en-US" sz="2400" dirty="0"/>
          </a:p>
          <a:p>
            <a:pPr marL="0" lvl="1" algn="ctr"/>
            <a:r>
              <a:rPr lang="en-US" sz="2400" dirty="0"/>
              <a:t>Can be lost by </a:t>
            </a:r>
            <a:r>
              <a:rPr lang="en-US" sz="2400" b="1" dirty="0"/>
              <a:t>volatilization</a:t>
            </a:r>
            <a:r>
              <a:rPr lang="en-US" sz="2400" dirty="0"/>
              <a:t> as it converts to ammonium</a:t>
            </a:r>
          </a:p>
          <a:p>
            <a:pPr marL="0" lvl="1" algn="ctr"/>
            <a:endParaRPr lang="en-US" sz="2400" dirty="0"/>
          </a:p>
          <a:p>
            <a:pPr marL="0" lvl="1" algn="ctr"/>
            <a:r>
              <a:rPr lang="en-US" sz="2400" i="1" dirty="0"/>
              <a:t>Short-term risk</a:t>
            </a:r>
          </a:p>
        </p:txBody>
      </p:sp>
      <p:sp>
        <p:nvSpPr>
          <p:cNvPr id="4" name="Title 3"/>
          <p:cNvSpPr>
            <a:spLocks noGrp="1"/>
          </p:cNvSpPr>
          <p:nvPr>
            <p:ph type="title"/>
          </p:nvPr>
        </p:nvSpPr>
        <p:spPr/>
        <p:txBody>
          <a:bodyPr/>
          <a:lstStyle/>
          <a:p>
            <a:r>
              <a:rPr lang="en-US" dirty="0" smtClean="0"/>
              <a:t>Two Basic Nitrogen Risks</a:t>
            </a:r>
            <a:endParaRPr lang="en-US" dirty="0"/>
          </a:p>
        </p:txBody>
      </p:sp>
      <p:sp>
        <p:nvSpPr>
          <p:cNvPr id="7" name="Round Diagonal Corner Rectangle 6"/>
          <p:cNvSpPr/>
          <p:nvPr/>
        </p:nvSpPr>
        <p:spPr>
          <a:xfrm>
            <a:off x="790832" y="4274230"/>
            <a:ext cx="3531174" cy="1265528"/>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rPr>
              <a:t>Losses within a few days after surface application</a:t>
            </a:r>
            <a:endParaRPr lang="en-US" sz="2400" dirty="0">
              <a:solidFill>
                <a:schemeClr val="tx2"/>
              </a:solidFill>
            </a:endParaRPr>
          </a:p>
        </p:txBody>
      </p:sp>
      <p:sp>
        <p:nvSpPr>
          <p:cNvPr id="8" name="Round Diagonal Corner Rectangle 7"/>
          <p:cNvSpPr/>
          <p:nvPr/>
        </p:nvSpPr>
        <p:spPr>
          <a:xfrm>
            <a:off x="4856205" y="4274230"/>
            <a:ext cx="3531174" cy="1265528"/>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solidFill>
              </a:rPr>
              <a:t>Losses any time during season with rainfall or irrigation events</a:t>
            </a:r>
            <a:endParaRPr lang="en-US" sz="2400" dirty="0">
              <a:solidFill>
                <a:schemeClr val="tx2"/>
              </a:solidFill>
            </a:endParaRPr>
          </a:p>
        </p:txBody>
      </p:sp>
      <p:sp>
        <p:nvSpPr>
          <p:cNvPr id="10" name="Round Diagonal Corner Rectangle 9"/>
          <p:cNvSpPr/>
          <p:nvPr/>
        </p:nvSpPr>
        <p:spPr>
          <a:xfrm>
            <a:off x="4851146" y="1270019"/>
            <a:ext cx="3531174" cy="2769989"/>
          </a:xfrm>
          <a:prstGeom prst="round2DiagRect">
            <a:avLst/>
          </a:prstGeom>
          <a:solidFill>
            <a:srgbClr val="01A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z="2400" b="1" u="sng" dirty="0"/>
              <a:t>Nitrate in the soil</a:t>
            </a:r>
          </a:p>
          <a:p>
            <a:pPr marL="0" lvl="1" algn="ctr"/>
            <a:endParaRPr lang="en-US" sz="2400" dirty="0"/>
          </a:p>
          <a:p>
            <a:pPr marL="0" lvl="1" algn="ctr"/>
            <a:r>
              <a:rPr lang="en-US" sz="2400" dirty="0"/>
              <a:t>Can be lost by </a:t>
            </a:r>
            <a:r>
              <a:rPr lang="en-US" sz="2400" b="1" dirty="0"/>
              <a:t>leaching</a:t>
            </a:r>
            <a:r>
              <a:rPr lang="en-US" sz="2400" dirty="0"/>
              <a:t> </a:t>
            </a:r>
          </a:p>
          <a:p>
            <a:pPr marL="0" lvl="1" algn="ctr"/>
            <a:r>
              <a:rPr lang="en-US" sz="2400" dirty="0"/>
              <a:t>and </a:t>
            </a:r>
            <a:r>
              <a:rPr lang="en-US" sz="2400" b="1" dirty="0"/>
              <a:t>denitrification</a:t>
            </a:r>
            <a:r>
              <a:rPr lang="en-US" sz="2400" dirty="0"/>
              <a:t> from excess water</a:t>
            </a:r>
          </a:p>
          <a:p>
            <a:pPr marL="0" lvl="1" algn="ctr"/>
            <a:endParaRPr lang="en-US" sz="2400" dirty="0"/>
          </a:p>
          <a:p>
            <a:pPr marL="0" lvl="1" algn="ctr"/>
            <a:r>
              <a:rPr lang="en-US" sz="2400" i="1" dirty="0"/>
              <a:t>Season-long </a:t>
            </a:r>
            <a:r>
              <a:rPr lang="en-US" sz="2400" i="1" dirty="0" smtClean="0"/>
              <a:t>risk</a:t>
            </a:r>
            <a:endParaRPr lang="en-US" sz="2400" i="1" dirty="0"/>
          </a:p>
        </p:txBody>
      </p:sp>
    </p:spTree>
    <p:extLst>
      <p:ext uri="{BB962C8B-B14F-4D97-AF65-F5344CB8AC3E}">
        <p14:creationId xmlns:p14="http://schemas.microsoft.com/office/powerpoint/2010/main" val="209982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6" name="Straight Arrow Connector 95"/>
          <p:cNvCxnSpPr/>
          <p:nvPr/>
        </p:nvCxnSpPr>
        <p:spPr>
          <a:xfrm flipH="1" flipV="1">
            <a:off x="6268535" y="2072746"/>
            <a:ext cx="1639927" cy="894293"/>
          </a:xfrm>
          <a:prstGeom prst="straightConnector1">
            <a:avLst/>
          </a:prstGeom>
          <a:ln w="38100" cap="sq">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5139699" y="2065155"/>
            <a:ext cx="841109" cy="601845"/>
          </a:xfrm>
          <a:prstGeom prst="straightConnector1">
            <a:avLst/>
          </a:prstGeom>
          <a:ln w="38100" cap="sq">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endCxn id="56" idx="3"/>
          </p:cNvCxnSpPr>
          <p:nvPr/>
        </p:nvCxnSpPr>
        <p:spPr>
          <a:xfrm flipV="1">
            <a:off x="6174366" y="3352292"/>
            <a:ext cx="1353669" cy="1451458"/>
          </a:xfrm>
          <a:prstGeom prst="straightConnector1">
            <a:avLst/>
          </a:prstGeom>
          <a:ln w="38100" cap="sq">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5139699" y="5109829"/>
            <a:ext cx="539370" cy="358883"/>
          </a:xfrm>
          <a:prstGeom prst="straightConnector1">
            <a:avLst/>
          </a:prstGeom>
          <a:ln w="349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a:endCxn id="54" idx="5"/>
          </p:cNvCxnSpPr>
          <p:nvPr/>
        </p:nvCxnSpPr>
        <p:spPr>
          <a:xfrm flipH="1" flipV="1">
            <a:off x="5151234" y="3352292"/>
            <a:ext cx="1020378" cy="1415058"/>
          </a:xfrm>
          <a:prstGeom prst="straightConnector1">
            <a:avLst/>
          </a:prstGeom>
          <a:ln w="38100" cap="sq">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60" idx="0"/>
            <a:endCxn id="58" idx="4"/>
          </p:cNvCxnSpPr>
          <p:nvPr/>
        </p:nvCxnSpPr>
        <p:spPr>
          <a:xfrm flipV="1">
            <a:off x="4765981" y="4816858"/>
            <a:ext cx="0" cy="220767"/>
          </a:xfrm>
          <a:prstGeom prst="straightConnector1">
            <a:avLst/>
          </a:prstGeom>
          <a:ln w="349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54" idx="3"/>
          </p:cNvCxnSpPr>
          <p:nvPr/>
        </p:nvCxnSpPr>
        <p:spPr>
          <a:xfrm flipV="1">
            <a:off x="3582296" y="3352292"/>
            <a:ext cx="798432" cy="1175632"/>
          </a:xfrm>
          <a:prstGeom prst="straightConnector1">
            <a:avLst/>
          </a:prstGeom>
          <a:ln w="38100" cap="sq">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 name="Title 1"/>
          <p:cNvSpPr txBox="1">
            <a:spLocks/>
          </p:cNvSpPr>
          <p:nvPr/>
        </p:nvSpPr>
        <p:spPr>
          <a:xfrm>
            <a:off x="490987" y="297262"/>
            <a:ext cx="4911111" cy="533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b="1" dirty="0">
              <a:latin typeface="Helvetica" pitchFamily="34" charset="0"/>
            </a:endParaRPr>
          </a:p>
        </p:txBody>
      </p:sp>
      <p:sp>
        <p:nvSpPr>
          <p:cNvPr id="2" name="Rectangle 1"/>
          <p:cNvSpPr/>
          <p:nvPr/>
        </p:nvSpPr>
        <p:spPr>
          <a:xfrm>
            <a:off x="0" y="1809750"/>
            <a:ext cx="9144000" cy="171450"/>
          </a:xfrm>
          <a:prstGeom prst="rect">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1981200"/>
            <a:ext cx="9144000" cy="45719"/>
          </a:xfrm>
          <a:prstGeom prst="rect">
            <a:avLst/>
          </a:prstGeom>
          <a:solidFill>
            <a:srgbClr val="01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flipH="1">
            <a:off x="5471207" y="1096803"/>
            <a:ext cx="56587" cy="884396"/>
          </a:xfrm>
          <a:prstGeom prst="rect">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700000" flipH="1">
            <a:off x="5202207" y="1118373"/>
            <a:ext cx="302021" cy="129372"/>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700000" flipH="1">
            <a:off x="5187106" y="1323248"/>
            <a:ext cx="332224" cy="129372"/>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2700000" flipH="1">
            <a:off x="5187107" y="1537803"/>
            <a:ext cx="332223" cy="142309"/>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5400000" flipH="1">
            <a:off x="5336850" y="903159"/>
            <a:ext cx="302021" cy="156539"/>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8900000" flipH="1">
            <a:off x="5481466" y="1111904"/>
            <a:ext cx="302022" cy="142309"/>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8900000" flipH="1">
            <a:off x="5466365" y="1316779"/>
            <a:ext cx="332224" cy="142309"/>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900000" flipH="1">
            <a:off x="5466366" y="1530687"/>
            <a:ext cx="332223" cy="156540"/>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flipH="1">
            <a:off x="6088072" y="1063554"/>
            <a:ext cx="51443" cy="884396"/>
          </a:xfrm>
          <a:prstGeom prst="rect">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2700000" flipH="1">
            <a:off x="5843528" y="1085124"/>
            <a:ext cx="274564" cy="129372"/>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2700000" flipH="1">
            <a:off x="5829799" y="1289999"/>
            <a:ext cx="302021" cy="129372"/>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2700000" flipH="1">
            <a:off x="5829800" y="1504554"/>
            <a:ext cx="302021" cy="142309"/>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5400000" flipH="1">
            <a:off x="5952201" y="877025"/>
            <a:ext cx="302021" cy="142308"/>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8900000" flipH="1">
            <a:off x="6083671" y="1085124"/>
            <a:ext cx="302022" cy="129372"/>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8900000" flipH="1">
            <a:off x="6068570" y="1289999"/>
            <a:ext cx="332224" cy="129372"/>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8900000" flipH="1">
            <a:off x="6068570" y="1504554"/>
            <a:ext cx="332223" cy="142309"/>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flipH="1">
            <a:off x="6701059" y="1063554"/>
            <a:ext cx="51443" cy="884396"/>
          </a:xfrm>
          <a:prstGeom prst="rect">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700000" flipH="1">
            <a:off x="6456515" y="1085124"/>
            <a:ext cx="274564" cy="129372"/>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2700000" flipH="1">
            <a:off x="6442786" y="1289999"/>
            <a:ext cx="302021" cy="129372"/>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700000" flipH="1">
            <a:off x="6442787" y="1504554"/>
            <a:ext cx="302021" cy="142309"/>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5400000" flipH="1">
            <a:off x="6565188" y="877025"/>
            <a:ext cx="302021" cy="142308"/>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8900000" flipH="1">
            <a:off x="6696658" y="1085124"/>
            <a:ext cx="302022" cy="129372"/>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8900000" flipH="1">
            <a:off x="6681557" y="1289999"/>
            <a:ext cx="332224" cy="129372"/>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8900000" flipH="1">
            <a:off x="6681557" y="1504554"/>
            <a:ext cx="332223" cy="142309"/>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221151" y="2422209"/>
            <a:ext cx="1089660" cy="1089660"/>
          </a:xfrm>
          <a:prstGeom prst="ellipse">
            <a:avLst/>
          </a:prstGeom>
          <a:solidFill>
            <a:srgbClr val="01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p>
        </p:txBody>
      </p:sp>
      <p:sp>
        <p:nvSpPr>
          <p:cNvPr id="55" name="TextBox 54"/>
          <p:cNvSpPr txBox="1"/>
          <p:nvPr/>
        </p:nvSpPr>
        <p:spPr>
          <a:xfrm>
            <a:off x="4021209" y="2805457"/>
            <a:ext cx="1489544" cy="323165"/>
          </a:xfrm>
          <a:prstGeom prst="rect">
            <a:avLst/>
          </a:prstGeom>
          <a:noFill/>
        </p:spPr>
        <p:txBody>
          <a:bodyPr wrap="square" rtlCol="0">
            <a:spAutoFit/>
          </a:bodyPr>
          <a:lstStyle/>
          <a:p>
            <a:pPr algn="ctr"/>
            <a:r>
              <a:rPr lang="en-US" sz="1500" b="1" dirty="0" smtClean="0">
                <a:solidFill>
                  <a:schemeClr val="bg1"/>
                </a:solidFill>
                <a:latin typeface="Helvetica" pitchFamily="34" charset="0"/>
              </a:rPr>
              <a:t>Ammonium</a:t>
            </a:r>
            <a:endParaRPr lang="en-US" sz="1500" b="1" dirty="0">
              <a:solidFill>
                <a:schemeClr val="bg1"/>
              </a:solidFill>
              <a:latin typeface="Helvetica" pitchFamily="34" charset="0"/>
            </a:endParaRPr>
          </a:p>
        </p:txBody>
      </p:sp>
      <p:sp>
        <p:nvSpPr>
          <p:cNvPr id="58" name="Oval 57"/>
          <p:cNvSpPr/>
          <p:nvPr/>
        </p:nvSpPr>
        <p:spPr>
          <a:xfrm>
            <a:off x="4221151" y="3727198"/>
            <a:ext cx="1089660" cy="1089660"/>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p>
        </p:txBody>
      </p:sp>
      <p:sp>
        <p:nvSpPr>
          <p:cNvPr id="59" name="TextBox 58"/>
          <p:cNvSpPr txBox="1"/>
          <p:nvPr/>
        </p:nvSpPr>
        <p:spPr>
          <a:xfrm>
            <a:off x="4156381" y="4078021"/>
            <a:ext cx="1219200" cy="338554"/>
          </a:xfrm>
          <a:prstGeom prst="rect">
            <a:avLst/>
          </a:prstGeom>
          <a:noFill/>
        </p:spPr>
        <p:txBody>
          <a:bodyPr wrap="square" rtlCol="0">
            <a:spAutoFit/>
          </a:bodyPr>
          <a:lstStyle/>
          <a:p>
            <a:pPr algn="ctr"/>
            <a:r>
              <a:rPr lang="en-US" sz="1600" b="1" dirty="0" smtClean="0">
                <a:solidFill>
                  <a:schemeClr val="bg1"/>
                </a:solidFill>
                <a:latin typeface="Helvetica" pitchFamily="34" charset="0"/>
              </a:rPr>
              <a:t>Urea</a:t>
            </a:r>
            <a:endParaRPr lang="en-US" sz="1600" b="1" dirty="0">
              <a:solidFill>
                <a:schemeClr val="bg1"/>
              </a:solidFill>
              <a:latin typeface="Helvetica" pitchFamily="34" charset="0"/>
            </a:endParaRPr>
          </a:p>
        </p:txBody>
      </p:sp>
      <p:sp>
        <p:nvSpPr>
          <p:cNvPr id="60" name="Oval 59"/>
          <p:cNvSpPr/>
          <p:nvPr/>
        </p:nvSpPr>
        <p:spPr>
          <a:xfrm>
            <a:off x="4221151" y="5037625"/>
            <a:ext cx="1089660" cy="1089660"/>
          </a:xfrm>
          <a:prstGeom prst="ellipse">
            <a:avLst/>
          </a:prstGeom>
          <a:solidFill>
            <a:srgbClr val="01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p>
        </p:txBody>
      </p:sp>
      <p:sp>
        <p:nvSpPr>
          <p:cNvPr id="61" name="TextBox 60"/>
          <p:cNvSpPr txBox="1"/>
          <p:nvPr/>
        </p:nvSpPr>
        <p:spPr>
          <a:xfrm>
            <a:off x="4156381" y="5295417"/>
            <a:ext cx="1219200" cy="584775"/>
          </a:xfrm>
          <a:prstGeom prst="rect">
            <a:avLst/>
          </a:prstGeom>
          <a:noFill/>
        </p:spPr>
        <p:txBody>
          <a:bodyPr wrap="square" rtlCol="0">
            <a:spAutoFit/>
          </a:bodyPr>
          <a:lstStyle/>
          <a:p>
            <a:pPr algn="ctr"/>
            <a:r>
              <a:rPr lang="en-US" sz="1600" b="1" dirty="0">
                <a:solidFill>
                  <a:schemeClr val="bg1"/>
                </a:solidFill>
                <a:latin typeface="Helvetica" pitchFamily="34" charset="0"/>
              </a:rPr>
              <a:t>UAN</a:t>
            </a:r>
          </a:p>
          <a:p>
            <a:pPr algn="ctr"/>
            <a:r>
              <a:rPr lang="en-US" sz="1600" b="1" dirty="0">
                <a:solidFill>
                  <a:schemeClr val="bg1"/>
                </a:solidFill>
                <a:latin typeface="Helvetica" pitchFamily="34" charset="0"/>
              </a:rPr>
              <a:t>Solution</a:t>
            </a:r>
          </a:p>
        </p:txBody>
      </p:sp>
      <p:sp>
        <p:nvSpPr>
          <p:cNvPr id="62" name="Oval 61"/>
          <p:cNvSpPr/>
          <p:nvPr/>
        </p:nvSpPr>
        <p:spPr>
          <a:xfrm>
            <a:off x="5629536" y="4264752"/>
            <a:ext cx="1089660" cy="1089660"/>
          </a:xfrm>
          <a:prstGeom prst="ellipse">
            <a:avLst/>
          </a:prstGeom>
          <a:solidFill>
            <a:srgbClr val="01A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p>
        </p:txBody>
      </p:sp>
      <p:sp>
        <p:nvSpPr>
          <p:cNvPr id="63" name="TextBox 62"/>
          <p:cNvSpPr txBox="1"/>
          <p:nvPr/>
        </p:nvSpPr>
        <p:spPr>
          <a:xfrm>
            <a:off x="5487492" y="4555831"/>
            <a:ext cx="1368238" cy="553998"/>
          </a:xfrm>
          <a:prstGeom prst="rect">
            <a:avLst/>
          </a:prstGeom>
          <a:noFill/>
        </p:spPr>
        <p:txBody>
          <a:bodyPr wrap="square" rtlCol="0">
            <a:spAutoFit/>
          </a:bodyPr>
          <a:lstStyle/>
          <a:p>
            <a:pPr algn="ctr"/>
            <a:r>
              <a:rPr lang="en-US" sz="1500" b="1" dirty="0" smtClean="0">
                <a:solidFill>
                  <a:schemeClr val="bg1"/>
                </a:solidFill>
                <a:latin typeface="Helvetica" pitchFamily="34" charset="0"/>
              </a:rPr>
              <a:t>Ammonium</a:t>
            </a:r>
          </a:p>
          <a:p>
            <a:pPr algn="ctr"/>
            <a:r>
              <a:rPr lang="en-US" sz="1500" b="1" dirty="0" smtClean="0">
                <a:solidFill>
                  <a:schemeClr val="bg1"/>
                </a:solidFill>
                <a:latin typeface="Helvetica" pitchFamily="34" charset="0"/>
              </a:rPr>
              <a:t>Nitrate</a:t>
            </a:r>
            <a:endParaRPr lang="en-US" sz="1500" b="1" dirty="0">
              <a:solidFill>
                <a:schemeClr val="bg1"/>
              </a:solidFill>
              <a:latin typeface="Helvetica" pitchFamily="34" charset="0"/>
            </a:endParaRPr>
          </a:p>
        </p:txBody>
      </p:sp>
      <p:sp>
        <p:nvSpPr>
          <p:cNvPr id="64" name="Oval 63"/>
          <p:cNvSpPr/>
          <p:nvPr/>
        </p:nvSpPr>
        <p:spPr>
          <a:xfrm>
            <a:off x="2826259" y="4258920"/>
            <a:ext cx="1089660" cy="1089660"/>
          </a:xfrm>
          <a:prstGeom prst="ellipse">
            <a:avLst/>
          </a:prstGeom>
          <a:solidFill>
            <a:srgbClr val="28D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p>
        </p:txBody>
      </p:sp>
      <p:cxnSp>
        <p:nvCxnSpPr>
          <p:cNvPr id="90" name="Straight Arrow Connector 89"/>
          <p:cNvCxnSpPr>
            <a:endCxn id="98" idx="2"/>
          </p:cNvCxnSpPr>
          <p:nvPr/>
        </p:nvCxnSpPr>
        <p:spPr>
          <a:xfrm flipV="1">
            <a:off x="2053692" y="1665872"/>
            <a:ext cx="4825" cy="886395"/>
          </a:xfrm>
          <a:prstGeom prst="straightConnector1">
            <a:avLst/>
          </a:prstGeom>
          <a:ln w="349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684215" y="4549999"/>
            <a:ext cx="1368238" cy="553998"/>
          </a:xfrm>
          <a:prstGeom prst="rect">
            <a:avLst/>
          </a:prstGeom>
          <a:noFill/>
        </p:spPr>
        <p:txBody>
          <a:bodyPr wrap="square" rtlCol="0">
            <a:spAutoFit/>
          </a:bodyPr>
          <a:lstStyle/>
          <a:p>
            <a:pPr algn="ctr"/>
            <a:r>
              <a:rPr lang="en-US" sz="1500" b="1" dirty="0" smtClean="0">
                <a:solidFill>
                  <a:schemeClr val="bg1"/>
                </a:solidFill>
                <a:latin typeface="Helvetica" pitchFamily="34" charset="0"/>
              </a:rPr>
              <a:t>Ammonium</a:t>
            </a:r>
          </a:p>
          <a:p>
            <a:pPr algn="ctr"/>
            <a:r>
              <a:rPr lang="en-US" sz="1500" b="1" dirty="0" smtClean="0">
                <a:solidFill>
                  <a:schemeClr val="bg1"/>
                </a:solidFill>
                <a:latin typeface="Helvetica" pitchFamily="34" charset="0"/>
              </a:rPr>
              <a:t>Sulfate</a:t>
            </a:r>
            <a:endParaRPr lang="en-US" sz="1500" b="1" dirty="0">
              <a:solidFill>
                <a:schemeClr val="bg1"/>
              </a:solidFill>
              <a:latin typeface="Helvetica" pitchFamily="34" charset="0"/>
            </a:endParaRPr>
          </a:p>
        </p:txBody>
      </p:sp>
      <p:cxnSp>
        <p:nvCxnSpPr>
          <p:cNvPr id="77" name="Straight Arrow Connector 76"/>
          <p:cNvCxnSpPr/>
          <p:nvPr/>
        </p:nvCxnSpPr>
        <p:spPr>
          <a:xfrm rot="60000" flipV="1">
            <a:off x="2629480" y="2950313"/>
            <a:ext cx="1561026" cy="33452"/>
          </a:xfrm>
          <a:prstGeom prst="straightConnector1">
            <a:avLst/>
          </a:prstGeom>
          <a:ln w="3492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a:stCxn id="58" idx="0"/>
            <a:endCxn id="54" idx="4"/>
          </p:cNvCxnSpPr>
          <p:nvPr/>
        </p:nvCxnSpPr>
        <p:spPr>
          <a:xfrm flipV="1">
            <a:off x="4765981" y="3511869"/>
            <a:ext cx="0" cy="215329"/>
          </a:xfrm>
          <a:prstGeom prst="straightConnector1">
            <a:avLst/>
          </a:prstGeom>
          <a:ln w="349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1513687" y="2422209"/>
            <a:ext cx="1089660" cy="1089660"/>
          </a:xfrm>
          <a:prstGeom prst="ellipse">
            <a:avLst/>
          </a:prstGeom>
          <a:solidFill>
            <a:srgbClr val="01A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p>
        </p:txBody>
      </p:sp>
      <p:cxnSp>
        <p:nvCxnSpPr>
          <p:cNvPr id="93" name="Straight Arrow Connector 92"/>
          <p:cNvCxnSpPr/>
          <p:nvPr/>
        </p:nvCxnSpPr>
        <p:spPr>
          <a:xfrm flipV="1">
            <a:off x="7908463" y="1669789"/>
            <a:ext cx="9651" cy="818536"/>
          </a:xfrm>
          <a:prstGeom prst="straightConnector1">
            <a:avLst/>
          </a:prstGeom>
          <a:ln w="349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1448917" y="2797762"/>
            <a:ext cx="1219200" cy="338554"/>
          </a:xfrm>
          <a:prstGeom prst="rect">
            <a:avLst/>
          </a:prstGeom>
          <a:noFill/>
        </p:spPr>
        <p:txBody>
          <a:bodyPr wrap="square" rtlCol="0">
            <a:spAutoFit/>
          </a:bodyPr>
          <a:lstStyle/>
          <a:p>
            <a:r>
              <a:rPr lang="en-US" sz="1600" b="1" dirty="0" smtClean="0">
                <a:solidFill>
                  <a:schemeClr val="bg1"/>
                </a:solidFill>
                <a:latin typeface="Helvetica" pitchFamily="34" charset="0"/>
              </a:rPr>
              <a:t>Ammonia</a:t>
            </a:r>
            <a:endParaRPr lang="en-US" sz="1600" b="1" dirty="0">
              <a:solidFill>
                <a:schemeClr val="bg1"/>
              </a:solidFill>
              <a:latin typeface="Helvetica" pitchFamily="34" charset="0"/>
            </a:endParaRPr>
          </a:p>
        </p:txBody>
      </p:sp>
      <p:cxnSp>
        <p:nvCxnSpPr>
          <p:cNvPr id="92" name="Straight Arrow Connector 91"/>
          <p:cNvCxnSpPr>
            <a:endCxn id="57" idx="1"/>
          </p:cNvCxnSpPr>
          <p:nvPr/>
        </p:nvCxnSpPr>
        <p:spPr>
          <a:xfrm>
            <a:off x="5310811" y="2967039"/>
            <a:ext cx="1992877" cy="0"/>
          </a:xfrm>
          <a:prstGeom prst="straightConnector1">
            <a:avLst/>
          </a:prstGeom>
          <a:ln w="34925">
            <a:solidFill>
              <a:schemeClr val="tx1">
                <a:lumMod val="50000"/>
                <a:lumOff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6" name="Oval 55"/>
          <p:cNvSpPr/>
          <p:nvPr/>
        </p:nvSpPr>
        <p:spPr>
          <a:xfrm>
            <a:off x="7368458" y="2422209"/>
            <a:ext cx="1089660" cy="1089660"/>
          </a:xfrm>
          <a:prstGeom prst="ellipse">
            <a:avLst/>
          </a:prstGeom>
          <a:solidFill>
            <a:srgbClr val="01A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b="1" dirty="0"/>
          </a:p>
        </p:txBody>
      </p:sp>
      <p:sp>
        <p:nvSpPr>
          <p:cNvPr id="57" name="TextBox 56"/>
          <p:cNvSpPr txBox="1"/>
          <p:nvPr/>
        </p:nvSpPr>
        <p:spPr>
          <a:xfrm>
            <a:off x="7303688" y="2797762"/>
            <a:ext cx="1219200" cy="338554"/>
          </a:xfrm>
          <a:prstGeom prst="rect">
            <a:avLst/>
          </a:prstGeom>
          <a:noFill/>
        </p:spPr>
        <p:txBody>
          <a:bodyPr wrap="square" rtlCol="0">
            <a:spAutoFit/>
          </a:bodyPr>
          <a:lstStyle/>
          <a:p>
            <a:pPr algn="ctr"/>
            <a:r>
              <a:rPr lang="en-US" sz="1600" b="1" dirty="0" smtClean="0">
                <a:solidFill>
                  <a:schemeClr val="bg1"/>
                </a:solidFill>
                <a:latin typeface="Helvetica" pitchFamily="34" charset="0"/>
              </a:rPr>
              <a:t>Nitrate</a:t>
            </a:r>
            <a:endParaRPr lang="en-US" sz="1600" b="1" dirty="0">
              <a:solidFill>
                <a:schemeClr val="bg1"/>
              </a:solidFill>
              <a:latin typeface="Helvetica" pitchFamily="34" charset="0"/>
            </a:endParaRPr>
          </a:p>
        </p:txBody>
      </p:sp>
      <p:cxnSp>
        <p:nvCxnSpPr>
          <p:cNvPr id="97" name="Straight Arrow Connector 96"/>
          <p:cNvCxnSpPr/>
          <p:nvPr/>
        </p:nvCxnSpPr>
        <p:spPr>
          <a:xfrm rot="-10800000" flipV="1">
            <a:off x="7908462" y="3468836"/>
            <a:ext cx="9651" cy="1059086"/>
          </a:xfrm>
          <a:prstGeom prst="straightConnector1">
            <a:avLst/>
          </a:prstGeom>
          <a:ln w="3492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p:cNvSpPr txBox="1"/>
          <p:nvPr/>
        </p:nvSpPr>
        <p:spPr>
          <a:xfrm>
            <a:off x="1034183" y="1296540"/>
            <a:ext cx="2048668" cy="369332"/>
          </a:xfrm>
          <a:prstGeom prst="rect">
            <a:avLst/>
          </a:prstGeom>
          <a:noFill/>
        </p:spPr>
        <p:txBody>
          <a:bodyPr wrap="square" rtlCol="0">
            <a:spAutoFit/>
          </a:bodyPr>
          <a:lstStyle/>
          <a:p>
            <a:pPr algn="ctr"/>
            <a:r>
              <a:rPr lang="en-US" b="1" dirty="0" smtClean="0">
                <a:solidFill>
                  <a:srgbClr val="F0536C"/>
                </a:solidFill>
                <a:latin typeface="Helvetica" pitchFamily="34" charset="0"/>
              </a:rPr>
              <a:t>Volatilization</a:t>
            </a:r>
            <a:endParaRPr lang="en-US" b="1" dirty="0">
              <a:solidFill>
                <a:srgbClr val="F0536C"/>
              </a:solidFill>
              <a:latin typeface="Helvetica" pitchFamily="34" charset="0"/>
            </a:endParaRPr>
          </a:p>
        </p:txBody>
      </p:sp>
      <p:sp>
        <p:nvSpPr>
          <p:cNvPr id="99" name="TextBox 98"/>
          <p:cNvSpPr txBox="1"/>
          <p:nvPr/>
        </p:nvSpPr>
        <p:spPr>
          <a:xfrm>
            <a:off x="7045102" y="1296540"/>
            <a:ext cx="1736373" cy="369332"/>
          </a:xfrm>
          <a:prstGeom prst="rect">
            <a:avLst/>
          </a:prstGeom>
          <a:noFill/>
        </p:spPr>
        <p:txBody>
          <a:bodyPr wrap="none" rtlCol="0">
            <a:spAutoFit/>
          </a:bodyPr>
          <a:lstStyle/>
          <a:p>
            <a:pPr algn="ctr"/>
            <a:r>
              <a:rPr lang="en-US" b="1" dirty="0" smtClean="0">
                <a:solidFill>
                  <a:srgbClr val="F0536C"/>
                </a:solidFill>
                <a:latin typeface="Helvetica" pitchFamily="34" charset="0"/>
              </a:rPr>
              <a:t>Denitrification</a:t>
            </a:r>
            <a:endParaRPr lang="en-US" b="1" dirty="0">
              <a:solidFill>
                <a:srgbClr val="F0536C"/>
              </a:solidFill>
              <a:latin typeface="Helvetica" pitchFamily="34" charset="0"/>
            </a:endParaRPr>
          </a:p>
        </p:txBody>
      </p:sp>
      <p:sp>
        <p:nvSpPr>
          <p:cNvPr id="100" name="TextBox 99"/>
          <p:cNvSpPr txBox="1"/>
          <p:nvPr/>
        </p:nvSpPr>
        <p:spPr>
          <a:xfrm>
            <a:off x="7314406" y="4582682"/>
            <a:ext cx="1197764" cy="369332"/>
          </a:xfrm>
          <a:prstGeom prst="rect">
            <a:avLst/>
          </a:prstGeom>
          <a:noFill/>
        </p:spPr>
        <p:txBody>
          <a:bodyPr wrap="none" rtlCol="0">
            <a:spAutoFit/>
          </a:bodyPr>
          <a:lstStyle/>
          <a:p>
            <a:pPr algn="ctr"/>
            <a:r>
              <a:rPr lang="en-US" b="1" dirty="0" smtClean="0">
                <a:solidFill>
                  <a:srgbClr val="F0536C"/>
                </a:solidFill>
                <a:latin typeface="Helvetica" pitchFamily="34" charset="0"/>
              </a:rPr>
              <a:t>Leaching</a:t>
            </a:r>
            <a:endParaRPr lang="en-US" dirty="0"/>
          </a:p>
        </p:txBody>
      </p:sp>
      <p:sp>
        <p:nvSpPr>
          <p:cNvPr id="10" name="Title 9"/>
          <p:cNvSpPr>
            <a:spLocks noGrp="1"/>
          </p:cNvSpPr>
          <p:nvPr>
            <p:ph type="title"/>
          </p:nvPr>
        </p:nvSpPr>
        <p:spPr/>
        <p:txBody>
          <a:bodyPr/>
          <a:lstStyle/>
          <a:p>
            <a:r>
              <a:rPr lang="en-US" dirty="0" smtClean="0"/>
              <a:t>Where Does Your Nitrogen Go?</a:t>
            </a:r>
            <a:endParaRPr lang="en-US" dirty="0"/>
          </a:p>
        </p:txBody>
      </p:sp>
    </p:spTree>
    <p:extLst>
      <p:ext uri="{BB962C8B-B14F-4D97-AF65-F5344CB8AC3E}">
        <p14:creationId xmlns:p14="http://schemas.microsoft.com/office/powerpoint/2010/main" val="1779707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r>
              <a:rPr lang="en-US" dirty="0" smtClean="0">
                <a:solidFill>
                  <a:schemeClr val="tx2">
                    <a:lumMod val="75000"/>
                  </a:schemeClr>
                </a:solidFill>
              </a:rPr>
              <a:t>Natural Loss Mechanisms Reduce N-use Efficiency</a:t>
            </a:r>
            <a:r>
              <a:rPr lang="en-US" dirty="0" smtClean="0"/>
              <a:t> </a:t>
            </a:r>
          </a:p>
        </p:txBody>
      </p:sp>
      <p:sp>
        <p:nvSpPr>
          <p:cNvPr id="7" name="Round Diagonal Corner Rectangle 6"/>
          <p:cNvSpPr/>
          <p:nvPr/>
        </p:nvSpPr>
        <p:spPr>
          <a:xfrm>
            <a:off x="1458097" y="5294812"/>
            <a:ext cx="6241791" cy="539932"/>
          </a:xfrm>
          <a:prstGeom prst="round2Diag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2">
                    <a:lumMod val="75000"/>
                  </a:schemeClr>
                </a:solidFill>
              </a:rPr>
              <a:t>Significant economic </a:t>
            </a:r>
            <a:r>
              <a:rPr lang="en-US" sz="2000" b="1" dirty="0">
                <a:solidFill>
                  <a:schemeClr val="tx2">
                    <a:lumMod val="75000"/>
                  </a:schemeClr>
                </a:solidFill>
              </a:rPr>
              <a:t>and </a:t>
            </a:r>
            <a:r>
              <a:rPr lang="en-US" sz="2000" b="1" dirty="0" smtClean="0">
                <a:solidFill>
                  <a:schemeClr val="tx2">
                    <a:lumMod val="75000"/>
                  </a:schemeClr>
                </a:solidFill>
              </a:rPr>
              <a:t>environmental risk</a:t>
            </a:r>
            <a:endParaRPr lang="en-US" sz="2000" b="1" dirty="0">
              <a:solidFill>
                <a:schemeClr val="tx2">
                  <a:lumMod val="75000"/>
                </a:schemeClr>
              </a:solidFill>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725" y="1164507"/>
            <a:ext cx="795655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977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Reducing Loss</a:t>
            </a:r>
            <a:endParaRPr lang="en-US" dirty="0"/>
          </a:p>
        </p:txBody>
      </p:sp>
      <p:sp>
        <p:nvSpPr>
          <p:cNvPr id="5" name="TextBox 4"/>
          <p:cNvSpPr txBox="1"/>
          <p:nvPr/>
        </p:nvSpPr>
        <p:spPr>
          <a:xfrm>
            <a:off x="3840311" y="3113799"/>
            <a:ext cx="1463862" cy="523220"/>
          </a:xfrm>
          <a:prstGeom prst="rect">
            <a:avLst/>
          </a:prstGeom>
          <a:noFill/>
        </p:spPr>
        <p:txBody>
          <a:bodyPr wrap="none" rtlCol="0">
            <a:spAutoFit/>
          </a:bodyPr>
          <a:lstStyle/>
          <a:p>
            <a:r>
              <a:rPr lang="en-US" sz="2800" b="1" dirty="0" smtClean="0"/>
              <a:t>AND/OR</a:t>
            </a:r>
            <a:endParaRPr lang="en-US" sz="2800" b="1" dirty="0"/>
          </a:p>
        </p:txBody>
      </p:sp>
      <p:sp>
        <p:nvSpPr>
          <p:cNvPr id="6" name="Round Diagonal Corner Rectangle 5"/>
          <p:cNvSpPr/>
          <p:nvPr/>
        </p:nvSpPr>
        <p:spPr>
          <a:xfrm>
            <a:off x="274562" y="1085370"/>
            <a:ext cx="8595360" cy="1828800"/>
          </a:xfrm>
          <a:prstGeom prst="round2DiagRect">
            <a:avLst/>
          </a:prstGeom>
          <a:solidFill>
            <a:srgbClr val="01A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u="sng" dirty="0"/>
              <a:t>Manage 4Rs – source, timing, rate, placement – to reduce risk.</a:t>
            </a:r>
          </a:p>
          <a:p>
            <a:pPr algn="ctr">
              <a:lnSpc>
                <a:spcPct val="150000"/>
              </a:lnSpc>
            </a:pPr>
            <a:r>
              <a:rPr lang="en-US" sz="2400" dirty="0"/>
              <a:t>Example 1:  Split application to apply N closer to time of crop need</a:t>
            </a:r>
          </a:p>
          <a:p>
            <a:pPr algn="ctr"/>
            <a:r>
              <a:rPr lang="en-US" sz="2400" dirty="0"/>
              <a:t>Example 2:  Incorporate urea and UAN immediately</a:t>
            </a:r>
          </a:p>
        </p:txBody>
      </p:sp>
      <p:sp>
        <p:nvSpPr>
          <p:cNvPr id="8" name="Round Diagonal Corner Rectangle 7"/>
          <p:cNvSpPr/>
          <p:nvPr/>
        </p:nvSpPr>
        <p:spPr>
          <a:xfrm>
            <a:off x="274562" y="3809289"/>
            <a:ext cx="8595360" cy="1828800"/>
          </a:xfrm>
          <a:prstGeom prst="round2DiagRect">
            <a:avLst/>
          </a:prstGeom>
          <a:solidFill>
            <a:srgbClr val="0189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u="sng" dirty="0"/>
              <a:t>Alter the fertilizer to manage soil N form and timing</a:t>
            </a:r>
          </a:p>
          <a:p>
            <a:pPr algn="ctr">
              <a:lnSpc>
                <a:spcPct val="150000"/>
              </a:lnSpc>
            </a:pPr>
            <a:r>
              <a:rPr lang="en-US" sz="2400" dirty="0"/>
              <a:t>Example 1:  Use controlled-release N to deliver N as needed</a:t>
            </a:r>
          </a:p>
          <a:p>
            <a:pPr algn="ctr"/>
            <a:r>
              <a:rPr lang="en-US" sz="2400" dirty="0"/>
              <a:t>Example 2:  Use nitrification inhibitor to slow conversion to nitrate</a:t>
            </a:r>
          </a:p>
        </p:txBody>
      </p:sp>
    </p:spTree>
    <p:extLst>
      <p:ext uri="{BB962C8B-B14F-4D97-AF65-F5344CB8AC3E}">
        <p14:creationId xmlns:p14="http://schemas.microsoft.com/office/powerpoint/2010/main" val="272280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Lst>
  </p:timing>
</p:sld>
</file>

<file path=ppt/theme/theme1.xml><?xml version="1.0" encoding="utf-8"?>
<a:theme xmlns:a="http://schemas.openxmlformats.org/drawingml/2006/main" name="CI ESN Presentation -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CI ESN Presentation - Template</Template>
  <TotalTime>45889</TotalTime>
  <Words>3973</Words>
  <Application>Microsoft Office PowerPoint</Application>
  <PresentationFormat>On-screen Show (4:3)</PresentationFormat>
  <Paragraphs>299</Paragraphs>
  <Slides>22</Slides>
  <Notes>17</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CI ESN Presentation - Template</vt:lpstr>
      <vt:lpstr>PowerPoint Presentation</vt:lpstr>
      <vt:lpstr>Enhanced-Efficiency Fertilizers (EEF)</vt:lpstr>
      <vt:lpstr>Why Nitrogen EEF’s?</vt:lpstr>
      <vt:lpstr>Conventional Soluble Nitrogen Fertilizers</vt:lpstr>
      <vt:lpstr>Fertilizer Solubility is Necessary</vt:lpstr>
      <vt:lpstr>Two Basic Nitrogen Risks</vt:lpstr>
      <vt:lpstr>Where Does Your Nitrogen Go?</vt:lpstr>
      <vt:lpstr>Natural Loss Mechanisms Reduce N-use Efficiency </vt:lpstr>
      <vt:lpstr>Reducing Loss</vt:lpstr>
      <vt:lpstr>“Enhanced-Efficiency” Fertilizers</vt:lpstr>
      <vt:lpstr>Enhanced-Efficiency Nitrogen Fertilizers</vt:lpstr>
      <vt:lpstr>Enhanced-Efficiency Nitrogen Fertilizers</vt:lpstr>
      <vt:lpstr>Inhibitors / Stabilizers</vt:lpstr>
      <vt:lpstr>ESN’s Coating Controls N Release</vt:lpstr>
      <vt:lpstr>Protection You Can See</vt:lpstr>
      <vt:lpstr>Longevity of N Transformations</vt:lpstr>
      <vt:lpstr>ESN Increases Yields for Flexible Application Times </vt:lpstr>
      <vt:lpstr>ESN Reduces the Number of Applications </vt:lpstr>
      <vt:lpstr>PowerPoint Presentation</vt:lpstr>
      <vt:lpstr>PowerPoint Presentation</vt:lpstr>
      <vt:lpstr>ESN Increases Yields and Profits in Irrigated Cotton</vt:lpstr>
      <vt:lpstr>Questions?</vt:lpstr>
    </vt:vector>
  </TitlesOfParts>
  <Company>Agrium,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Fletcher, Suzanne</dc:creator>
  <cp:lastModifiedBy>Howell, Michael</cp:lastModifiedBy>
  <cp:revision>160</cp:revision>
  <cp:lastPrinted>2017-03-22T18:37:29Z</cp:lastPrinted>
  <dcterms:created xsi:type="dcterms:W3CDTF">2016-09-07T14:33:25Z</dcterms:created>
  <dcterms:modified xsi:type="dcterms:W3CDTF">2017-08-08T02:32:06Z</dcterms:modified>
</cp:coreProperties>
</file>